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png" ContentType="image/png"/>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256" r:id="rId2"/>
    <p:sldId id="305" r:id="rId3"/>
    <p:sldId id="271" r:id="rId4"/>
    <p:sldId id="308" r:id="rId5"/>
    <p:sldId id="257" r:id="rId6"/>
    <p:sldId id="259" r:id="rId7"/>
    <p:sldId id="260" r:id="rId8"/>
    <p:sldId id="258" r:id="rId9"/>
    <p:sldId id="263" r:id="rId10"/>
    <p:sldId id="261" r:id="rId11"/>
    <p:sldId id="264" r:id="rId12"/>
    <p:sldId id="265" r:id="rId13"/>
    <p:sldId id="267" r:id="rId14"/>
    <p:sldId id="266" r:id="rId15"/>
    <p:sldId id="268" r:id="rId16"/>
    <p:sldId id="262" r:id="rId17"/>
    <p:sldId id="269" r:id="rId18"/>
    <p:sldId id="270" r:id="rId19"/>
    <p:sldId id="272" r:id="rId20"/>
    <p:sldId id="273" r:id="rId21"/>
    <p:sldId id="274" r:id="rId22"/>
    <p:sldId id="275" r:id="rId23"/>
    <p:sldId id="276" r:id="rId24"/>
    <p:sldId id="277" r:id="rId25"/>
    <p:sldId id="278" r:id="rId26"/>
    <p:sldId id="279" r:id="rId27"/>
    <p:sldId id="280" r:id="rId28"/>
    <p:sldId id="307" r:id="rId29"/>
    <p:sldId id="306"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Kattlyn (kwolf@uidaho.edu)" initials="W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5"/>
    <p:restoredTop sz="86426"/>
  </p:normalViewPr>
  <p:slideViewPr>
    <p:cSldViewPr>
      <p:cViewPr varScale="1">
        <p:scale>
          <a:sx n="81" d="100"/>
          <a:sy n="81" d="100"/>
        </p:scale>
        <p:origin x="704"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45B32-1337-7C4E-9892-C6D9835A3120}" type="datetimeFigureOut">
              <a:rPr lang="en-US" smtClean="0"/>
              <a:t>9/19/16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7205A-A673-8541-A77A-61CC13F6A77E}" type="slidenum">
              <a:rPr lang="en-US" smtClean="0"/>
              <a:t>‹#›</a:t>
            </a:fld>
            <a:endParaRPr lang="en-US"/>
          </a:p>
        </p:txBody>
      </p:sp>
    </p:spTree>
    <p:extLst>
      <p:ext uri="{BB962C8B-B14F-4D97-AF65-F5344CB8AC3E}">
        <p14:creationId xmlns:p14="http://schemas.microsoft.com/office/powerpoint/2010/main" val="13096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Drawing by Anne </a:t>
            </a:r>
            <a:r>
              <a:rPr lang="en-US" sz="1200" b="0" i="0" kern="1200" dirty="0" err="1" smtClean="0">
                <a:solidFill>
                  <a:schemeClr val="tx1"/>
                </a:solidFill>
                <a:effectLst/>
                <a:latin typeface="+mn-lt"/>
                <a:ea typeface="+mn-ea"/>
                <a:cs typeface="+mn-cs"/>
              </a:rPr>
              <a:t>Bebbington</a:t>
            </a:r>
            <a:r>
              <a:rPr lang="en-US" sz="1200" b="0" i="0" kern="1200" dirty="0" smtClean="0">
                <a:solidFill>
                  <a:schemeClr val="tx1"/>
                </a:solidFill>
                <a:effectLst/>
                <a:latin typeface="+mn-lt"/>
                <a:ea typeface="+mn-ea"/>
                <a:cs typeface="+mn-cs"/>
              </a:rPr>
              <a:t>, used under Creative Commons. https://</a:t>
            </a:r>
            <a:r>
              <a:rPr lang="en-US" sz="1200" b="0" i="0" kern="1200" dirty="0" err="1" smtClean="0">
                <a:solidFill>
                  <a:schemeClr val="tx1"/>
                </a:solidFill>
                <a:effectLst/>
                <a:latin typeface="+mn-lt"/>
                <a:ea typeface="+mn-ea"/>
                <a:cs typeface="+mn-cs"/>
              </a:rPr>
              <a:t>creativecommons.org</a:t>
            </a:r>
            <a:r>
              <a:rPr lang="en-US" sz="1200" b="0" i="0" kern="1200" dirty="0" smtClean="0">
                <a:solidFill>
                  <a:schemeClr val="tx1"/>
                </a:solidFill>
                <a:effectLst/>
                <a:latin typeface="+mn-lt"/>
                <a:ea typeface="+mn-ea"/>
                <a:cs typeface="+mn-cs"/>
              </a:rPr>
              <a:t>/licenses/by-</a:t>
            </a:r>
            <a:r>
              <a:rPr lang="en-US" sz="1200" b="0" i="0" kern="1200" dirty="0" err="1" smtClean="0">
                <a:solidFill>
                  <a:schemeClr val="tx1"/>
                </a:solidFill>
                <a:effectLst/>
                <a:latin typeface="+mn-lt"/>
                <a:ea typeface="+mn-ea"/>
                <a:cs typeface="+mn-cs"/>
              </a:rPr>
              <a:t>nc</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sa</a:t>
            </a:r>
            <a:r>
              <a:rPr lang="en-US" sz="1200" b="0" i="0" kern="1200" dirty="0" smtClean="0">
                <a:solidFill>
                  <a:schemeClr val="tx1"/>
                </a:solidFill>
                <a:effectLst/>
                <a:latin typeface="+mn-lt"/>
                <a:ea typeface="+mn-ea"/>
                <a:cs typeface="+mn-cs"/>
              </a:rPr>
              <a:t>/2.0/ </a:t>
            </a:r>
            <a:endParaRPr lang="en-US" dirty="0"/>
          </a:p>
        </p:txBody>
      </p:sp>
      <p:sp>
        <p:nvSpPr>
          <p:cNvPr id="4" name="Slide Number Placeholder 3"/>
          <p:cNvSpPr>
            <a:spLocks noGrp="1"/>
          </p:cNvSpPr>
          <p:nvPr>
            <p:ph type="sldNum" sz="quarter" idx="10"/>
          </p:nvPr>
        </p:nvSpPr>
        <p:spPr/>
        <p:txBody>
          <a:bodyPr/>
          <a:lstStyle/>
          <a:p>
            <a:fld id="{B857205A-A673-8541-A77A-61CC13F6A77E}" type="slidenum">
              <a:rPr lang="en-US" smtClean="0"/>
              <a:t>16</a:t>
            </a:fld>
            <a:endParaRPr lang="en-US"/>
          </a:p>
        </p:txBody>
      </p:sp>
    </p:spTree>
    <p:extLst>
      <p:ext uri="{BB962C8B-B14F-4D97-AF65-F5344CB8AC3E}">
        <p14:creationId xmlns:p14="http://schemas.microsoft.com/office/powerpoint/2010/main" val="189451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Herbarium specimen data provided by: Oregon State University Herbarium, University of Idaho </a:t>
            </a:r>
            <a:r>
              <a:rPr lang="en-US" sz="1200" b="0" i="0" kern="1200" dirty="0" err="1" smtClean="0">
                <a:solidFill>
                  <a:schemeClr val="tx1"/>
                </a:solidFill>
                <a:effectLst/>
                <a:latin typeface="+mn-lt"/>
                <a:ea typeface="+mn-ea"/>
                <a:cs typeface="+mn-cs"/>
              </a:rPr>
              <a:t>Stillinger</a:t>
            </a:r>
            <a:r>
              <a:rPr lang="en-US" sz="1200" b="0" i="0" kern="1200" dirty="0" smtClean="0">
                <a:solidFill>
                  <a:schemeClr val="tx1"/>
                </a:solidFill>
                <a:effectLst/>
                <a:latin typeface="+mn-lt"/>
                <a:ea typeface="+mn-ea"/>
                <a:cs typeface="+mn-cs"/>
              </a:rPr>
              <a:t> Herbarium, University of Washington Herbarium (Accessed through the Consortium of Pacific Northwest Herbaria web site, </a:t>
            </a:r>
            <a:r>
              <a:rPr lang="en-US" sz="1200" b="0" i="0" kern="1200" dirty="0" err="1" smtClean="0">
                <a:solidFill>
                  <a:schemeClr val="tx1"/>
                </a:solidFill>
                <a:effectLst/>
                <a:latin typeface="+mn-lt"/>
                <a:ea typeface="+mn-ea"/>
                <a:cs typeface="+mn-cs"/>
              </a:rPr>
              <a:t>www.pnwherbaria.org</a:t>
            </a:r>
            <a:r>
              <a:rPr lang="en-US" sz="1200" b="0" i="0" kern="1200" dirty="0" smtClean="0">
                <a:solidFill>
                  <a:schemeClr val="tx1"/>
                </a:solidFill>
                <a:effectLst/>
                <a:latin typeface="+mn-lt"/>
                <a:ea typeface="+mn-ea"/>
                <a:cs typeface="+mn-cs"/>
              </a:rPr>
              <a:t>, 2011-08-27)</a:t>
            </a:r>
          </a:p>
          <a:p>
            <a:r>
              <a:rPr lang="en-US" dirty="0" smtClean="0"/>
              <a:t>http://</a:t>
            </a:r>
            <a:r>
              <a:rPr lang="en-US" dirty="0" err="1" smtClean="0"/>
              <a:t>www.pnwherbaria.org</a:t>
            </a:r>
            <a:r>
              <a:rPr lang="en-US" dirty="0" smtClean="0"/>
              <a:t>/images/</a:t>
            </a:r>
            <a:r>
              <a:rPr lang="en-US" dirty="0" err="1" smtClean="0"/>
              <a:t>jpeg.php?Image</a:t>
            </a:r>
            <a:r>
              <a:rPr lang="en-US" dirty="0" smtClean="0"/>
              <a:t>=WWB021331.jpg</a:t>
            </a:r>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34</a:t>
            </a:fld>
            <a:endParaRPr lang="en-US"/>
          </a:p>
        </p:txBody>
      </p:sp>
    </p:spTree>
    <p:extLst>
      <p:ext uri="{BB962C8B-B14F-4D97-AF65-F5344CB8AC3E}">
        <p14:creationId xmlns:p14="http://schemas.microsoft.com/office/powerpoint/2010/main" val="72221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6AAF2B-89B3-4C04-B211-98D15C0383E4}" type="slidenum">
              <a:rPr lang="en-US" smtClean="0"/>
              <a:t>35</a:t>
            </a:fld>
            <a:endParaRPr lang="en-US"/>
          </a:p>
        </p:txBody>
      </p:sp>
    </p:spTree>
    <p:extLst>
      <p:ext uri="{BB962C8B-B14F-4D97-AF65-F5344CB8AC3E}">
        <p14:creationId xmlns:p14="http://schemas.microsoft.com/office/powerpoint/2010/main" val="131167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37</a:t>
            </a:fld>
            <a:endParaRPr lang="en-US"/>
          </a:p>
        </p:txBody>
      </p:sp>
    </p:spTree>
    <p:extLst>
      <p:ext uri="{BB962C8B-B14F-4D97-AF65-F5344CB8AC3E}">
        <p14:creationId xmlns:p14="http://schemas.microsoft.com/office/powerpoint/2010/main" val="177959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6AAF2B-89B3-4C04-B211-98D15C0383E4}" type="slidenum">
              <a:rPr lang="en-US" smtClean="0"/>
              <a:t>38</a:t>
            </a:fld>
            <a:endParaRPr lang="en-US"/>
          </a:p>
        </p:txBody>
      </p:sp>
    </p:spTree>
    <p:extLst>
      <p:ext uri="{BB962C8B-B14F-4D97-AF65-F5344CB8AC3E}">
        <p14:creationId xmlns:p14="http://schemas.microsoft.com/office/powerpoint/2010/main" val="106182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39</a:t>
            </a:fld>
            <a:endParaRPr lang="en-US"/>
          </a:p>
        </p:txBody>
      </p:sp>
    </p:spTree>
    <p:extLst>
      <p:ext uri="{BB962C8B-B14F-4D97-AF65-F5344CB8AC3E}">
        <p14:creationId xmlns:p14="http://schemas.microsoft.com/office/powerpoint/2010/main" val="82821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40</a:t>
            </a:fld>
            <a:endParaRPr lang="en-US"/>
          </a:p>
        </p:txBody>
      </p:sp>
    </p:spTree>
    <p:extLst>
      <p:ext uri="{BB962C8B-B14F-4D97-AF65-F5344CB8AC3E}">
        <p14:creationId xmlns:p14="http://schemas.microsoft.com/office/powerpoint/2010/main" val="193521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Weeds</a:t>
            </a:r>
            <a:r>
              <a:rPr lang="en-US" baseline="0" dirty="0" smtClean="0"/>
              <a:t> of the West: https://</a:t>
            </a:r>
            <a:r>
              <a:rPr lang="en-US" baseline="0" dirty="0" err="1" smtClean="0"/>
              <a:t>pubs.wsu.edu</a:t>
            </a:r>
            <a:r>
              <a:rPr lang="en-US" baseline="0" dirty="0" smtClean="0"/>
              <a:t>/</a:t>
            </a:r>
            <a:r>
              <a:rPr lang="en-US" baseline="0" dirty="0" err="1" smtClean="0"/>
              <a:t>ItemDetail.aspx?ProductID</a:t>
            </a:r>
            <a:r>
              <a:rPr lang="en-US" baseline="0" dirty="0" smtClean="0"/>
              <a:t>=15133&amp;ReturnTo=3 </a:t>
            </a:r>
          </a:p>
          <a:p>
            <a:r>
              <a:rPr lang="en-US" dirty="0" smtClean="0"/>
              <a:t>FREE &amp; Low-cost Extension Publications about Weeds: https://</a:t>
            </a:r>
            <a:r>
              <a:rPr lang="en-US" dirty="0" err="1" smtClean="0"/>
              <a:t>pubs.wsu.edu</a:t>
            </a:r>
            <a:r>
              <a:rPr lang="en-US" dirty="0" smtClean="0"/>
              <a:t>/</a:t>
            </a:r>
            <a:r>
              <a:rPr lang="en-US" dirty="0" err="1" smtClean="0"/>
              <a:t>ListItems.aspx?CategoryID</a:t>
            </a:r>
            <a:r>
              <a:rPr lang="en-US" dirty="0" smtClean="0"/>
              <a:t>=142</a:t>
            </a:r>
          </a:p>
          <a:p>
            <a:endParaRPr lang="en-US" dirty="0"/>
          </a:p>
        </p:txBody>
      </p:sp>
      <p:sp>
        <p:nvSpPr>
          <p:cNvPr id="4" name="Slide Number Placeholder 3"/>
          <p:cNvSpPr>
            <a:spLocks noGrp="1"/>
          </p:cNvSpPr>
          <p:nvPr>
            <p:ph type="sldNum" sz="quarter" idx="10"/>
          </p:nvPr>
        </p:nvSpPr>
        <p:spPr/>
        <p:txBody>
          <a:bodyPr/>
          <a:lstStyle/>
          <a:p>
            <a:fld id="{B857205A-A673-8541-A77A-61CC13F6A77E}" type="slidenum">
              <a:rPr lang="en-US" smtClean="0"/>
              <a:t>18</a:t>
            </a:fld>
            <a:endParaRPr lang="en-US"/>
          </a:p>
        </p:txBody>
      </p:sp>
    </p:spTree>
    <p:extLst>
      <p:ext uri="{BB962C8B-B14F-4D97-AF65-F5344CB8AC3E}">
        <p14:creationId xmlns:p14="http://schemas.microsoft.com/office/powerpoint/2010/main" val="2127785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Original</a:t>
            </a:r>
            <a:r>
              <a:rPr lang="en-US" baseline="0" dirty="0" smtClean="0"/>
              <a:t> descriptions found in: </a:t>
            </a:r>
            <a:r>
              <a:rPr lang="en-US" dirty="0"/>
              <a:t>WEED AND CROP PLANTS COMMON TO IDAHO</a:t>
            </a:r>
          </a:p>
          <a:p>
            <a:r>
              <a:rPr lang="en-US" dirty="0" smtClean="0"/>
              <a:t>By</a:t>
            </a:r>
            <a:r>
              <a:rPr lang="en-US" baseline="0" dirty="0" smtClean="0"/>
              <a:t> </a:t>
            </a:r>
            <a:r>
              <a:rPr lang="en-US" dirty="0" smtClean="0"/>
              <a:t>Perry </a:t>
            </a:r>
            <a:r>
              <a:rPr lang="en-US" dirty="0"/>
              <a:t>Robinson, Vocational Agriculture </a:t>
            </a:r>
            <a:r>
              <a:rPr lang="en-US" dirty="0" smtClean="0"/>
              <a:t>Instructor</a:t>
            </a:r>
            <a:r>
              <a:rPr lang="en-US" baseline="0" dirty="0" smtClean="0"/>
              <a:t> </a:t>
            </a:r>
            <a:r>
              <a:rPr lang="en-US" dirty="0" smtClean="0"/>
              <a:t>Rexburg</a:t>
            </a:r>
            <a:r>
              <a:rPr lang="en-US" dirty="0"/>
              <a:t>, </a:t>
            </a:r>
            <a:r>
              <a:rPr lang="en-US" dirty="0" smtClean="0"/>
              <a:t>Idaho (1980’s)</a:t>
            </a:r>
            <a:endParaRPr lang="en-US" dirty="0"/>
          </a:p>
          <a:p>
            <a:endParaRPr lang="en-US" dirty="0" smtClean="0"/>
          </a:p>
        </p:txBody>
      </p:sp>
      <p:sp>
        <p:nvSpPr>
          <p:cNvPr id="4" name="Slide Number Placeholder 3"/>
          <p:cNvSpPr>
            <a:spLocks noGrp="1"/>
          </p:cNvSpPr>
          <p:nvPr>
            <p:ph type="sldNum" sz="quarter" idx="10"/>
          </p:nvPr>
        </p:nvSpPr>
        <p:spPr/>
        <p:txBody>
          <a:bodyPr/>
          <a:lstStyle/>
          <a:p>
            <a:fld id="{316AAF2B-89B3-4C04-B211-98D15C0383E4}" type="slidenum">
              <a:rPr lang="en-US" smtClean="0"/>
              <a:t>19</a:t>
            </a:fld>
            <a:endParaRPr lang="en-US"/>
          </a:p>
        </p:txBody>
      </p:sp>
    </p:spTree>
    <p:extLst>
      <p:ext uri="{BB962C8B-B14F-4D97-AF65-F5344CB8AC3E}">
        <p14:creationId xmlns:p14="http://schemas.microsoft.com/office/powerpoint/2010/main" val="20868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Vocabulary and anatomy overheads taken from Idaho Ag 150-J Curriculum Guide: http://www.uidaho.edu/~/media/Files/orgs/CALS/Department/AEE/Curriculum/Curriculum%20guides/100%20level/Ag%20150%20Contents/Ag%20150-J.ashx </a:t>
            </a:r>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20</a:t>
            </a:fld>
            <a:endParaRPr lang="en-US"/>
          </a:p>
        </p:txBody>
      </p:sp>
    </p:spTree>
    <p:extLst>
      <p:ext uri="{BB962C8B-B14F-4D97-AF65-F5344CB8AC3E}">
        <p14:creationId xmlns:p14="http://schemas.microsoft.com/office/powerpoint/2010/main" val="85224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Vocabulary and anatomy overheads taken from Idaho Ag 150-J Curriculum Guide: http://www.uidaho.edu/~/media/Files/orgs/CALS/Department/AEE/Curriculum/Curriculum%20guides/100%20level/Ag%20150%20Contents/Ag%20150-J.ashx </a:t>
            </a:r>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21</a:t>
            </a:fld>
            <a:endParaRPr lang="en-US"/>
          </a:p>
        </p:txBody>
      </p:sp>
    </p:spTree>
    <p:extLst>
      <p:ext uri="{BB962C8B-B14F-4D97-AF65-F5344CB8AC3E}">
        <p14:creationId xmlns:p14="http://schemas.microsoft.com/office/powerpoint/2010/main" val="74129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Herbarium specimen data provided by: Oregon State University Herbarium, University of Idaho </a:t>
            </a:r>
            <a:r>
              <a:rPr lang="en-US" sz="1200" b="0" i="0" kern="1200" dirty="0" err="1" smtClean="0">
                <a:solidFill>
                  <a:schemeClr val="tx1"/>
                </a:solidFill>
                <a:effectLst/>
                <a:latin typeface="+mn-lt"/>
                <a:ea typeface="+mn-ea"/>
                <a:cs typeface="+mn-cs"/>
              </a:rPr>
              <a:t>Stillinger</a:t>
            </a:r>
            <a:r>
              <a:rPr lang="en-US" sz="1200" b="0" i="0" kern="1200" dirty="0" smtClean="0">
                <a:solidFill>
                  <a:schemeClr val="tx1"/>
                </a:solidFill>
                <a:effectLst/>
                <a:latin typeface="+mn-lt"/>
                <a:ea typeface="+mn-ea"/>
                <a:cs typeface="+mn-cs"/>
              </a:rPr>
              <a:t> Herbarium, University of Washington Herbarium (Accessed through the Consortium of Pacific Northwest Herbaria web site, </a:t>
            </a:r>
            <a:r>
              <a:rPr lang="en-US" sz="1200" b="0" i="0" kern="1200" dirty="0" err="1" smtClean="0">
                <a:solidFill>
                  <a:schemeClr val="tx1"/>
                </a:solidFill>
                <a:effectLst/>
                <a:latin typeface="+mn-lt"/>
                <a:ea typeface="+mn-ea"/>
                <a:cs typeface="+mn-cs"/>
              </a:rPr>
              <a:t>www.pnwherbaria.org</a:t>
            </a:r>
            <a:r>
              <a:rPr lang="en-US" sz="1200" b="0" i="0" kern="1200" dirty="0" smtClean="0">
                <a:solidFill>
                  <a:schemeClr val="tx1"/>
                </a:solidFill>
                <a:effectLst/>
                <a:latin typeface="+mn-lt"/>
                <a:ea typeface="+mn-ea"/>
                <a:cs typeface="+mn-cs"/>
              </a:rPr>
              <a:t>, 2011-08-27)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6AAF2B-89B3-4C04-B211-98D15C0383E4}" type="slidenum">
              <a:rPr lang="en-US" smtClean="0"/>
              <a:t>30</a:t>
            </a:fld>
            <a:endParaRPr lang="en-US"/>
          </a:p>
        </p:txBody>
      </p:sp>
    </p:spTree>
    <p:extLst>
      <p:ext uri="{BB962C8B-B14F-4D97-AF65-F5344CB8AC3E}">
        <p14:creationId xmlns:p14="http://schemas.microsoft.com/office/powerpoint/2010/main" val="153307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Herbarium specimen data provided by: Oregon State University Herbarium, University of Idaho </a:t>
            </a:r>
            <a:r>
              <a:rPr lang="en-US" sz="1200" b="0" i="0" kern="1200" dirty="0" err="1" smtClean="0">
                <a:solidFill>
                  <a:schemeClr val="tx1"/>
                </a:solidFill>
                <a:effectLst/>
                <a:latin typeface="+mn-lt"/>
                <a:ea typeface="+mn-ea"/>
                <a:cs typeface="+mn-cs"/>
              </a:rPr>
              <a:t>Stillinger</a:t>
            </a:r>
            <a:r>
              <a:rPr lang="en-US" sz="1200" b="0" i="0" kern="1200" dirty="0" smtClean="0">
                <a:solidFill>
                  <a:schemeClr val="tx1"/>
                </a:solidFill>
                <a:effectLst/>
                <a:latin typeface="+mn-lt"/>
                <a:ea typeface="+mn-ea"/>
                <a:cs typeface="+mn-cs"/>
              </a:rPr>
              <a:t> Herbarium, University of Washington Herbarium (Accessed through the Consortium of Pacific Northwest Herbaria web site, </a:t>
            </a:r>
            <a:r>
              <a:rPr lang="en-US" sz="1200" b="0" i="0" kern="1200" dirty="0" err="1" smtClean="0">
                <a:solidFill>
                  <a:schemeClr val="tx1"/>
                </a:solidFill>
                <a:effectLst/>
                <a:latin typeface="+mn-lt"/>
                <a:ea typeface="+mn-ea"/>
                <a:cs typeface="+mn-cs"/>
              </a:rPr>
              <a:t>www.pnwherbaria.org</a:t>
            </a:r>
            <a:r>
              <a:rPr lang="en-US" sz="1200" b="0" i="0" kern="1200" dirty="0" smtClean="0">
                <a:solidFill>
                  <a:schemeClr val="tx1"/>
                </a:solidFill>
                <a:effectLst/>
                <a:latin typeface="+mn-lt"/>
                <a:ea typeface="+mn-ea"/>
                <a:cs typeface="+mn-cs"/>
              </a:rPr>
              <a:t>, 2011-08-27)</a:t>
            </a:r>
          </a:p>
          <a:p>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31</a:t>
            </a:fld>
            <a:endParaRPr lang="en-US"/>
          </a:p>
        </p:txBody>
      </p:sp>
    </p:spTree>
    <p:extLst>
      <p:ext uri="{BB962C8B-B14F-4D97-AF65-F5344CB8AC3E}">
        <p14:creationId xmlns:p14="http://schemas.microsoft.com/office/powerpoint/2010/main" val="42608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Herbarium specimen data provided by: Oregon State University Herbarium, University of Idaho </a:t>
            </a:r>
            <a:r>
              <a:rPr lang="en-US" sz="1200" b="0" i="0" kern="1200" dirty="0" err="1" smtClean="0">
                <a:solidFill>
                  <a:schemeClr val="tx1"/>
                </a:solidFill>
                <a:effectLst/>
                <a:latin typeface="+mn-lt"/>
                <a:ea typeface="+mn-ea"/>
                <a:cs typeface="+mn-cs"/>
              </a:rPr>
              <a:t>Stillinger</a:t>
            </a:r>
            <a:r>
              <a:rPr lang="en-US" sz="1200" b="0" i="0" kern="1200" dirty="0" smtClean="0">
                <a:solidFill>
                  <a:schemeClr val="tx1"/>
                </a:solidFill>
                <a:effectLst/>
                <a:latin typeface="+mn-lt"/>
                <a:ea typeface="+mn-ea"/>
                <a:cs typeface="+mn-cs"/>
              </a:rPr>
              <a:t> Herbarium, University of Washington Herbarium (Accessed through the Consortium of Pacific Northwest Herbaria web site, </a:t>
            </a:r>
            <a:r>
              <a:rPr lang="en-US" sz="1200" b="0" i="0" kern="1200" dirty="0" err="1" smtClean="0">
                <a:solidFill>
                  <a:schemeClr val="tx1"/>
                </a:solidFill>
                <a:effectLst/>
                <a:latin typeface="+mn-lt"/>
                <a:ea typeface="+mn-ea"/>
                <a:cs typeface="+mn-cs"/>
              </a:rPr>
              <a:t>www.pnwherbaria.org</a:t>
            </a:r>
            <a:r>
              <a:rPr lang="en-US" sz="1200" b="0" i="0" kern="1200" dirty="0" smtClean="0">
                <a:solidFill>
                  <a:schemeClr val="tx1"/>
                </a:solidFill>
                <a:effectLst/>
                <a:latin typeface="+mn-lt"/>
                <a:ea typeface="+mn-ea"/>
                <a:cs typeface="+mn-cs"/>
              </a:rPr>
              <a:t>, 2011-08-27)</a:t>
            </a:r>
          </a:p>
          <a:p>
            <a:endParaRPr lang="en-US" dirty="0" smtClean="0"/>
          </a:p>
        </p:txBody>
      </p:sp>
      <p:sp>
        <p:nvSpPr>
          <p:cNvPr id="4" name="Slide Number Placeholder 3"/>
          <p:cNvSpPr>
            <a:spLocks noGrp="1"/>
          </p:cNvSpPr>
          <p:nvPr>
            <p:ph type="sldNum" sz="quarter" idx="10"/>
          </p:nvPr>
        </p:nvSpPr>
        <p:spPr/>
        <p:txBody>
          <a:bodyPr/>
          <a:lstStyle/>
          <a:p>
            <a:fld id="{316AAF2B-89B3-4C04-B211-98D15C0383E4}" type="slidenum">
              <a:rPr lang="en-US" smtClean="0"/>
              <a:t>32</a:t>
            </a:fld>
            <a:endParaRPr lang="en-US"/>
          </a:p>
        </p:txBody>
      </p:sp>
    </p:spTree>
    <p:extLst>
      <p:ext uri="{BB962C8B-B14F-4D97-AF65-F5344CB8AC3E}">
        <p14:creationId xmlns:p14="http://schemas.microsoft.com/office/powerpoint/2010/main" val="89288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Herbarium specimen data provided by: Oregon State University Herbarium, University of Idaho </a:t>
            </a:r>
            <a:r>
              <a:rPr lang="en-US" sz="1200" b="0" i="0" kern="1200" dirty="0" err="1" smtClean="0">
                <a:solidFill>
                  <a:schemeClr val="tx1"/>
                </a:solidFill>
                <a:effectLst/>
                <a:latin typeface="+mn-lt"/>
                <a:ea typeface="+mn-ea"/>
                <a:cs typeface="+mn-cs"/>
              </a:rPr>
              <a:t>Stillinger</a:t>
            </a:r>
            <a:r>
              <a:rPr lang="en-US" sz="1200" b="0" i="0" kern="1200" dirty="0" smtClean="0">
                <a:solidFill>
                  <a:schemeClr val="tx1"/>
                </a:solidFill>
                <a:effectLst/>
                <a:latin typeface="+mn-lt"/>
                <a:ea typeface="+mn-ea"/>
                <a:cs typeface="+mn-cs"/>
              </a:rPr>
              <a:t> Herbarium, University of Washington Herbarium (Accessed through the Consortium of Pacific Northwest Herbaria web site, </a:t>
            </a:r>
            <a:r>
              <a:rPr lang="en-US" sz="1200" b="0" i="0" kern="1200" dirty="0" err="1" smtClean="0">
                <a:solidFill>
                  <a:schemeClr val="tx1"/>
                </a:solidFill>
                <a:effectLst/>
                <a:latin typeface="+mn-lt"/>
                <a:ea typeface="+mn-ea"/>
                <a:cs typeface="+mn-cs"/>
              </a:rPr>
              <a:t>www.pnwherbaria.org</a:t>
            </a:r>
            <a:r>
              <a:rPr lang="en-US" sz="1200" b="0" i="0" kern="1200" dirty="0" smtClean="0">
                <a:solidFill>
                  <a:schemeClr val="tx1"/>
                </a:solidFill>
                <a:effectLst/>
                <a:latin typeface="+mn-lt"/>
                <a:ea typeface="+mn-ea"/>
                <a:cs typeface="+mn-cs"/>
              </a:rPr>
              <a:t>, 2011-08-27)</a:t>
            </a:r>
          </a:p>
          <a:p>
            <a:endParaRPr lang="en-US" dirty="0"/>
          </a:p>
        </p:txBody>
      </p:sp>
      <p:sp>
        <p:nvSpPr>
          <p:cNvPr id="4" name="Slide Number Placeholder 3"/>
          <p:cNvSpPr>
            <a:spLocks noGrp="1"/>
          </p:cNvSpPr>
          <p:nvPr>
            <p:ph type="sldNum" sz="quarter" idx="10"/>
          </p:nvPr>
        </p:nvSpPr>
        <p:spPr/>
        <p:txBody>
          <a:bodyPr/>
          <a:lstStyle/>
          <a:p>
            <a:fld id="{316AAF2B-89B3-4C04-B211-98D15C0383E4}" type="slidenum">
              <a:rPr lang="en-US" smtClean="0"/>
              <a:t>33</a:t>
            </a:fld>
            <a:endParaRPr lang="en-US"/>
          </a:p>
        </p:txBody>
      </p:sp>
    </p:spTree>
    <p:extLst>
      <p:ext uri="{BB962C8B-B14F-4D97-AF65-F5344CB8AC3E}">
        <p14:creationId xmlns:p14="http://schemas.microsoft.com/office/powerpoint/2010/main" val="77936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8941061" cy="1927225"/>
          </a:xfrm>
        </p:spPr>
        <p:txBody>
          <a:bodyPr anchor="b">
            <a:noAutofit/>
          </a:bodyPr>
          <a:lstStyle>
            <a:lvl1pPr>
              <a:defRPr sz="4800" b="1"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F19C70-0F16-4500-B45A-DECB855BC520}" type="datetimeFigureOut">
              <a:rPr lang="en-US" smtClean="0"/>
              <a:t>9/19/16</a:t>
            </a:fld>
            <a:endParaRPr lang="en-US"/>
          </a:p>
        </p:txBody>
      </p:sp>
      <p:sp>
        <p:nvSpPr>
          <p:cNvPr id="6" name="Slide Number Placeholder 5"/>
          <p:cNvSpPr>
            <a:spLocks noGrp="1"/>
          </p:cNvSpPr>
          <p:nvPr>
            <p:ph type="sldNum" sz="quarter" idx="12"/>
          </p:nvPr>
        </p:nvSpPr>
        <p:spPr/>
        <p:txBody>
          <a:bodyPr/>
          <a:lstStyle/>
          <a:p>
            <a:fld id="{8F641CBB-40EB-44CB-95AE-846DF723A1D2}" type="slidenum">
              <a:rPr lang="en-US" smtClean="0"/>
              <a:t>‹#›</a:t>
            </a:fld>
            <a:endParaRPr lang="en-US"/>
          </a:p>
        </p:txBody>
      </p:sp>
      <p:cxnSp>
        <p:nvCxnSpPr>
          <p:cNvPr id="8" name="Straight Connector 7"/>
          <p:cNvCxnSpPr/>
          <p:nvPr/>
        </p:nvCxnSpPr>
        <p:spPr>
          <a:xfrm>
            <a:off x="914401" y="3398520"/>
            <a:ext cx="87823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449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71975" y="1600200"/>
            <a:ext cx="9551199"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19C70-0F16-4500-B45A-DECB855BC52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41CBB-40EB-44CB-95AE-846DF723A1D2}" type="slidenum">
              <a:rPr lang="en-US" smtClean="0"/>
              <a:t>‹#›</a:t>
            </a:fld>
            <a:endParaRPr lang="en-US"/>
          </a:p>
        </p:txBody>
      </p:sp>
    </p:spTree>
    <p:extLst>
      <p:ext uri="{BB962C8B-B14F-4D97-AF65-F5344CB8AC3E}">
        <p14:creationId xmlns:p14="http://schemas.microsoft.com/office/powerpoint/2010/main" val="126747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solidFill>
            <a:schemeClr val="bg1">
              <a:lumMod val="85000"/>
              <a:alpha val="46000"/>
            </a:schemeClr>
          </a:solidFill>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19C70-0F16-4500-B45A-DECB855BC52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41CBB-40EB-44CB-95AE-846DF723A1D2}" type="slidenum">
              <a:rPr lang="en-US" smtClean="0"/>
              <a:t>‹#›</a:t>
            </a:fld>
            <a:endParaRPr lang="en-US"/>
          </a:p>
        </p:txBody>
      </p:sp>
    </p:spTree>
    <p:extLst>
      <p:ext uri="{BB962C8B-B14F-4D97-AF65-F5344CB8AC3E}">
        <p14:creationId xmlns:p14="http://schemas.microsoft.com/office/powerpoint/2010/main" val="161707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738" y="18288"/>
            <a:ext cx="1230776" cy="329184"/>
          </a:xfrm>
        </p:spPr>
        <p:txBody>
          <a:bodyPr/>
          <a:lstStyle/>
          <a:p>
            <a:fld id="{36F19C70-0F16-4500-B45A-DECB855BC520}" type="datetimeFigureOut">
              <a:rPr lang="en-US" smtClean="0"/>
              <a:t>9/19/16</a:t>
            </a:fld>
            <a:endParaRPr lang="en-US"/>
          </a:p>
        </p:txBody>
      </p:sp>
      <p:sp>
        <p:nvSpPr>
          <p:cNvPr id="5" name="Footer Placeholder 4"/>
          <p:cNvSpPr>
            <a:spLocks noGrp="1"/>
          </p:cNvSpPr>
          <p:nvPr>
            <p:ph type="ftr" sz="quarter" idx="11"/>
          </p:nvPr>
        </p:nvSpPr>
        <p:spPr>
          <a:xfrm>
            <a:off x="4571999" y="18288"/>
            <a:ext cx="6585995" cy="329184"/>
          </a:xfrm>
        </p:spPr>
        <p:txBody>
          <a:bodyPr/>
          <a:lstStyle/>
          <a:p>
            <a:endParaRPr lang="en-US"/>
          </a:p>
        </p:txBody>
      </p:sp>
      <p:sp>
        <p:nvSpPr>
          <p:cNvPr id="6" name="Slide Number Placeholder 5"/>
          <p:cNvSpPr>
            <a:spLocks noGrp="1"/>
          </p:cNvSpPr>
          <p:nvPr>
            <p:ph type="sldNum" sz="quarter" idx="12"/>
          </p:nvPr>
        </p:nvSpPr>
        <p:spPr>
          <a:xfrm>
            <a:off x="11250596" y="18288"/>
            <a:ext cx="760071" cy="329184"/>
          </a:xfrm>
        </p:spPr>
        <p:txBody>
          <a:bodyPr/>
          <a:lstStyle>
            <a:lvl1pPr algn="ctr">
              <a:defRPr/>
            </a:lvl1pPr>
          </a:lstStyle>
          <a:p>
            <a:fld id="{8F641CBB-40EB-44CB-95AE-846DF723A1D2}" type="slidenum">
              <a:rPr lang="en-US" smtClean="0"/>
              <a:t>‹#›</a:t>
            </a:fld>
            <a:endParaRPr lang="en-US"/>
          </a:p>
        </p:txBody>
      </p:sp>
    </p:spTree>
    <p:extLst>
      <p:ext uri="{BB962C8B-B14F-4D97-AF65-F5344CB8AC3E}">
        <p14:creationId xmlns:p14="http://schemas.microsoft.com/office/powerpoint/2010/main" val="729562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362201"/>
            <a:ext cx="8641031" cy="2200275"/>
          </a:xfrm>
        </p:spPr>
        <p:txBody>
          <a:bodyPr anchor="b">
            <a:normAutofit/>
          </a:bodyPr>
          <a:lstStyle>
            <a:lvl1pPr algn="l">
              <a:defRPr sz="48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4626865"/>
            <a:ext cx="8641031" cy="1500187"/>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19C70-0F16-4500-B45A-DECB855BC52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41CBB-40EB-44CB-95AE-846DF723A1D2}"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906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976" y="533400"/>
            <a:ext cx="9556616"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5638"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6025"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F19C70-0F16-4500-B45A-DECB855BC520}"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41CBB-40EB-44CB-95AE-846DF723A1D2}" type="slidenum">
              <a:rPr lang="en-US" smtClean="0"/>
              <a:t>‹#›</a:t>
            </a:fld>
            <a:endParaRPr lang="en-US"/>
          </a:p>
        </p:txBody>
      </p:sp>
    </p:spTree>
    <p:extLst>
      <p:ext uri="{BB962C8B-B14F-4D97-AF65-F5344CB8AC3E}">
        <p14:creationId xmlns:p14="http://schemas.microsoft.com/office/powerpoint/2010/main" val="192562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8868"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868"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13"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13"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F19C70-0F16-4500-B45A-DECB855BC520}" type="datetimeFigureOut">
              <a:rPr lang="en-US" smtClean="0"/>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41CBB-40EB-44CB-95AE-846DF723A1D2}" type="slidenum">
              <a:rPr lang="en-US" smtClean="0"/>
              <a:t>‹#›</a:t>
            </a:fld>
            <a:endParaRPr lang="en-US"/>
          </a:p>
        </p:txBody>
      </p:sp>
      <p:cxnSp>
        <p:nvCxnSpPr>
          <p:cNvPr id="11" name="Straight Connector 10"/>
          <p:cNvCxnSpPr/>
          <p:nvPr/>
        </p:nvCxnSpPr>
        <p:spPr>
          <a:xfrm flipH="1">
            <a:off x="4984736" y="1691640"/>
            <a:ext cx="1059" cy="501506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26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19C70-0F16-4500-B45A-DECB855BC520}" type="datetimeFigureOut">
              <a:rPr lang="en-US" smtClean="0"/>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41CBB-40EB-44CB-95AE-846DF723A1D2}" type="slidenum">
              <a:rPr lang="en-US" smtClean="0"/>
              <a:t>‹#›</a:t>
            </a:fld>
            <a:endParaRPr lang="en-US"/>
          </a:p>
        </p:txBody>
      </p:sp>
    </p:spTree>
    <p:extLst>
      <p:ext uri="{BB962C8B-B14F-4D97-AF65-F5344CB8AC3E}">
        <p14:creationId xmlns:p14="http://schemas.microsoft.com/office/powerpoint/2010/main" val="154978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19C70-0F16-4500-B45A-DECB855BC520}" type="datetimeFigureOut">
              <a:rPr lang="en-US" smtClean="0"/>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41CBB-40EB-44CB-95AE-846DF723A1D2}" type="slidenum">
              <a:rPr lang="en-US" smtClean="0"/>
              <a:t>‹#›</a:t>
            </a:fld>
            <a:endParaRPr lang="en-US"/>
          </a:p>
        </p:txBody>
      </p:sp>
    </p:spTree>
    <p:extLst>
      <p:ext uri="{BB962C8B-B14F-4D97-AF65-F5344CB8AC3E}">
        <p14:creationId xmlns:p14="http://schemas.microsoft.com/office/powerpoint/2010/main" val="44335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03" y="792080"/>
            <a:ext cx="2353669"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692433" y="792080"/>
            <a:ext cx="708365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9804" y="2130553"/>
            <a:ext cx="2353669"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19C70-0F16-4500-B45A-DECB855BC520}"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41CBB-40EB-44CB-95AE-846DF723A1D2}" type="slidenum">
              <a:rPr lang="en-US" smtClean="0"/>
              <a:t>‹#›</a:t>
            </a:fld>
            <a:endParaRPr lang="en-US"/>
          </a:p>
        </p:txBody>
      </p:sp>
      <p:cxnSp>
        <p:nvCxnSpPr>
          <p:cNvPr id="9" name="Straight Connector 8"/>
          <p:cNvCxnSpPr/>
          <p:nvPr/>
        </p:nvCxnSpPr>
        <p:spPr>
          <a:xfrm rot="5400000">
            <a:off x="-212315"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9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91" y="792480"/>
            <a:ext cx="2313983"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700217" y="1016782"/>
            <a:ext cx="7036183" cy="487638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9492" y="2133600"/>
            <a:ext cx="2310760"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19C70-0F16-4500-B45A-DECB855BC520}"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41CBB-40EB-44CB-95AE-846DF723A1D2}" type="slidenum">
              <a:rPr lang="en-US" smtClean="0"/>
              <a:t>‹#›</a:t>
            </a:fld>
            <a:endParaRPr lang="en-US"/>
          </a:p>
        </p:txBody>
      </p:sp>
    </p:spTree>
    <p:extLst>
      <p:ext uri="{BB962C8B-B14F-4D97-AF65-F5344CB8AC3E}">
        <p14:creationId xmlns:p14="http://schemas.microsoft.com/office/powerpoint/2010/main" val="11171962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jpeg"/><Relationship Id="rId1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Wheat-Moscow-Mid July (10).JPG"/>
          <p:cNvPicPr>
            <a:picLocks noChangeAspect="1"/>
          </p:cNvPicPr>
          <p:nvPr/>
        </p:nvPicPr>
        <p:blipFill rotWithShape="1">
          <a:blip r:embed="rId13" cstate="print">
            <a:extLst>
              <a:ext uri="{28A0092B-C50C-407E-A947-70E740481C1C}">
                <a14:useLocalDpi xmlns:a14="http://schemas.microsoft.com/office/drawing/2010/main" val="0"/>
              </a:ext>
            </a:extLst>
          </a:blip>
          <a:srcRect l="27384" r="49079"/>
          <a:stretch/>
        </p:blipFill>
        <p:spPr>
          <a:xfrm>
            <a:off x="11067863" y="347471"/>
            <a:ext cx="1138448" cy="6446520"/>
          </a:xfrm>
          <a:prstGeom prst="rect">
            <a:avLst/>
          </a:prstGeom>
          <a:effectLst/>
        </p:spPr>
      </p:pic>
      <p:sp>
        <p:nvSpPr>
          <p:cNvPr id="10" name="Rectangle 9"/>
          <p:cNvSpPr/>
          <p:nvPr/>
        </p:nvSpPr>
        <p:spPr>
          <a:xfrm>
            <a:off x="0" y="220786"/>
            <a:ext cx="986372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71976" y="533400"/>
            <a:ext cx="9691753"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1976" y="1600200"/>
            <a:ext cx="9691753"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36F19C70-0F16-4500-B45A-DECB855BC520}" type="datetimeFigureOut">
              <a:rPr lang="en-US" smtClean="0"/>
              <a:t>9/19/16</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F641CBB-40EB-44CB-95AE-846DF723A1D2}" type="slidenum">
              <a:rPr lang="en-US" smtClean="0"/>
              <a:t>‹#›</a:t>
            </a:fld>
            <a:endParaRPr lang="en-US"/>
          </a:p>
        </p:txBody>
      </p:sp>
      <p:pic>
        <p:nvPicPr>
          <p:cNvPr id="9" name="Picture 8" descr="REACCHlogo_wheat"/>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1067744" y="6350991"/>
            <a:ext cx="1148144" cy="507682"/>
          </a:xfrm>
          <a:prstGeom prst="rect">
            <a:avLst/>
          </a:prstGeom>
          <a:noFill/>
          <a:ln>
            <a:noFill/>
          </a:ln>
          <a:effectLst/>
        </p:spPr>
      </p:pic>
      <p:cxnSp>
        <p:nvCxnSpPr>
          <p:cNvPr id="12" name="Straight Connector 11"/>
          <p:cNvCxnSpPr/>
          <p:nvPr/>
        </p:nvCxnSpPr>
        <p:spPr>
          <a:xfrm>
            <a:off x="11067744" y="347471"/>
            <a:ext cx="0" cy="6511202"/>
          </a:xfrm>
          <a:prstGeom prst="line">
            <a:avLst/>
          </a:prstGeom>
          <a:ln w="41275" cmpd="sng">
            <a:prstDash val="solid"/>
          </a:ln>
          <a:effectLst>
            <a:outerShdw dist="38100" dir="5400000" algn="ctr" rotWithShape="0">
              <a:srgbClr val="93A299"/>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9483" y="6243227"/>
            <a:ext cx="2503424" cy="579120"/>
          </a:xfrm>
          <a:prstGeom prst="rect">
            <a:avLst/>
          </a:prstGeom>
        </p:spPr>
      </p:pic>
      <p:sp>
        <p:nvSpPr>
          <p:cNvPr id="15" name="TextBox 14"/>
          <p:cNvSpPr txBox="1"/>
          <p:nvPr userDrawn="1"/>
        </p:nvSpPr>
        <p:spPr>
          <a:xfrm>
            <a:off x="2964449" y="6576127"/>
            <a:ext cx="7415531" cy="246221"/>
          </a:xfrm>
          <a:prstGeom prst="rect">
            <a:avLst/>
          </a:prstGeom>
          <a:noFill/>
        </p:spPr>
        <p:txBody>
          <a:bodyPr wrap="square" rtlCol="0">
            <a:spAutoFit/>
          </a:bodyPr>
          <a:lstStyle/>
          <a:p>
            <a:r>
              <a:rPr lang="en-US" sz="1000" dirty="0" smtClean="0"/>
              <a:t>Funded through Award # 2011-68002-30191 from the USDA National Institute for Food and Agriculture. </a:t>
            </a:r>
            <a:endParaRPr lang="en-US" sz="1000" dirty="0"/>
          </a:p>
        </p:txBody>
      </p:sp>
    </p:spTree>
    <p:extLst>
      <p:ext uri="{BB962C8B-B14F-4D97-AF65-F5344CB8AC3E}">
        <p14:creationId xmlns:p14="http://schemas.microsoft.com/office/powerpoint/2010/main" val="619982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1.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6.tiff"/></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2.png"/><Relationship Id="rId3"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 Id="rId3"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png"/><Relationship Id="rId3"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png"/><Relationship Id="rId3" Type="http://schemas.openxmlformats.org/officeDocument/2006/relationships/image" Target="../media/image5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erbarium.usu.edu/k-12/collecting/default.htm" TargetMode="Externa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0.emf"/><Relationship Id="rId5" Type="http://schemas.openxmlformats.org/officeDocument/2006/relationships/package" Target="../embeddings/Microsoft_Word_Document3.docx"/><Relationship Id="rId6" Type="http://schemas.openxmlformats.org/officeDocument/2006/relationships/image" Target="../media/image6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nwherbari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4" Type="http://schemas.microsoft.com/office/2007/relationships/hdphoto" Target="../media/hdphoto2.wdp"/><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4" Type="http://schemas.microsoft.com/office/2007/relationships/hdphoto" Target="../media/hdphoto3.wdp"/><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4" Type="http://schemas.microsoft.com/office/2007/relationships/hdphoto" Target="../media/hdphoto4.wdp"/><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4" Type="http://schemas.microsoft.com/office/2007/relationships/hdphoto" Target="../media/hdphoto5.wdp"/><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4" Type="http://schemas.microsoft.com/office/2007/relationships/hdphoto" Target="../media/hdphoto6.wdp"/><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8.jpeg"/><Relationship Id="rId3"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4" Type="http://schemas.microsoft.com/office/2007/relationships/hdphoto" Target="../media/hdphoto8.wdp"/><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4" Type="http://schemas.microsoft.com/office/2007/relationships/hdphoto" Target="../media/hdphoto9.wdp"/><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4" Type="http://schemas.microsoft.com/office/2007/relationships/hdphoto" Target="../media/hdphoto10.wdp"/><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4" Type="http://schemas.microsoft.com/office/2007/relationships/hdphoto" Target="../media/hdphoto11.wdp"/><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4" Type="http://schemas.microsoft.com/office/2007/relationships/hdphoto" Target="../media/hdphoto12.wdp"/><Relationship Id="rId1" Type="http://schemas.openxmlformats.org/officeDocument/2006/relationships/slideLayout" Target="../slideLayouts/slideLayout5.xml"/><Relationship Id="rId2" Type="http://schemas.openxmlformats.org/officeDocument/2006/relationships/hyperlink" Target="http://www.idahoweedawareness.org/vfg/weedlist/jgoatgrass/jgoatgrass.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4.jpeg"/><Relationship Id="rId3" Type="http://schemas.microsoft.com/office/2007/relationships/hdphoto" Target="../media/hdphoto13.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5.jpeg"/><Relationship Id="rId3" Type="http://schemas.microsoft.com/office/2007/relationships/hdphoto" Target="../media/hdphoto14.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6.jpeg"/><Relationship Id="rId3" Type="http://schemas.microsoft.com/office/2007/relationships/hdphoto" Target="../media/hdphoto15.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7.jpeg"/><Relationship Id="rId3" Type="http://schemas.microsoft.com/office/2007/relationships/hdphoto" Target="../media/hdphoto16.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8.jpeg"/><Relationship Id="rId3" Type="http://schemas.microsoft.com/office/2007/relationships/hdphoto" Target="../media/hdphoto17.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9.jpeg"/><Relationship Id="rId3" Type="http://schemas.microsoft.com/office/2007/relationships/hdphoto" Target="../media/hdphoto18.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0.jpeg"/><Relationship Id="rId3" Type="http://schemas.microsoft.com/office/2007/relationships/hdphoto" Target="../media/hdphoto19.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1.jpeg"/><Relationship Id="rId3" Type="http://schemas.microsoft.com/office/2007/relationships/hdphoto" Target="../media/hdphoto20.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2.jpeg"/><Relationship Id="rId3" Type="http://schemas.microsoft.com/office/2007/relationships/hdphoto" Target="../media/hdphoto21.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3.jpeg"/><Relationship Id="rId3" Type="http://schemas.microsoft.com/office/2007/relationships/hdphoto" Target="../media/hdphoto22.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4.jpeg"/><Relationship Id="rId3" Type="http://schemas.microsoft.com/office/2007/relationships/hdphoto" Target="../media/hdphoto23.wd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5.jpeg"/><Relationship Id="rId3" Type="http://schemas.microsoft.com/office/2007/relationships/hdphoto" Target="../media/hdphoto24.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learnplantsnow.com/wp-content/uploads/2008/04/7-alternate.jpg" TargetMode="External"/><Relationship Id="rId4" Type="http://schemas.openxmlformats.org/officeDocument/2006/relationships/image" Target="../media/image18.jpeg"/><Relationship Id="rId5" Type="http://schemas.openxmlformats.org/officeDocument/2006/relationships/hyperlink" Target="http://learnplantsnow.com/wp-content/uploads/2008/05/8-opposite-1.jpg" TargetMode="External"/><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10820400" cy="1470025"/>
          </a:xfrm>
        </p:spPr>
        <p:txBody>
          <a:bodyPr/>
          <a:lstStyle/>
          <a:p>
            <a:r>
              <a:rPr lang="en-US" sz="4400" b="1" dirty="0" smtClean="0"/>
              <a:t>Working with Weeds: Identification and Preservation</a:t>
            </a:r>
            <a:endParaRPr lang="en-US" sz="4400" b="1" dirty="0"/>
          </a:p>
        </p:txBody>
      </p:sp>
      <p:pic>
        <p:nvPicPr>
          <p:cNvPr id="1026" name="Picture 2" descr="http://mint.ippc.orst.edu/images/redpigs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255656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h5.ggpht.com/__Rc2TQ1voFQ/TcmAa-pkDyI/AAAAAAAABSQ/XKpHiNjYSrs/lambsquarters_thumb2.jpg?imgmax=800"/>
          <p:cNvPicPr>
            <a:picLocks noChangeAspect="1" noChangeArrowheads="1"/>
          </p:cNvPicPr>
          <p:nvPr/>
        </p:nvPicPr>
        <p:blipFill rotWithShape="1">
          <a:blip r:embed="rId3">
            <a:extLst>
              <a:ext uri="{28A0092B-C50C-407E-A947-70E740481C1C}">
                <a14:useLocalDpi xmlns:a14="http://schemas.microsoft.com/office/drawing/2010/main" val="0"/>
              </a:ext>
            </a:extLst>
          </a:blip>
          <a:srcRect r="3384" b="11160"/>
          <a:stretch/>
        </p:blipFill>
        <p:spPr bwMode="auto">
          <a:xfrm>
            <a:off x="7543801" y="228600"/>
            <a:ext cx="283506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_LYSP3D5xKWY/S7K_noycBwI/AAAAAAAAEn0/d05BoyVkcmc/s1600/fiddlenec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3657601"/>
            <a:ext cx="2266950" cy="28966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hatcom.wsu.edu/ipm/manual/blue/images/BullThistle_bu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848" y="228600"/>
            <a:ext cx="297445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nanaturesearch.org/images/stories/ns/marked/M/56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2356" y="3810000"/>
            <a:ext cx="3263244" cy="24202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3.bp.blogspot.com/-9o2umywquKA/Uef8SNy_PyI/AAAAAAAAGaY/0wSq0xcYGs4/s1600/oat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1868" y="3810001"/>
            <a:ext cx="3046333" cy="202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2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915400" cy="1371600"/>
          </a:xfrm>
        </p:spPr>
        <p:txBody>
          <a:bodyPr/>
          <a:lstStyle/>
          <a:p>
            <a:r>
              <a:rPr lang="en-US" b="1" dirty="0" smtClean="0"/>
              <a:t>Grass Anatomy</a:t>
            </a:r>
            <a:endParaRPr lang="en-US" b="1" dirty="0"/>
          </a:p>
        </p:txBody>
      </p:sp>
      <p:sp>
        <p:nvSpPr>
          <p:cNvPr id="5" name="Rectangle 3"/>
          <p:cNvSpPr txBox="1">
            <a:spLocks noChangeArrowheads="1"/>
          </p:cNvSpPr>
          <p:nvPr/>
        </p:nvSpPr>
        <p:spPr>
          <a:xfrm>
            <a:off x="304800" y="1066800"/>
            <a:ext cx="5134956"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400" b="1" dirty="0"/>
              <a:t>Sheath</a:t>
            </a:r>
            <a:r>
              <a:rPr lang="en-US" sz="2400" dirty="0"/>
              <a:t> - lower part of the leaf that encloses the internode </a:t>
            </a:r>
          </a:p>
          <a:p>
            <a:pPr>
              <a:lnSpc>
                <a:spcPct val="90000"/>
              </a:lnSpc>
            </a:pPr>
            <a:r>
              <a:rPr lang="en-US" sz="2400" b="1" dirty="0"/>
              <a:t>Ligule</a:t>
            </a:r>
            <a:r>
              <a:rPr lang="en-US" sz="2400" dirty="0"/>
              <a:t> - outgrowth at the inner junction of the leaf sheath and blade, often membranous, sometimes a fringe of hairs </a:t>
            </a:r>
          </a:p>
          <a:p>
            <a:pPr>
              <a:lnSpc>
                <a:spcPct val="90000"/>
              </a:lnSpc>
            </a:pPr>
            <a:r>
              <a:rPr lang="en-US" sz="2400" b="1" dirty="0"/>
              <a:t>Auricle</a:t>
            </a:r>
            <a:r>
              <a:rPr lang="en-US" sz="2400" dirty="0"/>
              <a:t> - claw appendages at the base of the blade of some grasses </a:t>
            </a:r>
          </a:p>
          <a:p>
            <a:pPr>
              <a:lnSpc>
                <a:spcPct val="90000"/>
              </a:lnSpc>
            </a:pPr>
            <a:r>
              <a:rPr lang="en-US" sz="2400" b="1" dirty="0"/>
              <a:t>Collar</a:t>
            </a:r>
            <a:r>
              <a:rPr lang="en-US" sz="2400" dirty="0"/>
              <a:t> - a thin band of </a:t>
            </a:r>
            <a:r>
              <a:rPr lang="en-US" sz="2400" dirty="0" err="1"/>
              <a:t>meristematic</a:t>
            </a:r>
            <a:r>
              <a:rPr lang="en-US" sz="2400" dirty="0"/>
              <a:t> tissue at the junction of the leaf blade and the sheath </a:t>
            </a:r>
          </a:p>
          <a:p>
            <a:pPr>
              <a:lnSpc>
                <a:spcPct val="90000"/>
              </a:lnSpc>
            </a:pPr>
            <a:r>
              <a:rPr lang="en-US" sz="2400" b="1" dirty="0"/>
              <a:t>Blade</a:t>
            </a:r>
            <a:r>
              <a:rPr lang="en-US" sz="2400" dirty="0"/>
              <a:t> - part of the leaf above the collar </a:t>
            </a:r>
          </a:p>
        </p:txBody>
      </p:sp>
      <p:grpSp>
        <p:nvGrpSpPr>
          <p:cNvPr id="6" name="Group 5"/>
          <p:cNvGrpSpPr/>
          <p:nvPr/>
        </p:nvGrpSpPr>
        <p:grpSpPr>
          <a:xfrm>
            <a:off x="5439756" y="1371600"/>
            <a:ext cx="4923444" cy="4191000"/>
            <a:chOff x="4525356" y="1524000"/>
            <a:chExt cx="4618644" cy="3886200"/>
          </a:xfrm>
        </p:grpSpPr>
        <p:pic>
          <p:nvPicPr>
            <p:cNvPr id="7" name="Picture 21" descr="art0047"/>
            <p:cNvPicPr>
              <a:picLocks noChangeAspect="1" noChangeArrowheads="1"/>
            </p:cNvPicPr>
            <p:nvPr/>
          </p:nvPicPr>
          <p:blipFill>
            <a:blip r:embed="rId2" cstate="print"/>
            <a:srcRect t="16739"/>
            <a:stretch>
              <a:fillRect/>
            </a:stretch>
          </p:blipFill>
          <p:spPr bwMode="auto">
            <a:xfrm>
              <a:off x="4525356" y="1524000"/>
              <a:ext cx="4618644" cy="3886200"/>
            </a:xfrm>
            <a:prstGeom prst="rect">
              <a:avLst/>
            </a:prstGeom>
            <a:noFill/>
          </p:spPr>
        </p:pic>
        <p:sp>
          <p:nvSpPr>
            <p:cNvPr id="8" name="Left Brace 7"/>
            <p:cNvSpPr/>
            <p:nvPr/>
          </p:nvSpPr>
          <p:spPr>
            <a:xfrm>
              <a:off x="5515956" y="4114800"/>
              <a:ext cx="381000" cy="457200"/>
            </a:xfrm>
            <a:prstGeom prst="leftBrac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753956" y="4126468"/>
              <a:ext cx="692032" cy="342471"/>
            </a:xfrm>
            <a:prstGeom prst="rect">
              <a:avLst/>
            </a:prstGeom>
            <a:noFill/>
          </p:spPr>
          <p:txBody>
            <a:bodyPr wrap="none" rtlCol="0">
              <a:spAutoFit/>
            </a:bodyPr>
            <a:lstStyle/>
            <a:p>
              <a:r>
                <a:rPr lang="en-US" b="1" dirty="0"/>
                <a:t>Collar</a:t>
              </a:r>
            </a:p>
          </p:txBody>
        </p:sp>
      </p:grpSp>
    </p:spTree>
    <p:extLst>
      <p:ext uri="{BB962C8B-B14F-4D97-AF65-F5344CB8AC3E}">
        <p14:creationId xmlns:p14="http://schemas.microsoft.com/office/powerpoint/2010/main" val="47790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516" y="76200"/>
            <a:ext cx="8229600" cy="1143000"/>
          </a:xfrm>
        </p:spPr>
        <p:txBody>
          <a:bodyPr/>
          <a:lstStyle/>
          <a:p>
            <a:r>
              <a:rPr lang="en-US" b="1" dirty="0" smtClean="0"/>
              <a:t>Grass Blade</a:t>
            </a:r>
            <a:endParaRPr lang="en-US" b="1" dirty="0"/>
          </a:p>
        </p:txBody>
      </p:sp>
      <p:sp>
        <p:nvSpPr>
          <p:cNvPr id="5" name="Rectangle 3"/>
          <p:cNvSpPr>
            <a:spLocks noGrp="1" noChangeArrowheads="1"/>
          </p:cNvSpPr>
          <p:nvPr>
            <p:ph idx="1"/>
          </p:nvPr>
        </p:nvSpPr>
        <p:spPr>
          <a:xfrm>
            <a:off x="1752600" y="1371600"/>
            <a:ext cx="8229600" cy="1371600"/>
          </a:xfrm>
        </p:spPr>
        <p:txBody>
          <a:bodyPr/>
          <a:lstStyle/>
          <a:p>
            <a:r>
              <a:rPr lang="en-US" dirty="0"/>
              <a:t>The “leaves” of a grass</a:t>
            </a:r>
          </a:p>
        </p:txBody>
      </p:sp>
      <p:pic>
        <p:nvPicPr>
          <p:cNvPr id="6" name="Picture 5" descr="Illustration of pointed leaf tip"/>
          <p:cNvPicPr>
            <a:picLocks noChangeAspect="1" noChangeArrowheads="1"/>
          </p:cNvPicPr>
          <p:nvPr/>
        </p:nvPicPr>
        <p:blipFill>
          <a:blip r:embed="rId2" cstate="print"/>
          <a:srcRect/>
          <a:stretch>
            <a:fillRect/>
          </a:stretch>
        </p:blipFill>
        <p:spPr bwMode="auto">
          <a:xfrm>
            <a:off x="1905001" y="4430713"/>
            <a:ext cx="3732213" cy="982662"/>
          </a:xfrm>
          <a:prstGeom prst="rect">
            <a:avLst/>
          </a:prstGeom>
          <a:noFill/>
        </p:spPr>
      </p:pic>
      <p:pic>
        <p:nvPicPr>
          <p:cNvPr id="7" name="Picture 6" descr="Illustration of parallel sided leaf blade"/>
          <p:cNvPicPr>
            <a:picLocks noChangeAspect="1" noChangeArrowheads="1"/>
          </p:cNvPicPr>
          <p:nvPr/>
        </p:nvPicPr>
        <p:blipFill>
          <a:blip r:embed="rId3" cstate="print"/>
          <a:srcRect/>
          <a:stretch>
            <a:fillRect/>
          </a:stretch>
        </p:blipFill>
        <p:spPr bwMode="auto">
          <a:xfrm>
            <a:off x="1828801" y="3286126"/>
            <a:ext cx="3732213" cy="982663"/>
          </a:xfrm>
          <a:prstGeom prst="rect">
            <a:avLst/>
          </a:prstGeom>
          <a:noFill/>
        </p:spPr>
      </p:pic>
      <p:grpSp>
        <p:nvGrpSpPr>
          <p:cNvPr id="8" name="Group 14"/>
          <p:cNvGrpSpPr>
            <a:grpSpLocks/>
          </p:cNvGrpSpPr>
          <p:nvPr/>
        </p:nvGrpSpPr>
        <p:grpSpPr bwMode="auto">
          <a:xfrm>
            <a:off x="1600201" y="1981200"/>
            <a:ext cx="3960813" cy="1174750"/>
            <a:chOff x="48" y="1248"/>
            <a:chExt cx="2495" cy="740"/>
          </a:xfrm>
        </p:grpSpPr>
        <p:pic>
          <p:nvPicPr>
            <p:cNvPr id="9" name="Picture 4" descr="Illustration of boat-shaped leaf tip"/>
            <p:cNvPicPr>
              <a:picLocks noChangeAspect="1" noChangeArrowheads="1"/>
            </p:cNvPicPr>
            <p:nvPr/>
          </p:nvPicPr>
          <p:blipFill>
            <a:blip r:embed="rId4" cstate="print"/>
            <a:srcRect/>
            <a:stretch>
              <a:fillRect/>
            </a:stretch>
          </p:blipFill>
          <p:spPr bwMode="auto">
            <a:xfrm>
              <a:off x="192" y="1248"/>
              <a:ext cx="2351" cy="619"/>
            </a:xfrm>
            <a:prstGeom prst="rect">
              <a:avLst/>
            </a:prstGeom>
            <a:noFill/>
          </p:spPr>
        </p:pic>
        <p:sp>
          <p:nvSpPr>
            <p:cNvPr id="10" name="Text Box 7"/>
            <p:cNvSpPr txBox="1">
              <a:spLocks noChangeArrowheads="1"/>
            </p:cNvSpPr>
            <p:nvPr/>
          </p:nvSpPr>
          <p:spPr bwMode="auto">
            <a:xfrm>
              <a:off x="48" y="1680"/>
              <a:ext cx="2352" cy="308"/>
            </a:xfrm>
            <a:prstGeom prst="rect">
              <a:avLst/>
            </a:prstGeom>
            <a:noFill/>
            <a:ln w="9525">
              <a:noFill/>
              <a:miter lim="800000"/>
              <a:headEnd/>
              <a:tailEnd/>
            </a:ln>
            <a:effectLst/>
          </p:spPr>
          <p:txBody>
            <a:bodyPr>
              <a:spAutoFit/>
            </a:bodyPr>
            <a:lstStyle/>
            <a:p>
              <a:pPr algn="ctr"/>
              <a:r>
                <a:rPr lang="en-US" sz="2600">
                  <a:latin typeface="Verdana" pitchFamily="34" charset="0"/>
                </a:rPr>
                <a:t>Boat-shaped tip</a:t>
              </a:r>
            </a:p>
          </p:txBody>
        </p:sp>
      </p:grpSp>
      <p:sp>
        <p:nvSpPr>
          <p:cNvPr id="11" name="Text Box 9"/>
          <p:cNvSpPr txBox="1">
            <a:spLocks noChangeArrowheads="1"/>
          </p:cNvSpPr>
          <p:nvPr/>
        </p:nvSpPr>
        <p:spPr bwMode="auto">
          <a:xfrm>
            <a:off x="1676400" y="3962401"/>
            <a:ext cx="3733800" cy="1084263"/>
          </a:xfrm>
          <a:prstGeom prst="rect">
            <a:avLst/>
          </a:prstGeom>
          <a:noFill/>
          <a:ln w="9525">
            <a:noFill/>
            <a:miter lim="800000"/>
            <a:headEnd/>
            <a:tailEnd/>
          </a:ln>
          <a:effectLst/>
        </p:spPr>
        <p:txBody>
          <a:bodyPr>
            <a:spAutoFit/>
          </a:bodyPr>
          <a:lstStyle/>
          <a:p>
            <a:pPr algn="ctr"/>
            <a:r>
              <a:rPr lang="en-US" sz="2600">
                <a:latin typeface="Verdana" pitchFamily="34" charset="0"/>
              </a:rPr>
              <a:t>Rounded leaf tip</a:t>
            </a:r>
          </a:p>
          <a:p>
            <a:pPr>
              <a:spcBef>
                <a:spcPct val="50000"/>
              </a:spcBef>
            </a:pPr>
            <a:endParaRPr lang="en-US" sz="2600">
              <a:latin typeface="Verdana" pitchFamily="34" charset="0"/>
            </a:endParaRPr>
          </a:p>
        </p:txBody>
      </p:sp>
      <p:pic>
        <p:nvPicPr>
          <p:cNvPr id="12" name="Picture 10" descr="centiped"/>
          <p:cNvPicPr>
            <a:picLocks noChangeAspect="1" noChangeArrowheads="1"/>
          </p:cNvPicPr>
          <p:nvPr/>
        </p:nvPicPr>
        <p:blipFill>
          <a:blip r:embed="rId5" cstate="print"/>
          <a:srcRect r="48801"/>
          <a:stretch>
            <a:fillRect/>
          </a:stretch>
        </p:blipFill>
        <p:spPr bwMode="auto">
          <a:xfrm>
            <a:off x="8266114" y="1600200"/>
            <a:ext cx="1514475" cy="3124200"/>
          </a:xfrm>
          <a:prstGeom prst="rect">
            <a:avLst/>
          </a:prstGeom>
          <a:noFill/>
        </p:spPr>
      </p:pic>
      <p:sp>
        <p:nvSpPr>
          <p:cNvPr id="13" name="Text Box 11"/>
          <p:cNvSpPr txBox="1">
            <a:spLocks noChangeArrowheads="1"/>
          </p:cNvSpPr>
          <p:nvPr/>
        </p:nvSpPr>
        <p:spPr bwMode="auto">
          <a:xfrm>
            <a:off x="7467600" y="4724400"/>
            <a:ext cx="3048000" cy="914400"/>
          </a:xfrm>
          <a:prstGeom prst="rect">
            <a:avLst/>
          </a:prstGeom>
          <a:noFill/>
          <a:ln w="9525">
            <a:noFill/>
            <a:miter lim="800000"/>
            <a:headEnd/>
            <a:tailEnd/>
          </a:ln>
          <a:effectLst/>
        </p:spPr>
        <p:txBody>
          <a:bodyPr/>
          <a:lstStyle/>
          <a:p>
            <a:pPr algn="ctr"/>
            <a:r>
              <a:rPr lang="en-US" sz="2600">
                <a:latin typeface="Verdana" pitchFamily="34" charset="0"/>
              </a:rPr>
              <a:t>Pubescent </a:t>
            </a:r>
          </a:p>
          <a:p>
            <a:pPr algn="ctr"/>
            <a:r>
              <a:rPr lang="en-US" sz="2600">
                <a:latin typeface="Verdana" pitchFamily="34" charset="0"/>
              </a:rPr>
              <a:t>along edge</a:t>
            </a:r>
          </a:p>
          <a:p>
            <a:pPr>
              <a:spcBef>
                <a:spcPct val="50000"/>
              </a:spcBef>
            </a:pPr>
            <a:endParaRPr lang="en-US" sz="2600">
              <a:latin typeface="Verdana" pitchFamily="34" charset="0"/>
            </a:endParaRPr>
          </a:p>
        </p:txBody>
      </p:sp>
      <p:sp>
        <p:nvSpPr>
          <p:cNvPr id="14" name="Text Box 8"/>
          <p:cNvSpPr txBox="1">
            <a:spLocks noChangeArrowheads="1"/>
          </p:cNvSpPr>
          <p:nvPr/>
        </p:nvSpPr>
        <p:spPr bwMode="auto">
          <a:xfrm>
            <a:off x="1600200" y="5029201"/>
            <a:ext cx="3733800" cy="1084263"/>
          </a:xfrm>
          <a:prstGeom prst="rect">
            <a:avLst/>
          </a:prstGeom>
          <a:noFill/>
          <a:ln w="9525">
            <a:noFill/>
            <a:miter lim="800000"/>
            <a:headEnd/>
            <a:tailEnd/>
          </a:ln>
          <a:effectLst/>
        </p:spPr>
        <p:txBody>
          <a:bodyPr>
            <a:spAutoFit/>
          </a:bodyPr>
          <a:lstStyle/>
          <a:p>
            <a:pPr algn="ctr"/>
            <a:r>
              <a:rPr lang="en-US" sz="2600" dirty="0">
                <a:latin typeface="Verdana" pitchFamily="34" charset="0"/>
              </a:rPr>
              <a:t>Pointed leaf tip</a:t>
            </a:r>
          </a:p>
          <a:p>
            <a:pPr>
              <a:spcBef>
                <a:spcPct val="50000"/>
              </a:spcBef>
            </a:pPr>
            <a:endParaRPr lang="en-US" sz="2600" dirty="0">
              <a:latin typeface="Verdana" pitchFamily="34" charset="0"/>
            </a:endParaRPr>
          </a:p>
        </p:txBody>
      </p:sp>
    </p:spTree>
    <p:extLst>
      <p:ext uri="{BB962C8B-B14F-4D97-AF65-F5344CB8AC3E}">
        <p14:creationId xmlns:p14="http://schemas.microsoft.com/office/powerpoint/2010/main" val="152874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Sheath</a:t>
            </a:r>
            <a:endParaRPr lang="en-US" b="1" dirty="0"/>
          </a:p>
        </p:txBody>
      </p:sp>
      <p:sp>
        <p:nvSpPr>
          <p:cNvPr id="5" name="Rectangle 3"/>
          <p:cNvSpPr>
            <a:spLocks noGrp="1" noChangeArrowheads="1"/>
          </p:cNvSpPr>
          <p:nvPr>
            <p:ph idx="1"/>
          </p:nvPr>
        </p:nvSpPr>
        <p:spPr>
          <a:xfrm>
            <a:off x="609600" y="1752601"/>
            <a:ext cx="10058400" cy="4525963"/>
          </a:xfrm>
        </p:spPr>
        <p:txBody>
          <a:bodyPr/>
          <a:lstStyle/>
          <a:p>
            <a:r>
              <a:rPr lang="en-US" dirty="0"/>
              <a:t>The tubular portion of the leaf which wraps around or encloses the stem</a:t>
            </a:r>
          </a:p>
        </p:txBody>
      </p:sp>
      <p:grpSp>
        <p:nvGrpSpPr>
          <p:cNvPr id="6" name="Group 5"/>
          <p:cNvGrpSpPr/>
          <p:nvPr/>
        </p:nvGrpSpPr>
        <p:grpSpPr>
          <a:xfrm>
            <a:off x="1752600" y="2971801"/>
            <a:ext cx="2667000" cy="3377863"/>
            <a:chOff x="152400" y="2971800"/>
            <a:chExt cx="2667000" cy="3377863"/>
          </a:xfrm>
        </p:grpSpPr>
        <p:sp>
          <p:nvSpPr>
            <p:cNvPr id="7" name="Text Box 6"/>
            <p:cNvSpPr txBox="1">
              <a:spLocks noChangeArrowheads="1"/>
            </p:cNvSpPr>
            <p:nvPr/>
          </p:nvSpPr>
          <p:spPr bwMode="auto">
            <a:xfrm>
              <a:off x="152400" y="5334000"/>
              <a:ext cx="2667000" cy="1015663"/>
            </a:xfrm>
            <a:prstGeom prst="rect">
              <a:avLst/>
            </a:prstGeom>
            <a:noFill/>
            <a:ln w="9525">
              <a:noFill/>
              <a:miter lim="800000"/>
              <a:headEnd/>
              <a:tailEnd/>
            </a:ln>
            <a:effectLst/>
          </p:spPr>
          <p:txBody>
            <a:bodyPr>
              <a:spAutoFit/>
            </a:bodyPr>
            <a:lstStyle/>
            <a:p>
              <a:pPr algn="ctr"/>
              <a:r>
                <a:rPr lang="en-US" sz="2400" dirty="0">
                  <a:latin typeface="Verdana" pitchFamily="34" charset="0"/>
                </a:rPr>
                <a:t>split </a:t>
              </a:r>
            </a:p>
            <a:p>
              <a:pPr>
                <a:spcBef>
                  <a:spcPct val="50000"/>
                </a:spcBef>
              </a:pPr>
              <a:endParaRPr lang="en-US" sz="2400" dirty="0">
                <a:latin typeface="Verdana" pitchFamily="34" charset="0"/>
              </a:endParaRPr>
            </a:p>
          </p:txBody>
        </p:sp>
        <p:pic>
          <p:nvPicPr>
            <p:cNvPr id="8" name="Picture 4" descr="Illustration of collar with split sheath"/>
            <p:cNvPicPr>
              <a:picLocks noChangeAspect="1" noChangeArrowheads="1"/>
            </p:cNvPicPr>
            <p:nvPr/>
          </p:nvPicPr>
          <p:blipFill>
            <a:blip r:embed="rId2" cstate="print"/>
            <a:srcRect/>
            <a:stretch>
              <a:fillRect/>
            </a:stretch>
          </p:blipFill>
          <p:spPr bwMode="auto">
            <a:xfrm>
              <a:off x="609600" y="2971800"/>
              <a:ext cx="1771650" cy="2362200"/>
            </a:xfrm>
            <a:prstGeom prst="rect">
              <a:avLst/>
            </a:prstGeom>
            <a:noFill/>
          </p:spPr>
        </p:pic>
        <p:sp>
          <p:nvSpPr>
            <p:cNvPr id="9" name="Oval 8"/>
            <p:cNvSpPr/>
            <p:nvPr/>
          </p:nvSpPr>
          <p:spPr>
            <a:xfrm>
              <a:off x="1066800" y="4038600"/>
              <a:ext cx="838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495800" y="3033713"/>
            <a:ext cx="2667000" cy="3377863"/>
            <a:chOff x="3276600" y="2971800"/>
            <a:chExt cx="2667000" cy="3377863"/>
          </a:xfrm>
        </p:grpSpPr>
        <p:pic>
          <p:nvPicPr>
            <p:cNvPr id="11" name="Picture 5" descr="Illustration of sheath with overlapping margins"/>
            <p:cNvPicPr>
              <a:picLocks noChangeAspect="1" noChangeArrowheads="1"/>
            </p:cNvPicPr>
            <p:nvPr/>
          </p:nvPicPr>
          <p:blipFill>
            <a:blip r:embed="rId3" cstate="print"/>
            <a:srcRect/>
            <a:stretch>
              <a:fillRect/>
            </a:stretch>
          </p:blipFill>
          <p:spPr bwMode="auto">
            <a:xfrm>
              <a:off x="3581400" y="2971800"/>
              <a:ext cx="1771650" cy="2362200"/>
            </a:xfrm>
            <a:prstGeom prst="rect">
              <a:avLst/>
            </a:prstGeom>
            <a:noFill/>
          </p:spPr>
        </p:pic>
        <p:sp>
          <p:nvSpPr>
            <p:cNvPr id="12" name="Text Box 7"/>
            <p:cNvSpPr txBox="1">
              <a:spLocks noChangeArrowheads="1"/>
            </p:cNvSpPr>
            <p:nvPr/>
          </p:nvSpPr>
          <p:spPr bwMode="auto">
            <a:xfrm>
              <a:off x="3276600" y="5334000"/>
              <a:ext cx="2667000" cy="1015663"/>
            </a:xfrm>
            <a:prstGeom prst="rect">
              <a:avLst/>
            </a:prstGeom>
            <a:noFill/>
            <a:ln w="9525">
              <a:noFill/>
              <a:miter lim="800000"/>
              <a:headEnd/>
              <a:tailEnd/>
            </a:ln>
            <a:effectLst/>
          </p:spPr>
          <p:txBody>
            <a:bodyPr>
              <a:spAutoFit/>
            </a:bodyPr>
            <a:lstStyle/>
            <a:p>
              <a:pPr algn="ctr"/>
              <a:r>
                <a:rPr lang="en-US" sz="2400" dirty="0">
                  <a:latin typeface="Verdana" pitchFamily="34" charset="0"/>
                </a:rPr>
                <a:t>overlap </a:t>
              </a:r>
            </a:p>
            <a:p>
              <a:pPr>
                <a:spcBef>
                  <a:spcPct val="50000"/>
                </a:spcBef>
              </a:pPr>
              <a:endParaRPr lang="en-US" sz="2400" dirty="0">
                <a:latin typeface="Verdana" pitchFamily="34" charset="0"/>
              </a:endParaRPr>
            </a:p>
          </p:txBody>
        </p:sp>
        <p:sp>
          <p:nvSpPr>
            <p:cNvPr id="13" name="Oval 12"/>
            <p:cNvSpPr/>
            <p:nvPr/>
          </p:nvSpPr>
          <p:spPr>
            <a:xfrm>
              <a:off x="4114800" y="4038600"/>
              <a:ext cx="838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162800" y="3048001"/>
            <a:ext cx="2667000" cy="3301663"/>
            <a:chOff x="5943600" y="3048000"/>
            <a:chExt cx="2667000" cy="3301663"/>
          </a:xfrm>
        </p:grpSpPr>
        <p:sp>
          <p:nvSpPr>
            <p:cNvPr id="15" name="Text Box 8"/>
            <p:cNvSpPr txBox="1">
              <a:spLocks noChangeArrowheads="1"/>
            </p:cNvSpPr>
            <p:nvPr/>
          </p:nvSpPr>
          <p:spPr bwMode="auto">
            <a:xfrm>
              <a:off x="5943600" y="5334000"/>
              <a:ext cx="2667000" cy="1015663"/>
            </a:xfrm>
            <a:prstGeom prst="rect">
              <a:avLst/>
            </a:prstGeom>
            <a:noFill/>
            <a:ln w="9525">
              <a:noFill/>
              <a:miter lim="800000"/>
              <a:headEnd/>
              <a:tailEnd/>
            </a:ln>
            <a:effectLst/>
          </p:spPr>
          <p:txBody>
            <a:bodyPr>
              <a:spAutoFit/>
            </a:bodyPr>
            <a:lstStyle/>
            <a:p>
              <a:pPr algn="ctr"/>
              <a:r>
                <a:rPr lang="en-US" sz="2400" dirty="0">
                  <a:latin typeface="Verdana" pitchFamily="34" charset="0"/>
                </a:rPr>
                <a:t>compressed</a:t>
              </a:r>
            </a:p>
            <a:p>
              <a:pPr>
                <a:spcBef>
                  <a:spcPct val="50000"/>
                </a:spcBef>
              </a:pPr>
              <a:endParaRPr lang="en-US" sz="2400" dirty="0">
                <a:latin typeface="Verdana" pitchFamily="34" charset="0"/>
              </a:endParaRPr>
            </a:p>
          </p:txBody>
        </p:sp>
        <p:pic>
          <p:nvPicPr>
            <p:cNvPr id="16" name="Picture 9" descr="compressed"/>
            <p:cNvPicPr>
              <a:picLocks noChangeAspect="1" noChangeArrowheads="1"/>
            </p:cNvPicPr>
            <p:nvPr/>
          </p:nvPicPr>
          <p:blipFill>
            <a:blip r:embed="rId4" cstate="print"/>
            <a:srcRect/>
            <a:stretch>
              <a:fillRect/>
            </a:stretch>
          </p:blipFill>
          <p:spPr bwMode="auto">
            <a:xfrm>
              <a:off x="6629400" y="3048000"/>
              <a:ext cx="1828800" cy="2209800"/>
            </a:xfrm>
            <a:prstGeom prst="rect">
              <a:avLst/>
            </a:prstGeom>
            <a:noFill/>
          </p:spPr>
        </p:pic>
        <p:sp>
          <p:nvSpPr>
            <p:cNvPr id="17" name="Oval 16"/>
            <p:cNvSpPr/>
            <p:nvPr/>
          </p:nvSpPr>
          <p:spPr>
            <a:xfrm>
              <a:off x="6781800" y="4038600"/>
              <a:ext cx="838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32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241929"/>
            <a:ext cx="8229600" cy="1143000"/>
          </a:xfrm>
        </p:spPr>
        <p:txBody>
          <a:bodyPr/>
          <a:lstStyle/>
          <a:p>
            <a:r>
              <a:rPr lang="en-US" b="1" dirty="0"/>
              <a:t>Collar</a:t>
            </a:r>
          </a:p>
        </p:txBody>
      </p:sp>
      <p:sp>
        <p:nvSpPr>
          <p:cNvPr id="5" name="Rectangle 3"/>
          <p:cNvSpPr>
            <a:spLocks noGrp="1" noChangeArrowheads="1"/>
          </p:cNvSpPr>
          <p:nvPr>
            <p:ph idx="1"/>
          </p:nvPr>
        </p:nvSpPr>
        <p:spPr>
          <a:xfrm>
            <a:off x="533400" y="1219201"/>
            <a:ext cx="9906000" cy="4525963"/>
          </a:xfrm>
        </p:spPr>
        <p:txBody>
          <a:bodyPr/>
          <a:lstStyle/>
          <a:p>
            <a:r>
              <a:rPr lang="en-US" dirty="0"/>
              <a:t>The area on the outer side of the leaf where the blade and sheath join</a:t>
            </a:r>
          </a:p>
        </p:txBody>
      </p:sp>
      <p:pic>
        <p:nvPicPr>
          <p:cNvPr id="6" name="Picture 4" descr="collar"/>
          <p:cNvPicPr>
            <a:picLocks noChangeAspect="1" noChangeArrowheads="1"/>
          </p:cNvPicPr>
          <p:nvPr/>
        </p:nvPicPr>
        <p:blipFill>
          <a:blip r:embed="rId2" cstate="print"/>
          <a:srcRect l="67307" t="1750" r="1923" b="1970"/>
          <a:stretch>
            <a:fillRect/>
          </a:stretch>
        </p:blipFill>
        <p:spPr bwMode="auto">
          <a:xfrm>
            <a:off x="8610601" y="2667000"/>
            <a:ext cx="1414463" cy="2430462"/>
          </a:xfrm>
          <a:prstGeom prst="rect">
            <a:avLst/>
          </a:prstGeom>
          <a:noFill/>
        </p:spPr>
      </p:pic>
      <p:pic>
        <p:nvPicPr>
          <p:cNvPr id="7" name="Picture 5" descr="collar"/>
          <p:cNvPicPr>
            <a:picLocks noChangeAspect="1" noChangeArrowheads="1"/>
          </p:cNvPicPr>
          <p:nvPr/>
        </p:nvPicPr>
        <p:blipFill>
          <a:blip r:embed="rId2" cstate="print"/>
          <a:srcRect l="34616" r="35576"/>
          <a:stretch>
            <a:fillRect/>
          </a:stretch>
        </p:blipFill>
        <p:spPr bwMode="auto">
          <a:xfrm>
            <a:off x="6781801" y="2652713"/>
            <a:ext cx="1370013" cy="2524125"/>
          </a:xfrm>
          <a:prstGeom prst="rect">
            <a:avLst/>
          </a:prstGeom>
          <a:noFill/>
        </p:spPr>
      </p:pic>
      <p:pic>
        <p:nvPicPr>
          <p:cNvPr id="8" name="Picture 6" descr="collar"/>
          <p:cNvPicPr>
            <a:picLocks noChangeAspect="1" noChangeArrowheads="1"/>
          </p:cNvPicPr>
          <p:nvPr/>
        </p:nvPicPr>
        <p:blipFill>
          <a:blip r:embed="rId2" cstate="print"/>
          <a:srcRect l="3847" r="65384"/>
          <a:stretch>
            <a:fillRect/>
          </a:stretch>
        </p:blipFill>
        <p:spPr bwMode="auto">
          <a:xfrm>
            <a:off x="4724400" y="2652714"/>
            <a:ext cx="1414462" cy="2524125"/>
          </a:xfrm>
          <a:prstGeom prst="rect">
            <a:avLst/>
          </a:prstGeom>
          <a:noFill/>
        </p:spPr>
      </p:pic>
      <p:sp>
        <p:nvSpPr>
          <p:cNvPr id="9" name="Text Box 7"/>
          <p:cNvSpPr txBox="1">
            <a:spLocks noChangeArrowheads="1"/>
          </p:cNvSpPr>
          <p:nvPr/>
        </p:nvSpPr>
        <p:spPr bwMode="auto">
          <a:xfrm>
            <a:off x="4038600" y="5091114"/>
            <a:ext cx="2667000" cy="1015663"/>
          </a:xfrm>
          <a:prstGeom prst="rect">
            <a:avLst/>
          </a:prstGeom>
          <a:noFill/>
          <a:ln w="9525">
            <a:noFill/>
            <a:miter lim="800000"/>
            <a:headEnd/>
            <a:tailEnd/>
          </a:ln>
          <a:effectLst/>
        </p:spPr>
        <p:txBody>
          <a:bodyPr>
            <a:spAutoFit/>
          </a:bodyPr>
          <a:lstStyle/>
          <a:p>
            <a:pPr algn="ctr"/>
            <a:r>
              <a:rPr lang="en-US" sz="2400" dirty="0">
                <a:latin typeface="Verdana" pitchFamily="34" charset="0"/>
              </a:rPr>
              <a:t>wide/broad</a:t>
            </a:r>
          </a:p>
          <a:p>
            <a:pPr>
              <a:spcBef>
                <a:spcPct val="50000"/>
              </a:spcBef>
            </a:pPr>
            <a:endParaRPr lang="en-US" sz="2400" dirty="0">
              <a:latin typeface="Verdana" pitchFamily="34" charset="0"/>
            </a:endParaRPr>
          </a:p>
        </p:txBody>
      </p:sp>
      <p:sp>
        <p:nvSpPr>
          <p:cNvPr id="10" name="Text Box 8"/>
          <p:cNvSpPr txBox="1">
            <a:spLocks noChangeArrowheads="1"/>
          </p:cNvSpPr>
          <p:nvPr/>
        </p:nvSpPr>
        <p:spPr bwMode="auto">
          <a:xfrm>
            <a:off x="8001000" y="5105401"/>
            <a:ext cx="2667000" cy="1015663"/>
          </a:xfrm>
          <a:prstGeom prst="rect">
            <a:avLst/>
          </a:prstGeom>
          <a:noFill/>
          <a:ln w="9525">
            <a:noFill/>
            <a:miter lim="800000"/>
            <a:headEnd/>
            <a:tailEnd/>
          </a:ln>
          <a:effectLst/>
        </p:spPr>
        <p:txBody>
          <a:bodyPr>
            <a:spAutoFit/>
          </a:bodyPr>
          <a:lstStyle/>
          <a:p>
            <a:pPr algn="ctr"/>
            <a:r>
              <a:rPr lang="en-US" sz="2400" dirty="0">
                <a:latin typeface="Verdana" pitchFamily="34" charset="0"/>
              </a:rPr>
              <a:t>divided</a:t>
            </a:r>
          </a:p>
          <a:p>
            <a:pPr>
              <a:spcBef>
                <a:spcPct val="50000"/>
              </a:spcBef>
            </a:pPr>
            <a:endParaRPr lang="en-US" sz="2400" dirty="0">
              <a:latin typeface="Verdana" pitchFamily="34" charset="0"/>
            </a:endParaRPr>
          </a:p>
        </p:txBody>
      </p:sp>
      <p:sp>
        <p:nvSpPr>
          <p:cNvPr id="11" name="Text Box 9"/>
          <p:cNvSpPr txBox="1">
            <a:spLocks noChangeArrowheads="1"/>
          </p:cNvSpPr>
          <p:nvPr/>
        </p:nvSpPr>
        <p:spPr bwMode="auto">
          <a:xfrm>
            <a:off x="6096000" y="5091113"/>
            <a:ext cx="2667000" cy="1015663"/>
          </a:xfrm>
          <a:prstGeom prst="rect">
            <a:avLst/>
          </a:prstGeom>
          <a:noFill/>
          <a:ln w="9525">
            <a:noFill/>
            <a:miter lim="800000"/>
            <a:headEnd/>
            <a:tailEnd/>
          </a:ln>
          <a:effectLst/>
        </p:spPr>
        <p:txBody>
          <a:bodyPr>
            <a:spAutoFit/>
          </a:bodyPr>
          <a:lstStyle/>
          <a:p>
            <a:pPr algn="ctr"/>
            <a:r>
              <a:rPr lang="en-US" sz="2400" dirty="0">
                <a:latin typeface="Verdana" pitchFamily="34" charset="0"/>
              </a:rPr>
              <a:t>narrow</a:t>
            </a:r>
          </a:p>
          <a:p>
            <a:pPr>
              <a:spcBef>
                <a:spcPct val="50000"/>
              </a:spcBef>
            </a:pPr>
            <a:endParaRPr lang="en-US" sz="2400" dirty="0">
              <a:latin typeface="Verdana" pitchFamily="34" charset="0"/>
            </a:endParaRPr>
          </a:p>
        </p:txBody>
      </p:sp>
      <p:pic>
        <p:nvPicPr>
          <p:cNvPr id="12" name="Picture 2" descr="Timothy Collar"/>
          <p:cNvPicPr>
            <a:picLocks noChangeAspect="1" noChangeArrowheads="1"/>
          </p:cNvPicPr>
          <p:nvPr/>
        </p:nvPicPr>
        <p:blipFill>
          <a:blip r:embed="rId3" cstate="print"/>
          <a:srcRect/>
          <a:stretch>
            <a:fillRect/>
          </a:stretch>
        </p:blipFill>
        <p:spPr bwMode="auto">
          <a:xfrm>
            <a:off x="1748938" y="2286000"/>
            <a:ext cx="2518262" cy="3732548"/>
          </a:xfrm>
          <a:prstGeom prst="rect">
            <a:avLst/>
          </a:prstGeom>
          <a:noFill/>
        </p:spPr>
      </p:pic>
    </p:spTree>
    <p:extLst>
      <p:ext uri="{BB962C8B-B14F-4D97-AF65-F5344CB8AC3E}">
        <p14:creationId xmlns:p14="http://schemas.microsoft.com/office/powerpoint/2010/main" val="53553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418839"/>
            <a:ext cx="8229600" cy="1143000"/>
          </a:xfrm>
        </p:spPr>
        <p:txBody>
          <a:bodyPr/>
          <a:lstStyle/>
          <a:p>
            <a:r>
              <a:rPr lang="en-US" b="1" dirty="0"/>
              <a:t>Ligule</a:t>
            </a:r>
          </a:p>
        </p:txBody>
      </p:sp>
      <p:sp>
        <p:nvSpPr>
          <p:cNvPr id="5" name="Rectangle 3"/>
          <p:cNvSpPr>
            <a:spLocks noGrp="1" noChangeArrowheads="1"/>
          </p:cNvSpPr>
          <p:nvPr>
            <p:ph idx="1"/>
          </p:nvPr>
        </p:nvSpPr>
        <p:spPr>
          <a:xfrm>
            <a:off x="1828800" y="1524000"/>
            <a:ext cx="8229600" cy="1295400"/>
          </a:xfrm>
        </p:spPr>
        <p:txBody>
          <a:bodyPr/>
          <a:lstStyle/>
          <a:p>
            <a:pPr>
              <a:spcBef>
                <a:spcPct val="0"/>
              </a:spcBef>
            </a:pPr>
            <a:r>
              <a:rPr lang="en-US" dirty="0"/>
              <a:t>Appendage at the junction of sheath &amp; blade</a:t>
            </a:r>
          </a:p>
          <a:p>
            <a:pPr>
              <a:spcBef>
                <a:spcPct val="0"/>
              </a:spcBef>
              <a:buFontTx/>
              <a:buNone/>
            </a:pPr>
            <a:endParaRPr lang="en-US" dirty="0"/>
          </a:p>
        </p:txBody>
      </p:sp>
      <p:grpSp>
        <p:nvGrpSpPr>
          <p:cNvPr id="6" name="Group 5"/>
          <p:cNvGrpSpPr/>
          <p:nvPr/>
        </p:nvGrpSpPr>
        <p:grpSpPr>
          <a:xfrm>
            <a:off x="2590800" y="2660651"/>
            <a:ext cx="2286000" cy="3063443"/>
            <a:chOff x="152400" y="2590800"/>
            <a:chExt cx="2286000" cy="3063443"/>
          </a:xfrm>
        </p:grpSpPr>
        <p:sp>
          <p:nvSpPr>
            <p:cNvPr id="7" name="Text Box 4"/>
            <p:cNvSpPr txBox="1">
              <a:spLocks noChangeArrowheads="1"/>
            </p:cNvSpPr>
            <p:nvPr/>
          </p:nvSpPr>
          <p:spPr bwMode="auto">
            <a:xfrm>
              <a:off x="152400" y="4786313"/>
              <a:ext cx="2286000" cy="867930"/>
            </a:xfrm>
            <a:prstGeom prst="rect">
              <a:avLst/>
            </a:prstGeom>
            <a:noFill/>
            <a:ln w="9525">
              <a:noFill/>
              <a:miter lim="800000"/>
              <a:headEnd/>
              <a:tailEnd/>
            </a:ln>
            <a:effectLst/>
          </p:spPr>
          <p:txBody>
            <a:bodyPr>
              <a:spAutoFit/>
            </a:bodyPr>
            <a:lstStyle/>
            <a:p>
              <a:pPr algn="ctr">
                <a:lnSpc>
                  <a:spcPct val="80000"/>
                </a:lnSpc>
                <a:spcBef>
                  <a:spcPct val="50000"/>
                </a:spcBef>
              </a:pPr>
              <a:r>
                <a:rPr lang="en-US" sz="2400" dirty="0">
                  <a:latin typeface="Verdana" pitchFamily="34" charset="0"/>
                </a:rPr>
                <a:t>membranous</a:t>
              </a:r>
            </a:p>
            <a:p>
              <a:pPr algn="ctr">
                <a:lnSpc>
                  <a:spcPct val="80000"/>
                </a:lnSpc>
                <a:spcBef>
                  <a:spcPct val="50000"/>
                </a:spcBef>
              </a:pPr>
              <a:r>
                <a:rPr lang="en-US" sz="2400" dirty="0">
                  <a:latin typeface="Verdana" pitchFamily="34" charset="0"/>
                </a:rPr>
                <a:t>long</a:t>
              </a:r>
            </a:p>
          </p:txBody>
        </p:sp>
        <p:pic>
          <p:nvPicPr>
            <p:cNvPr id="8" name="Picture 6" descr="Illustration of membranous ligule"/>
            <p:cNvPicPr>
              <a:picLocks noChangeAspect="1" noChangeArrowheads="1"/>
            </p:cNvPicPr>
            <p:nvPr/>
          </p:nvPicPr>
          <p:blipFill>
            <a:blip r:embed="rId2" cstate="print"/>
            <a:srcRect/>
            <a:stretch>
              <a:fillRect/>
            </a:stretch>
          </p:blipFill>
          <p:spPr bwMode="auto">
            <a:xfrm>
              <a:off x="533400" y="2590800"/>
              <a:ext cx="1600200" cy="2133600"/>
            </a:xfrm>
            <a:prstGeom prst="rect">
              <a:avLst/>
            </a:prstGeom>
            <a:noFill/>
          </p:spPr>
        </p:pic>
        <p:sp>
          <p:nvSpPr>
            <p:cNvPr id="9" name="Oval 8"/>
            <p:cNvSpPr/>
            <p:nvPr/>
          </p:nvSpPr>
          <p:spPr>
            <a:xfrm>
              <a:off x="685800" y="327660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24400" y="2693989"/>
            <a:ext cx="2286000" cy="3030105"/>
            <a:chOff x="2514600" y="2624138"/>
            <a:chExt cx="2286000" cy="3030105"/>
          </a:xfrm>
        </p:grpSpPr>
        <p:pic>
          <p:nvPicPr>
            <p:cNvPr id="11" name="Picture 10" descr="Illustration of truncate ligule"/>
            <p:cNvPicPr>
              <a:picLocks noChangeAspect="1" noChangeArrowheads="1"/>
            </p:cNvPicPr>
            <p:nvPr/>
          </p:nvPicPr>
          <p:blipFill>
            <a:blip r:embed="rId3" cstate="print"/>
            <a:srcRect/>
            <a:stretch>
              <a:fillRect/>
            </a:stretch>
          </p:blipFill>
          <p:spPr bwMode="auto">
            <a:xfrm>
              <a:off x="2971800" y="2624138"/>
              <a:ext cx="1600200" cy="2133600"/>
            </a:xfrm>
            <a:prstGeom prst="rect">
              <a:avLst/>
            </a:prstGeom>
            <a:noFill/>
          </p:spPr>
        </p:pic>
        <p:sp>
          <p:nvSpPr>
            <p:cNvPr id="12" name="Text Box 11"/>
            <p:cNvSpPr txBox="1">
              <a:spLocks noChangeArrowheads="1"/>
            </p:cNvSpPr>
            <p:nvPr/>
          </p:nvSpPr>
          <p:spPr bwMode="auto">
            <a:xfrm>
              <a:off x="2514600" y="4786313"/>
              <a:ext cx="2286000" cy="867930"/>
            </a:xfrm>
            <a:prstGeom prst="rect">
              <a:avLst/>
            </a:prstGeom>
            <a:noFill/>
            <a:ln w="9525">
              <a:noFill/>
              <a:miter lim="800000"/>
              <a:headEnd/>
              <a:tailEnd/>
            </a:ln>
            <a:effectLst/>
          </p:spPr>
          <p:txBody>
            <a:bodyPr>
              <a:spAutoFit/>
            </a:bodyPr>
            <a:lstStyle/>
            <a:p>
              <a:pPr algn="ctr">
                <a:lnSpc>
                  <a:spcPct val="80000"/>
                </a:lnSpc>
                <a:spcBef>
                  <a:spcPct val="50000"/>
                </a:spcBef>
              </a:pPr>
              <a:r>
                <a:rPr lang="en-US" sz="2400" dirty="0">
                  <a:latin typeface="Verdana" pitchFamily="34" charset="0"/>
                </a:rPr>
                <a:t>membranous</a:t>
              </a:r>
            </a:p>
            <a:p>
              <a:pPr algn="ctr">
                <a:lnSpc>
                  <a:spcPct val="80000"/>
                </a:lnSpc>
                <a:spcBef>
                  <a:spcPct val="50000"/>
                </a:spcBef>
              </a:pPr>
              <a:r>
                <a:rPr lang="en-US" sz="2400" dirty="0">
                  <a:latin typeface="Verdana" pitchFamily="34" charset="0"/>
                </a:rPr>
                <a:t>short</a:t>
              </a:r>
            </a:p>
          </p:txBody>
        </p:sp>
        <p:sp>
          <p:nvSpPr>
            <p:cNvPr id="13" name="Oval 12"/>
            <p:cNvSpPr/>
            <p:nvPr/>
          </p:nvSpPr>
          <p:spPr>
            <a:xfrm>
              <a:off x="3048000" y="335280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81800" y="2667000"/>
            <a:ext cx="2667000" cy="2590800"/>
            <a:chOff x="4648200" y="2590800"/>
            <a:chExt cx="2667000" cy="2590800"/>
          </a:xfrm>
        </p:grpSpPr>
        <p:sp>
          <p:nvSpPr>
            <p:cNvPr id="15" name="Text Box 5"/>
            <p:cNvSpPr txBox="1">
              <a:spLocks noChangeArrowheads="1"/>
            </p:cNvSpPr>
            <p:nvPr/>
          </p:nvSpPr>
          <p:spPr bwMode="auto">
            <a:xfrm>
              <a:off x="4648200" y="4724400"/>
              <a:ext cx="2667000" cy="457200"/>
            </a:xfrm>
            <a:prstGeom prst="rect">
              <a:avLst/>
            </a:prstGeom>
            <a:noFill/>
            <a:ln w="9525">
              <a:noFill/>
              <a:miter lim="800000"/>
              <a:headEnd/>
              <a:tailEnd/>
            </a:ln>
            <a:effectLst/>
          </p:spPr>
          <p:txBody>
            <a:bodyPr>
              <a:spAutoFit/>
            </a:bodyPr>
            <a:lstStyle/>
            <a:p>
              <a:pPr algn="ctr"/>
              <a:r>
                <a:rPr lang="en-US" sz="2400">
                  <a:latin typeface="Verdana" pitchFamily="34" charset="0"/>
                </a:rPr>
                <a:t>fringe of hair</a:t>
              </a:r>
            </a:p>
          </p:txBody>
        </p:sp>
        <p:pic>
          <p:nvPicPr>
            <p:cNvPr id="16" name="Picture 7" descr="Illustration of ligule as a fringe of hairs"/>
            <p:cNvPicPr>
              <a:picLocks noChangeAspect="1" noChangeArrowheads="1"/>
            </p:cNvPicPr>
            <p:nvPr/>
          </p:nvPicPr>
          <p:blipFill>
            <a:blip r:embed="rId4" cstate="print"/>
            <a:srcRect r="4762"/>
            <a:stretch>
              <a:fillRect/>
            </a:stretch>
          </p:blipFill>
          <p:spPr bwMode="auto">
            <a:xfrm>
              <a:off x="5105400" y="2590800"/>
              <a:ext cx="1524000" cy="2133600"/>
            </a:xfrm>
            <a:prstGeom prst="rect">
              <a:avLst/>
            </a:prstGeom>
            <a:noFill/>
          </p:spPr>
        </p:pic>
        <p:sp>
          <p:nvSpPr>
            <p:cNvPr id="17" name="Oval 16"/>
            <p:cNvSpPr/>
            <p:nvPr/>
          </p:nvSpPr>
          <p:spPr>
            <a:xfrm>
              <a:off x="5181600" y="335280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991600" y="2743200"/>
            <a:ext cx="1905000" cy="2590800"/>
            <a:chOff x="7315200" y="2590800"/>
            <a:chExt cx="1905000" cy="2590800"/>
          </a:xfrm>
        </p:grpSpPr>
        <p:pic>
          <p:nvPicPr>
            <p:cNvPr id="19" name="Picture 8" descr="Illustration of absent ligule"/>
            <p:cNvPicPr>
              <a:picLocks noChangeAspect="1" noChangeArrowheads="1"/>
            </p:cNvPicPr>
            <p:nvPr/>
          </p:nvPicPr>
          <p:blipFill>
            <a:blip r:embed="rId5" cstate="print"/>
            <a:srcRect/>
            <a:stretch>
              <a:fillRect/>
            </a:stretch>
          </p:blipFill>
          <p:spPr bwMode="auto">
            <a:xfrm>
              <a:off x="7391400" y="2590800"/>
              <a:ext cx="1600200" cy="2133600"/>
            </a:xfrm>
            <a:prstGeom prst="rect">
              <a:avLst/>
            </a:prstGeom>
            <a:noFill/>
          </p:spPr>
        </p:pic>
        <p:sp>
          <p:nvSpPr>
            <p:cNvPr id="20" name="Text Box 9"/>
            <p:cNvSpPr txBox="1">
              <a:spLocks noChangeArrowheads="1"/>
            </p:cNvSpPr>
            <p:nvPr/>
          </p:nvSpPr>
          <p:spPr bwMode="auto">
            <a:xfrm>
              <a:off x="7315200" y="4724400"/>
              <a:ext cx="1905000" cy="457200"/>
            </a:xfrm>
            <a:prstGeom prst="rect">
              <a:avLst/>
            </a:prstGeom>
            <a:noFill/>
            <a:ln w="9525">
              <a:noFill/>
              <a:miter lim="800000"/>
              <a:headEnd/>
              <a:tailEnd/>
            </a:ln>
            <a:effectLst/>
          </p:spPr>
          <p:txBody>
            <a:bodyPr>
              <a:spAutoFit/>
            </a:bodyPr>
            <a:lstStyle/>
            <a:p>
              <a:pPr algn="ctr"/>
              <a:r>
                <a:rPr lang="en-US" sz="2400">
                  <a:latin typeface="Verdana" pitchFamily="34" charset="0"/>
                </a:rPr>
                <a:t>absent</a:t>
              </a:r>
            </a:p>
          </p:txBody>
        </p:sp>
        <p:sp>
          <p:nvSpPr>
            <p:cNvPr id="21" name="Oval 20"/>
            <p:cNvSpPr/>
            <p:nvPr/>
          </p:nvSpPr>
          <p:spPr>
            <a:xfrm>
              <a:off x="7467600" y="342900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descr=" Collar"/>
          <p:cNvPicPr>
            <a:picLocks noChangeAspect="1" noChangeArrowheads="1"/>
          </p:cNvPicPr>
          <p:nvPr/>
        </p:nvPicPr>
        <p:blipFill>
          <a:blip r:embed="rId6" cstate="print"/>
          <a:srcRect r="56522"/>
          <a:stretch>
            <a:fillRect/>
          </a:stretch>
        </p:blipFill>
        <p:spPr bwMode="auto">
          <a:xfrm>
            <a:off x="1524000" y="2438401"/>
            <a:ext cx="1524000" cy="2286001"/>
          </a:xfrm>
          <a:prstGeom prst="rect">
            <a:avLst/>
          </a:prstGeom>
          <a:noFill/>
        </p:spPr>
      </p:pic>
    </p:spTree>
    <p:extLst>
      <p:ext uri="{BB962C8B-B14F-4D97-AF65-F5344CB8AC3E}">
        <p14:creationId xmlns:p14="http://schemas.microsoft.com/office/powerpoint/2010/main" val="202868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81200" y="228600"/>
            <a:ext cx="8229600" cy="1143000"/>
          </a:xfrm>
        </p:spPr>
        <p:txBody>
          <a:bodyPr/>
          <a:lstStyle/>
          <a:p>
            <a:r>
              <a:rPr lang="en-US" b="1" dirty="0"/>
              <a:t>Auricles</a:t>
            </a:r>
          </a:p>
        </p:txBody>
      </p:sp>
      <p:sp>
        <p:nvSpPr>
          <p:cNvPr id="5" name="Rectangle 3"/>
          <p:cNvSpPr>
            <a:spLocks noGrp="1" noChangeArrowheads="1"/>
          </p:cNvSpPr>
          <p:nvPr>
            <p:ph idx="1"/>
          </p:nvPr>
        </p:nvSpPr>
        <p:spPr>
          <a:xfrm>
            <a:off x="1981200" y="1447800"/>
            <a:ext cx="8229600" cy="1371600"/>
          </a:xfrm>
        </p:spPr>
        <p:txBody>
          <a:bodyPr/>
          <a:lstStyle/>
          <a:p>
            <a:r>
              <a:rPr lang="en-US" dirty="0"/>
              <a:t>Appendages that project from either side of the collar</a:t>
            </a:r>
          </a:p>
        </p:txBody>
      </p:sp>
      <p:grpSp>
        <p:nvGrpSpPr>
          <p:cNvPr id="6" name="Group 5"/>
          <p:cNvGrpSpPr/>
          <p:nvPr/>
        </p:nvGrpSpPr>
        <p:grpSpPr>
          <a:xfrm>
            <a:off x="3505200" y="2895600"/>
            <a:ext cx="1828800" cy="3188940"/>
            <a:chOff x="152400" y="2514600"/>
            <a:chExt cx="2057400" cy="3422277"/>
          </a:xfrm>
        </p:grpSpPr>
        <p:pic>
          <p:nvPicPr>
            <p:cNvPr id="7" name="Picture 4" descr="Illustration of claw-like auricles"/>
            <p:cNvPicPr>
              <a:picLocks noChangeAspect="1" noChangeArrowheads="1"/>
            </p:cNvPicPr>
            <p:nvPr/>
          </p:nvPicPr>
          <p:blipFill>
            <a:blip r:embed="rId2" cstate="print"/>
            <a:srcRect l="11111" r="13675"/>
            <a:stretch>
              <a:fillRect/>
            </a:stretch>
          </p:blipFill>
          <p:spPr bwMode="auto">
            <a:xfrm>
              <a:off x="457200" y="2514600"/>
              <a:ext cx="1374775" cy="2438400"/>
            </a:xfrm>
            <a:prstGeom prst="rect">
              <a:avLst/>
            </a:prstGeom>
            <a:noFill/>
          </p:spPr>
        </p:pic>
        <p:sp>
          <p:nvSpPr>
            <p:cNvPr id="8" name="Text Box 9"/>
            <p:cNvSpPr txBox="1">
              <a:spLocks noChangeArrowheads="1"/>
            </p:cNvSpPr>
            <p:nvPr/>
          </p:nvSpPr>
          <p:spPr bwMode="auto">
            <a:xfrm>
              <a:off x="152400" y="5045075"/>
              <a:ext cx="2057400" cy="891802"/>
            </a:xfrm>
            <a:prstGeom prst="rect">
              <a:avLst/>
            </a:prstGeom>
            <a:noFill/>
            <a:ln w="9525">
              <a:noFill/>
              <a:miter lim="800000"/>
              <a:headEnd/>
              <a:tailEnd/>
            </a:ln>
            <a:effectLst/>
          </p:spPr>
          <p:txBody>
            <a:bodyPr>
              <a:spAutoFit/>
            </a:bodyPr>
            <a:lstStyle/>
            <a:p>
              <a:pPr algn="ctr">
                <a:spcBef>
                  <a:spcPct val="50000"/>
                </a:spcBef>
              </a:pPr>
              <a:r>
                <a:rPr lang="en-US" sz="2400" dirty="0">
                  <a:latin typeface="Verdana" pitchFamily="34" charset="0"/>
                </a:rPr>
                <a:t>Long  (claw-like)</a:t>
              </a:r>
            </a:p>
          </p:txBody>
        </p:sp>
        <p:sp>
          <p:nvSpPr>
            <p:cNvPr id="9" name="Oval 8"/>
            <p:cNvSpPr/>
            <p:nvPr/>
          </p:nvSpPr>
          <p:spPr>
            <a:xfrm>
              <a:off x="685800" y="38100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334000" y="2879726"/>
            <a:ext cx="1981200" cy="2927601"/>
            <a:chOff x="2286000" y="2590800"/>
            <a:chExt cx="2133600" cy="3004223"/>
          </a:xfrm>
        </p:grpSpPr>
        <p:pic>
          <p:nvPicPr>
            <p:cNvPr id="11" name="Picture 5" descr="Illustration of rounded auricles"/>
            <p:cNvPicPr>
              <a:picLocks noChangeAspect="1" noChangeArrowheads="1"/>
            </p:cNvPicPr>
            <p:nvPr/>
          </p:nvPicPr>
          <p:blipFill>
            <a:blip r:embed="rId3" cstate="print"/>
            <a:srcRect l="8974" r="12393"/>
            <a:stretch>
              <a:fillRect/>
            </a:stretch>
          </p:blipFill>
          <p:spPr bwMode="auto">
            <a:xfrm>
              <a:off x="2600325" y="2590800"/>
              <a:ext cx="1438275" cy="2438400"/>
            </a:xfrm>
            <a:prstGeom prst="rect">
              <a:avLst/>
            </a:prstGeom>
            <a:noFill/>
          </p:spPr>
        </p:pic>
        <p:sp>
          <p:nvSpPr>
            <p:cNvPr id="12" name="Text Box 10"/>
            <p:cNvSpPr txBox="1">
              <a:spLocks noChangeArrowheads="1"/>
            </p:cNvSpPr>
            <p:nvPr/>
          </p:nvSpPr>
          <p:spPr bwMode="auto">
            <a:xfrm>
              <a:off x="2286000" y="5121275"/>
              <a:ext cx="2133600" cy="473748"/>
            </a:xfrm>
            <a:prstGeom prst="rect">
              <a:avLst/>
            </a:prstGeom>
            <a:noFill/>
            <a:ln w="9525">
              <a:noFill/>
              <a:miter lim="800000"/>
              <a:headEnd/>
              <a:tailEnd/>
            </a:ln>
            <a:effectLst/>
          </p:spPr>
          <p:txBody>
            <a:bodyPr>
              <a:spAutoFit/>
            </a:bodyPr>
            <a:lstStyle/>
            <a:p>
              <a:pPr algn="ctr">
                <a:spcBef>
                  <a:spcPct val="50000"/>
                </a:spcBef>
              </a:pPr>
              <a:r>
                <a:rPr lang="en-US" sz="2400" dirty="0">
                  <a:latin typeface="Verdana" pitchFamily="34" charset="0"/>
                </a:rPr>
                <a:t>Rounded</a:t>
              </a:r>
            </a:p>
          </p:txBody>
        </p:sp>
        <p:sp>
          <p:nvSpPr>
            <p:cNvPr id="13" name="Oval 12"/>
            <p:cNvSpPr/>
            <p:nvPr/>
          </p:nvSpPr>
          <p:spPr>
            <a:xfrm>
              <a:off x="2819400" y="38862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686800" y="2895601"/>
            <a:ext cx="2286000" cy="2858155"/>
            <a:chOff x="6629400" y="2667000"/>
            <a:chExt cx="2514600" cy="3089897"/>
          </a:xfrm>
        </p:grpSpPr>
        <p:sp>
          <p:nvSpPr>
            <p:cNvPr id="15" name="Text Box 8"/>
            <p:cNvSpPr txBox="1">
              <a:spLocks noChangeArrowheads="1"/>
            </p:cNvSpPr>
            <p:nvPr/>
          </p:nvSpPr>
          <p:spPr bwMode="auto">
            <a:xfrm>
              <a:off x="6629400" y="5257800"/>
              <a:ext cx="2514600" cy="499097"/>
            </a:xfrm>
            <a:prstGeom prst="rect">
              <a:avLst/>
            </a:prstGeom>
            <a:noFill/>
            <a:ln w="9525">
              <a:noFill/>
              <a:miter lim="800000"/>
              <a:headEnd/>
              <a:tailEnd/>
            </a:ln>
            <a:effectLst/>
          </p:spPr>
          <p:txBody>
            <a:bodyPr>
              <a:spAutoFit/>
            </a:bodyPr>
            <a:lstStyle/>
            <a:p>
              <a:pPr algn="ctr">
                <a:spcBef>
                  <a:spcPct val="50000"/>
                </a:spcBef>
              </a:pPr>
              <a:r>
                <a:rPr lang="en-US" sz="2400">
                  <a:latin typeface="Verdana" pitchFamily="34" charset="0"/>
                </a:rPr>
                <a:t>absent </a:t>
              </a:r>
            </a:p>
          </p:txBody>
        </p:sp>
        <p:pic>
          <p:nvPicPr>
            <p:cNvPr id="16" name="Picture 7" descr="Illustration of absent auricles"/>
            <p:cNvPicPr>
              <a:picLocks noChangeAspect="1" noChangeArrowheads="1"/>
            </p:cNvPicPr>
            <p:nvPr/>
          </p:nvPicPr>
          <p:blipFill>
            <a:blip r:embed="rId4" cstate="print"/>
            <a:srcRect l="10257" r="14529"/>
            <a:stretch>
              <a:fillRect/>
            </a:stretch>
          </p:blipFill>
          <p:spPr bwMode="auto">
            <a:xfrm>
              <a:off x="7256463" y="2667000"/>
              <a:ext cx="1374775" cy="2438400"/>
            </a:xfrm>
            <a:prstGeom prst="rect">
              <a:avLst/>
            </a:prstGeom>
            <a:noFill/>
          </p:spPr>
        </p:pic>
        <p:sp>
          <p:nvSpPr>
            <p:cNvPr id="17" name="Oval 16"/>
            <p:cNvSpPr/>
            <p:nvPr/>
          </p:nvSpPr>
          <p:spPr>
            <a:xfrm>
              <a:off x="7467600" y="39624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 Collar"/>
          <p:cNvPicPr>
            <a:picLocks noChangeAspect="1" noChangeArrowheads="1"/>
          </p:cNvPicPr>
          <p:nvPr/>
        </p:nvPicPr>
        <p:blipFill>
          <a:blip r:embed="rId5" cstate="print"/>
          <a:srcRect l="41304"/>
          <a:stretch>
            <a:fillRect/>
          </a:stretch>
        </p:blipFill>
        <p:spPr bwMode="auto">
          <a:xfrm>
            <a:off x="1600200" y="2819400"/>
            <a:ext cx="2057400" cy="2286001"/>
          </a:xfrm>
          <a:prstGeom prst="rect">
            <a:avLst/>
          </a:prstGeom>
          <a:noFill/>
        </p:spPr>
      </p:pic>
      <p:grpSp>
        <p:nvGrpSpPr>
          <p:cNvPr id="19" name="Group 18"/>
          <p:cNvGrpSpPr/>
          <p:nvPr/>
        </p:nvGrpSpPr>
        <p:grpSpPr>
          <a:xfrm>
            <a:off x="7162800" y="2895600"/>
            <a:ext cx="1905000" cy="3246450"/>
            <a:chOff x="4495800" y="2590800"/>
            <a:chExt cx="2057400" cy="3401043"/>
          </a:xfrm>
        </p:grpSpPr>
        <p:sp>
          <p:nvSpPr>
            <p:cNvPr id="20" name="Text Box 11"/>
            <p:cNvSpPr txBox="1">
              <a:spLocks noChangeArrowheads="1"/>
            </p:cNvSpPr>
            <p:nvPr/>
          </p:nvSpPr>
          <p:spPr bwMode="auto">
            <a:xfrm>
              <a:off x="4495800" y="5121275"/>
              <a:ext cx="2057400" cy="870568"/>
            </a:xfrm>
            <a:prstGeom prst="rect">
              <a:avLst/>
            </a:prstGeom>
            <a:noFill/>
            <a:ln w="9525">
              <a:noFill/>
              <a:miter lim="800000"/>
              <a:headEnd/>
              <a:tailEnd/>
            </a:ln>
            <a:effectLst/>
          </p:spPr>
          <p:txBody>
            <a:bodyPr>
              <a:spAutoFit/>
            </a:bodyPr>
            <a:lstStyle/>
            <a:p>
              <a:pPr algn="ctr">
                <a:spcBef>
                  <a:spcPct val="50000"/>
                </a:spcBef>
              </a:pPr>
              <a:r>
                <a:rPr lang="en-US" sz="2400" dirty="0">
                  <a:latin typeface="Verdana" pitchFamily="34" charset="0"/>
                </a:rPr>
                <a:t>Under-developed</a:t>
              </a:r>
            </a:p>
          </p:txBody>
        </p:sp>
        <p:pic>
          <p:nvPicPr>
            <p:cNvPr id="21" name="Picture 6" descr="Illustration of auricles not fully developed"/>
            <p:cNvPicPr>
              <a:picLocks noChangeAspect="1" noChangeArrowheads="1"/>
            </p:cNvPicPr>
            <p:nvPr/>
          </p:nvPicPr>
          <p:blipFill>
            <a:blip r:embed="rId6" cstate="print"/>
            <a:srcRect l="7692" r="10257"/>
            <a:stretch>
              <a:fillRect/>
            </a:stretch>
          </p:blipFill>
          <p:spPr bwMode="auto">
            <a:xfrm>
              <a:off x="4888421" y="2590800"/>
              <a:ext cx="1500187" cy="2438400"/>
            </a:xfrm>
            <a:prstGeom prst="rect">
              <a:avLst/>
            </a:prstGeom>
            <a:noFill/>
          </p:spPr>
        </p:pic>
        <p:sp>
          <p:nvSpPr>
            <p:cNvPr id="22" name="Oval 21"/>
            <p:cNvSpPr/>
            <p:nvPr/>
          </p:nvSpPr>
          <p:spPr>
            <a:xfrm>
              <a:off x="5081587" y="38862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034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Leaf Parts</a:t>
            </a:r>
            <a:endParaRPr lang="en-US" b="1" dirty="0"/>
          </a:p>
        </p:txBody>
      </p:sp>
      <p:pic>
        <p:nvPicPr>
          <p:cNvPr id="3" name="Picture 2"/>
          <p:cNvPicPr>
            <a:picLocks noChangeAspect="1"/>
          </p:cNvPicPr>
          <p:nvPr/>
        </p:nvPicPr>
        <p:blipFill>
          <a:blip r:embed="rId3"/>
          <a:stretch>
            <a:fillRect/>
          </a:stretch>
        </p:blipFill>
        <p:spPr>
          <a:xfrm>
            <a:off x="5562600" y="762000"/>
            <a:ext cx="5473896" cy="5181600"/>
          </a:xfrm>
          <a:prstGeom prst="rect">
            <a:avLst/>
          </a:prstGeom>
        </p:spPr>
      </p:pic>
      <p:sp>
        <p:nvSpPr>
          <p:cNvPr id="4" name="Rectangle 3"/>
          <p:cNvSpPr>
            <a:spLocks noGrp="1" noChangeArrowheads="1"/>
          </p:cNvSpPr>
          <p:nvPr>
            <p:ph idx="1"/>
          </p:nvPr>
        </p:nvSpPr>
        <p:spPr>
          <a:xfrm>
            <a:off x="304800" y="1600201"/>
            <a:ext cx="5943600" cy="4525963"/>
          </a:xfrm>
        </p:spPr>
        <p:txBody>
          <a:bodyPr>
            <a:noAutofit/>
          </a:bodyPr>
          <a:lstStyle/>
          <a:p>
            <a:pPr>
              <a:lnSpc>
                <a:spcPct val="80000"/>
              </a:lnSpc>
            </a:pPr>
            <a:r>
              <a:rPr lang="en-US" b="1" dirty="0"/>
              <a:t>Petiole</a:t>
            </a:r>
            <a:r>
              <a:rPr lang="en-US" dirty="0"/>
              <a:t> – connects the leaf blade to the stem node – leaf stem; when absent plant is referred to as sessile</a:t>
            </a:r>
          </a:p>
          <a:p>
            <a:pPr>
              <a:lnSpc>
                <a:spcPct val="80000"/>
              </a:lnSpc>
            </a:pPr>
            <a:r>
              <a:rPr lang="en-US" b="1" dirty="0"/>
              <a:t>Blade</a:t>
            </a:r>
            <a:r>
              <a:rPr lang="en-US" dirty="0"/>
              <a:t> – or lamina, surface area of leaf</a:t>
            </a:r>
          </a:p>
          <a:p>
            <a:pPr>
              <a:lnSpc>
                <a:spcPct val="80000"/>
              </a:lnSpc>
            </a:pPr>
            <a:r>
              <a:rPr lang="en-US" b="1" dirty="0"/>
              <a:t>Mid-vein</a:t>
            </a:r>
            <a:r>
              <a:rPr lang="en-US" dirty="0"/>
              <a:t> – central rib, generally continues from petiole to leaf tip</a:t>
            </a:r>
          </a:p>
          <a:p>
            <a:pPr>
              <a:lnSpc>
                <a:spcPct val="80000"/>
              </a:lnSpc>
            </a:pPr>
            <a:r>
              <a:rPr lang="en-US" b="1" dirty="0"/>
              <a:t>Stipules</a:t>
            </a:r>
            <a:r>
              <a:rPr lang="en-US" dirty="0"/>
              <a:t> – paired, often leaf-like structures attached at the base of the petiole</a:t>
            </a:r>
          </a:p>
          <a:p>
            <a:pPr>
              <a:lnSpc>
                <a:spcPct val="80000"/>
              </a:lnSpc>
            </a:pPr>
            <a:r>
              <a:rPr lang="en-US" b="1" dirty="0"/>
              <a:t>Margin</a:t>
            </a:r>
            <a:r>
              <a:rPr lang="en-US" dirty="0"/>
              <a:t> – edge of leaf – come in </a:t>
            </a:r>
            <a:r>
              <a:rPr lang="en-US" dirty="0" smtClean="0"/>
              <a:t>many </a:t>
            </a:r>
            <a:r>
              <a:rPr lang="en-US" dirty="0"/>
              <a:t>textures</a:t>
            </a:r>
          </a:p>
        </p:txBody>
      </p:sp>
    </p:spTree>
    <p:extLst>
      <p:ext uri="{BB962C8B-B14F-4D97-AF65-F5344CB8AC3E}">
        <p14:creationId xmlns:p14="http://schemas.microsoft.com/office/powerpoint/2010/main" val="255025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1287" y="266131"/>
            <a:ext cx="8229600" cy="1143000"/>
          </a:xfrm>
        </p:spPr>
        <p:txBody>
          <a:bodyPr/>
          <a:lstStyle/>
          <a:p>
            <a:pPr algn="l"/>
            <a:r>
              <a:rPr lang="en-US" dirty="0"/>
              <a:t>Root Structure</a:t>
            </a:r>
          </a:p>
        </p:txBody>
      </p:sp>
      <p:sp>
        <p:nvSpPr>
          <p:cNvPr id="5" name="Rectangle 3"/>
          <p:cNvSpPr txBox="1">
            <a:spLocks noChangeArrowheads="1"/>
          </p:cNvSpPr>
          <p:nvPr/>
        </p:nvSpPr>
        <p:spPr>
          <a:xfrm>
            <a:off x="76200" y="1409130"/>
            <a:ext cx="6553200" cy="51440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sz="2800" b="1" dirty="0"/>
              <a:t>Creeping roots </a:t>
            </a:r>
            <a:r>
              <a:rPr lang="en-US" sz="2800" dirty="0"/>
              <a:t>– large amounts of lateral growth, often for propagation; possibly through a rhizome.</a:t>
            </a:r>
          </a:p>
          <a:p>
            <a:pPr>
              <a:lnSpc>
                <a:spcPct val="80000"/>
              </a:lnSpc>
            </a:pPr>
            <a:r>
              <a:rPr lang="en-US" sz="2800" b="1" dirty="0"/>
              <a:t>Fibrous roots </a:t>
            </a:r>
            <a:r>
              <a:rPr lang="en-US" sz="2800" dirty="0"/>
              <a:t>–primary root is not dominant; the whole root system branches in all directions </a:t>
            </a:r>
          </a:p>
          <a:p>
            <a:pPr>
              <a:lnSpc>
                <a:spcPct val="80000"/>
              </a:lnSpc>
            </a:pPr>
            <a:r>
              <a:rPr lang="en-US" sz="2800" b="1" dirty="0"/>
              <a:t>Tap root </a:t>
            </a:r>
            <a:r>
              <a:rPr lang="en-US" sz="2800" dirty="0"/>
              <a:t>- primary root is prominent and has a single, dominant axis; there are fibrous secondary roots running outward. Usually allows for deeper roots capable of reaching low water tables </a:t>
            </a:r>
          </a:p>
        </p:txBody>
      </p:sp>
      <p:grpSp>
        <p:nvGrpSpPr>
          <p:cNvPr id="6" name="Group 10"/>
          <p:cNvGrpSpPr>
            <a:grpSpLocks/>
          </p:cNvGrpSpPr>
          <p:nvPr/>
        </p:nvGrpSpPr>
        <p:grpSpPr bwMode="auto">
          <a:xfrm>
            <a:off x="7467600" y="3456436"/>
            <a:ext cx="2750241" cy="2894702"/>
            <a:chOff x="3155" y="1056"/>
            <a:chExt cx="1921" cy="2058"/>
          </a:xfrm>
        </p:grpSpPr>
        <p:pic>
          <p:nvPicPr>
            <p:cNvPr id="7" name="Picture 8" descr="oxalis corniculata root"/>
            <p:cNvPicPr>
              <a:picLocks noChangeAspect="1" noChangeArrowheads="1"/>
            </p:cNvPicPr>
            <p:nvPr/>
          </p:nvPicPr>
          <p:blipFill>
            <a:blip r:embed="rId2" cstate="print"/>
            <a:srcRect/>
            <a:stretch>
              <a:fillRect/>
            </a:stretch>
          </p:blipFill>
          <p:spPr bwMode="auto">
            <a:xfrm>
              <a:off x="3155" y="1056"/>
              <a:ext cx="1921" cy="2058"/>
            </a:xfrm>
            <a:prstGeom prst="rect">
              <a:avLst/>
            </a:prstGeom>
            <a:noFill/>
          </p:spPr>
        </p:pic>
        <p:sp>
          <p:nvSpPr>
            <p:cNvPr id="8" name="Text Box 9"/>
            <p:cNvSpPr txBox="1">
              <a:spLocks noChangeArrowheads="1"/>
            </p:cNvSpPr>
            <p:nvPr/>
          </p:nvSpPr>
          <p:spPr bwMode="auto">
            <a:xfrm>
              <a:off x="3173" y="2809"/>
              <a:ext cx="1680" cy="263"/>
            </a:xfrm>
            <a:prstGeom prst="rect">
              <a:avLst/>
            </a:prstGeom>
            <a:noFill/>
            <a:ln w="9525">
              <a:noFill/>
              <a:miter lim="800000"/>
              <a:headEnd/>
              <a:tailEnd/>
            </a:ln>
            <a:effectLst/>
          </p:spPr>
          <p:txBody>
            <a:bodyPr>
              <a:spAutoFit/>
            </a:bodyPr>
            <a:lstStyle/>
            <a:p>
              <a:pPr>
                <a:spcBef>
                  <a:spcPct val="50000"/>
                </a:spcBef>
              </a:pPr>
              <a:r>
                <a:rPr lang="en-US" dirty="0"/>
                <a:t>Black medic taproot</a:t>
              </a:r>
            </a:p>
          </p:txBody>
        </p:sp>
      </p:grpSp>
      <p:pic>
        <p:nvPicPr>
          <p:cNvPr id="9" name="Picture 12" descr="RootCarrotOnion300"/>
          <p:cNvPicPr>
            <a:picLocks noChangeAspect="1" noChangeArrowheads="1"/>
          </p:cNvPicPr>
          <p:nvPr/>
        </p:nvPicPr>
        <p:blipFill>
          <a:blip r:embed="rId3" cstate="print"/>
          <a:srcRect/>
          <a:stretch>
            <a:fillRect/>
          </a:stretch>
        </p:blipFill>
        <p:spPr bwMode="auto">
          <a:xfrm>
            <a:off x="8305801" y="533401"/>
            <a:ext cx="2347913" cy="2809875"/>
          </a:xfrm>
          <a:prstGeom prst="rect">
            <a:avLst/>
          </a:prstGeom>
          <a:noFill/>
        </p:spPr>
      </p:pic>
      <p:sp>
        <p:nvSpPr>
          <p:cNvPr id="10" name="Text Box 13"/>
          <p:cNvSpPr txBox="1">
            <a:spLocks noChangeArrowheads="1"/>
          </p:cNvSpPr>
          <p:nvPr/>
        </p:nvSpPr>
        <p:spPr bwMode="auto">
          <a:xfrm>
            <a:off x="9067800" y="1524001"/>
            <a:ext cx="457200" cy="366713"/>
          </a:xfrm>
          <a:prstGeom prst="rect">
            <a:avLst/>
          </a:prstGeom>
          <a:noFill/>
          <a:ln w="9525">
            <a:noFill/>
            <a:miter lim="800000"/>
            <a:headEnd/>
            <a:tailEnd/>
          </a:ln>
          <a:effectLst/>
        </p:spPr>
        <p:txBody>
          <a:bodyPr>
            <a:spAutoFit/>
          </a:bodyPr>
          <a:lstStyle/>
          <a:p>
            <a:pPr>
              <a:spcBef>
                <a:spcPct val="50000"/>
              </a:spcBef>
            </a:pPr>
            <a:r>
              <a:rPr lang="en-US" dirty="0" err="1">
                <a:solidFill>
                  <a:schemeClr val="bg1"/>
                </a:solidFill>
              </a:rPr>
              <a:t>vs</a:t>
            </a:r>
            <a:endParaRPr lang="en-US" dirty="0">
              <a:solidFill>
                <a:schemeClr val="bg1"/>
              </a:solidFill>
            </a:endParaRPr>
          </a:p>
        </p:txBody>
      </p:sp>
      <p:pic>
        <p:nvPicPr>
          <p:cNvPr id="11" name="Picture 15" descr="rhizom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83951" y="112874"/>
            <a:ext cx="2912023" cy="2592509"/>
          </a:xfrm>
          <a:prstGeom prst="rect">
            <a:avLst/>
          </a:prstGeom>
          <a:noFill/>
        </p:spPr>
      </p:pic>
    </p:spTree>
    <p:extLst>
      <p:ext uri="{BB962C8B-B14F-4D97-AF65-F5344CB8AC3E}">
        <p14:creationId xmlns:p14="http://schemas.microsoft.com/office/powerpoint/2010/main" val="385780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for ID</a:t>
            </a:r>
            <a:endParaRPr lang="en-US" b="1" dirty="0"/>
          </a:p>
        </p:txBody>
      </p:sp>
      <p:sp>
        <p:nvSpPr>
          <p:cNvPr id="3" name="Content Placeholder 2"/>
          <p:cNvSpPr>
            <a:spLocks noGrp="1"/>
          </p:cNvSpPr>
          <p:nvPr>
            <p:ph idx="1"/>
          </p:nvPr>
        </p:nvSpPr>
        <p:spPr>
          <a:xfrm>
            <a:off x="381000" y="1508078"/>
            <a:ext cx="8229600" cy="4525963"/>
          </a:xfrm>
        </p:spPr>
        <p:txBody>
          <a:bodyPr>
            <a:normAutofit/>
          </a:bodyPr>
          <a:lstStyle/>
          <a:p>
            <a:pPr marL="514350" indent="-514350">
              <a:buAutoNum type="arabicPeriod"/>
            </a:pPr>
            <a:r>
              <a:rPr lang="en-US" sz="3200" dirty="0" smtClean="0"/>
              <a:t>Determine if grass or broadleaf</a:t>
            </a:r>
          </a:p>
          <a:p>
            <a:pPr marL="514350" indent="-514350">
              <a:buAutoNum type="arabicPeriod"/>
            </a:pPr>
            <a:r>
              <a:rPr lang="en-US" sz="3200" dirty="0" smtClean="0"/>
              <a:t>Identify characteristics—leaf pattern, shape, ligule and inflorescence if grass, etc.</a:t>
            </a:r>
          </a:p>
          <a:p>
            <a:pPr marL="514350" indent="-514350">
              <a:buAutoNum type="arabicPeriod"/>
            </a:pPr>
            <a:r>
              <a:rPr lang="en-US" sz="3200" dirty="0" smtClean="0"/>
              <a:t>Is it flowering? What color, how many petals?</a:t>
            </a:r>
          </a:p>
          <a:p>
            <a:pPr marL="514350" indent="-514350">
              <a:buAutoNum type="arabicPeriod"/>
            </a:pPr>
            <a:r>
              <a:rPr lang="en-US" sz="3200" dirty="0" smtClean="0"/>
              <a:t>Consult ID book, extension publication, or use an online key.</a:t>
            </a:r>
            <a:endParaRPr lang="en-US" sz="3200" dirty="0"/>
          </a:p>
        </p:txBody>
      </p:sp>
      <p:pic>
        <p:nvPicPr>
          <p:cNvPr id="1028" name="Picture 4" descr="http://ecx.images-amazon.com/images/I/51NJYHHAP7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624" y="501555"/>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19624" y="3409097"/>
            <a:ext cx="1905000" cy="293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9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chemeClr val="tx1"/>
                </a:solidFill>
              </a:rPr>
              <a:t>Crop Pests—Weeds </a:t>
            </a:r>
          </a:p>
        </p:txBody>
      </p:sp>
      <p:sp>
        <p:nvSpPr>
          <p:cNvPr id="3" name="Subtitle 2"/>
          <p:cNvSpPr>
            <a:spLocks noGrp="1"/>
          </p:cNvSpPr>
          <p:nvPr>
            <p:ph type="subTitle" idx="1"/>
          </p:nvPr>
        </p:nvSpPr>
        <p:spPr/>
        <p:txBody>
          <a:bodyPr/>
          <a:lstStyle/>
          <a:p>
            <a:r>
              <a:rPr lang="en-US" sz="2000" dirty="0">
                <a:solidFill>
                  <a:schemeClr val="tx1"/>
                </a:solidFill>
              </a:rPr>
              <a:t>Common Weeds to know in the PNW</a:t>
            </a:r>
          </a:p>
        </p:txBody>
      </p:sp>
    </p:spTree>
    <p:extLst>
      <p:ext uri="{BB962C8B-B14F-4D97-AF65-F5344CB8AC3E}">
        <p14:creationId xmlns:p14="http://schemas.microsoft.com/office/powerpoint/2010/main" val="1801869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11616651"/>
              </p:ext>
            </p:extLst>
          </p:nvPr>
        </p:nvGraphicFramePr>
        <p:xfrm>
          <a:off x="171974" y="1524000"/>
          <a:ext cx="3800475" cy="4876800"/>
        </p:xfrm>
        <a:graphic>
          <a:graphicData uri="http://schemas.openxmlformats.org/presentationml/2006/ole">
            <mc:AlternateContent xmlns:mc="http://schemas.openxmlformats.org/markup-compatibility/2006">
              <mc:Choice xmlns:v="urn:schemas-microsoft-com:vml" Requires="v">
                <p:oleObj spid="_x0000_s2067" name="Document" r:id="rId3" imgW="6858000" imgH="8801100" progId="Word.Document.12">
                  <p:embed/>
                </p:oleObj>
              </mc:Choice>
              <mc:Fallback>
                <p:oleObj name="Document" r:id="rId3" imgW="6858000" imgH="8801100" progId="Word.Document.12">
                  <p:embed/>
                  <p:pic>
                    <p:nvPicPr>
                      <p:cNvPr id="0" name=""/>
                      <p:cNvPicPr/>
                      <p:nvPr/>
                    </p:nvPicPr>
                    <p:blipFill>
                      <a:blip r:embed="rId4"/>
                      <a:stretch>
                        <a:fillRect/>
                      </a:stretch>
                    </p:blipFill>
                    <p:spPr>
                      <a:xfrm>
                        <a:off x="171974" y="1524000"/>
                        <a:ext cx="3800475" cy="4876800"/>
                      </a:xfrm>
                      <a:prstGeom prst="rect">
                        <a:avLst/>
                      </a:prstGeom>
                    </p:spPr>
                  </p:pic>
                </p:oleObj>
              </mc:Fallback>
            </mc:AlternateContent>
          </a:graphicData>
        </a:graphic>
      </p:graphicFrame>
      <p:sp>
        <p:nvSpPr>
          <p:cNvPr id="5" name="TextBox 4"/>
          <p:cNvSpPr txBox="1"/>
          <p:nvPr/>
        </p:nvSpPr>
        <p:spPr>
          <a:xfrm>
            <a:off x="2364597" y="1154668"/>
            <a:ext cx="4553491" cy="369332"/>
          </a:xfrm>
          <a:prstGeom prst="rect">
            <a:avLst/>
          </a:prstGeom>
          <a:noFill/>
        </p:spPr>
        <p:txBody>
          <a:bodyPr wrap="none" rtlCol="0">
            <a:spAutoFit/>
          </a:bodyPr>
          <a:lstStyle/>
          <a:p>
            <a:r>
              <a:rPr lang="en-US" dirty="0" smtClean="0"/>
              <a:t>Double click image to open MS </a:t>
            </a:r>
            <a:r>
              <a:rPr lang="en-US" smtClean="0"/>
              <a:t>Word DOC</a:t>
            </a:r>
            <a:endParaRPr lang="en-US"/>
          </a:p>
        </p:txBody>
      </p:sp>
    </p:spTree>
    <p:extLst>
      <p:ext uri="{BB962C8B-B14F-4D97-AF65-F5344CB8AC3E}">
        <p14:creationId xmlns:p14="http://schemas.microsoft.com/office/powerpoint/2010/main" val="1258144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10" y="152400"/>
            <a:ext cx="8229600" cy="838200"/>
          </a:xfrm>
        </p:spPr>
        <p:txBody>
          <a:bodyPr/>
          <a:lstStyle/>
          <a:p>
            <a:r>
              <a:rPr lang="en-US" sz="3600" dirty="0">
                <a:solidFill>
                  <a:schemeClr val="tx1"/>
                </a:solidFill>
              </a:rPr>
              <a:t>Terms</a:t>
            </a:r>
          </a:p>
        </p:txBody>
      </p:sp>
      <p:sp>
        <p:nvSpPr>
          <p:cNvPr id="3" name="Content Placeholder 2"/>
          <p:cNvSpPr>
            <a:spLocks noGrp="1"/>
          </p:cNvSpPr>
          <p:nvPr>
            <p:ph idx="1"/>
          </p:nvPr>
        </p:nvSpPr>
        <p:spPr>
          <a:xfrm>
            <a:off x="304800" y="990600"/>
            <a:ext cx="10591800" cy="5181600"/>
          </a:xfrm>
        </p:spPr>
        <p:txBody>
          <a:bodyPr>
            <a:noAutofit/>
          </a:bodyPr>
          <a:lstStyle/>
          <a:p>
            <a:pPr marL="0" indent="0">
              <a:buNone/>
            </a:pPr>
            <a:r>
              <a:rPr lang="en-US" sz="2200" dirty="0"/>
              <a:t>Weed--Any plant that interferes with human affairs</a:t>
            </a:r>
          </a:p>
          <a:p>
            <a:pPr marL="0" indent="0">
              <a:buNone/>
            </a:pPr>
            <a:r>
              <a:rPr lang="en-US" sz="2200" dirty="0"/>
              <a:t>Noxious weed--Any plant which is determined by a state agency to be injurious to public health, crops, livestock, land or other property</a:t>
            </a:r>
          </a:p>
          <a:p>
            <a:pPr marL="0" indent="0">
              <a:buNone/>
            </a:pPr>
            <a:r>
              <a:rPr lang="en-US" sz="2200" dirty="0"/>
              <a:t>Shrub--A woody perennial plant smaller than a tree and usually with several basal stems</a:t>
            </a:r>
          </a:p>
          <a:p>
            <a:pPr marL="0" indent="0">
              <a:buNone/>
            </a:pPr>
            <a:r>
              <a:rPr lang="en-US" sz="2200" dirty="0"/>
              <a:t>Herb--A plant with no persistent woody stem above ground</a:t>
            </a:r>
          </a:p>
          <a:p>
            <a:pPr marL="0" indent="0">
              <a:buNone/>
            </a:pPr>
            <a:r>
              <a:rPr lang="en-US" sz="2200" dirty="0"/>
              <a:t>Vine--A plant that climbs on some support, the stem cannot stand upright by itself</a:t>
            </a:r>
          </a:p>
          <a:p>
            <a:pPr marL="0" indent="0">
              <a:buNone/>
            </a:pPr>
            <a:r>
              <a:rPr lang="en-US" sz="2200" dirty="0"/>
              <a:t>Tree--A perennial woody plant of considerable stature at maturity with a main trunk</a:t>
            </a:r>
          </a:p>
          <a:p>
            <a:pPr marL="0" indent="0">
              <a:buNone/>
            </a:pPr>
            <a:r>
              <a:rPr lang="en-US" sz="2200" dirty="0"/>
              <a:t>Rosette--A dense, basal cluster of leaves arranged in a circular fashion like the leaves of the common dandelion</a:t>
            </a:r>
          </a:p>
          <a:p>
            <a:pPr marL="0" indent="0">
              <a:buNone/>
            </a:pPr>
            <a:r>
              <a:rPr lang="en-US" sz="2200" dirty="0"/>
              <a:t>Prostrate--Lying flat on the ground</a:t>
            </a:r>
          </a:p>
          <a:p>
            <a:pPr marL="0" indent="0">
              <a:buNone/>
            </a:pPr>
            <a:r>
              <a:rPr lang="en-US" sz="2200" dirty="0"/>
              <a:t>Evergreen--Bearing green leaves throughout the year</a:t>
            </a:r>
          </a:p>
          <a:p>
            <a:pPr marL="0" indent="0">
              <a:buNone/>
            </a:pPr>
            <a:r>
              <a:rPr lang="en-US" sz="2200" dirty="0"/>
              <a:t>Deciduous--Plants that shed their leaves annually</a:t>
            </a:r>
          </a:p>
        </p:txBody>
      </p:sp>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20</a:t>
            </a:fld>
            <a:endParaRPr lang="en-US"/>
          </a:p>
        </p:txBody>
      </p:sp>
    </p:spTree>
    <p:extLst>
      <p:ext uri="{BB962C8B-B14F-4D97-AF65-F5344CB8AC3E}">
        <p14:creationId xmlns:p14="http://schemas.microsoft.com/office/powerpoint/2010/main" val="49606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9338"/>
            <a:ext cx="8229600" cy="838200"/>
          </a:xfrm>
        </p:spPr>
        <p:txBody>
          <a:bodyPr/>
          <a:lstStyle/>
          <a:p>
            <a:r>
              <a:rPr lang="en-US" sz="3600" dirty="0">
                <a:solidFill>
                  <a:schemeClr val="tx1"/>
                </a:solidFill>
              </a:rPr>
              <a:t>Terms</a:t>
            </a:r>
          </a:p>
        </p:txBody>
      </p:sp>
      <p:sp>
        <p:nvSpPr>
          <p:cNvPr id="3" name="Content Placeholder 2"/>
          <p:cNvSpPr>
            <a:spLocks noGrp="1"/>
          </p:cNvSpPr>
          <p:nvPr>
            <p:ph idx="1"/>
          </p:nvPr>
        </p:nvSpPr>
        <p:spPr>
          <a:xfrm>
            <a:off x="152400" y="914400"/>
            <a:ext cx="10744200" cy="5257800"/>
          </a:xfrm>
        </p:spPr>
        <p:txBody>
          <a:bodyPr>
            <a:noAutofit/>
          </a:bodyPr>
          <a:lstStyle/>
          <a:p>
            <a:pPr marL="0" indent="0">
              <a:buNone/>
            </a:pPr>
            <a:r>
              <a:rPr lang="en-US" dirty="0"/>
              <a:t>Alternate--Not opposite, one leaf at a node</a:t>
            </a:r>
          </a:p>
          <a:p>
            <a:pPr marL="0" indent="0">
              <a:buNone/>
            </a:pPr>
            <a:r>
              <a:rPr lang="en-US" dirty="0"/>
              <a:t>Opposite--Leaves two at a node and situated across the stem from each other</a:t>
            </a:r>
          </a:p>
          <a:p>
            <a:pPr marL="0" indent="0">
              <a:buNone/>
            </a:pPr>
            <a:r>
              <a:rPr lang="en-US" dirty="0"/>
              <a:t>Simple leaf--Of only one part; leaf not completely divided into separate segments</a:t>
            </a:r>
          </a:p>
          <a:p>
            <a:pPr marL="0" indent="0">
              <a:buNone/>
            </a:pPr>
            <a:r>
              <a:rPr lang="en-US" dirty="0"/>
              <a:t>Compound leaf--A leaf completely separated into two or more leaflets</a:t>
            </a:r>
          </a:p>
          <a:p>
            <a:pPr marL="0" indent="0">
              <a:buNone/>
            </a:pPr>
            <a:r>
              <a:rPr lang="en-US" dirty="0"/>
              <a:t>Midrib--The main or central rib of a leaf</a:t>
            </a:r>
          </a:p>
          <a:p>
            <a:pPr marL="0" indent="0">
              <a:buNone/>
            </a:pPr>
            <a:r>
              <a:rPr lang="en-US" dirty="0"/>
              <a:t>Vein--Threads of vascular tissue in a leaf</a:t>
            </a:r>
          </a:p>
          <a:p>
            <a:pPr marL="0" indent="0">
              <a:buNone/>
            </a:pPr>
            <a:r>
              <a:rPr lang="en-US" dirty="0"/>
              <a:t>Blade--The expanded, usually flat portion of a leaf or petal</a:t>
            </a:r>
          </a:p>
          <a:p>
            <a:pPr marL="0" indent="0">
              <a:buNone/>
            </a:pPr>
            <a:r>
              <a:rPr lang="en-US" dirty="0"/>
              <a:t>Petiole--The stalk of a leaf blade or compound leaf</a:t>
            </a:r>
          </a:p>
          <a:p>
            <a:pPr marL="0" indent="0">
              <a:buNone/>
            </a:pPr>
            <a:r>
              <a:rPr lang="en-US" dirty="0"/>
              <a:t>Pinnate--Compound leaf with the leaflets on opposite sides</a:t>
            </a:r>
          </a:p>
          <a:p>
            <a:pPr marL="0" indent="0">
              <a:buNone/>
            </a:pPr>
            <a:r>
              <a:rPr lang="en-US" dirty="0"/>
              <a:t>Internode--The part of a stem between two nodes</a:t>
            </a:r>
          </a:p>
          <a:p>
            <a:pPr marL="0" indent="0">
              <a:buNone/>
            </a:pPr>
            <a:r>
              <a:rPr lang="en-US" dirty="0"/>
              <a:t>Node--The place on a stem where one or more leaves are attached</a:t>
            </a:r>
          </a:p>
        </p:txBody>
      </p:sp>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21</a:t>
            </a:fld>
            <a:endParaRPr lang="en-US"/>
          </a:p>
        </p:txBody>
      </p:sp>
    </p:spTree>
    <p:extLst>
      <p:ext uri="{BB962C8B-B14F-4D97-AF65-F5344CB8AC3E}">
        <p14:creationId xmlns:p14="http://schemas.microsoft.com/office/powerpoint/2010/main" val="2610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Plant Anatomy</a:t>
            </a:r>
          </a:p>
        </p:txBody>
      </p:sp>
      <p:sp>
        <p:nvSpPr>
          <p:cNvPr id="6" name="Text Placeholder 5"/>
          <p:cNvSpPr>
            <a:spLocks noGrp="1"/>
          </p:cNvSpPr>
          <p:nvPr>
            <p:ph type="body" idx="1"/>
          </p:nvPr>
        </p:nvSpPr>
        <p:spPr>
          <a:xfrm>
            <a:off x="609600" y="1219200"/>
            <a:ext cx="3931920" cy="639762"/>
          </a:xfrm>
        </p:spPr>
        <p:txBody>
          <a:bodyPr/>
          <a:lstStyle/>
          <a:p>
            <a:r>
              <a:rPr lang="en-US" sz="1800" dirty="0">
                <a:solidFill>
                  <a:schemeClr val="tx1"/>
                </a:solidFill>
              </a:rPr>
              <a:t>Simple Leaves</a:t>
            </a:r>
          </a:p>
        </p:txBody>
      </p:sp>
      <p:pic>
        <p:nvPicPr>
          <p:cNvPr id="1027" name="Picture 3" descr="150J-tm-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9736"/>
          <a:stretch/>
        </p:blipFill>
        <p:spPr bwMode="auto">
          <a:xfrm>
            <a:off x="731237" y="1752600"/>
            <a:ext cx="3216952" cy="4179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3"/>
          </p:nvPr>
        </p:nvSpPr>
        <p:spPr>
          <a:xfrm>
            <a:off x="6309643" y="1219200"/>
            <a:ext cx="3931920" cy="639762"/>
          </a:xfrm>
        </p:spPr>
        <p:txBody>
          <a:bodyPr/>
          <a:lstStyle/>
          <a:p>
            <a:r>
              <a:rPr lang="en-US" sz="1800" dirty="0">
                <a:solidFill>
                  <a:schemeClr val="tx1"/>
                </a:solidFill>
              </a:rPr>
              <a:t>Compound Leaves</a:t>
            </a:r>
          </a:p>
        </p:txBody>
      </p:sp>
      <p:pic>
        <p:nvPicPr>
          <p:cNvPr id="12" name="Picture 2" descr="150J-tm-3"/>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t="12859"/>
          <a:stretch/>
        </p:blipFill>
        <p:spPr bwMode="auto">
          <a:xfrm>
            <a:off x="6669091" y="1764792"/>
            <a:ext cx="3397701" cy="4178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22</a:t>
            </a:fld>
            <a:endParaRPr lang="en-US"/>
          </a:p>
        </p:txBody>
      </p:sp>
    </p:spTree>
    <p:extLst>
      <p:ext uri="{BB962C8B-B14F-4D97-AF65-F5344CB8AC3E}">
        <p14:creationId xmlns:p14="http://schemas.microsoft.com/office/powerpoint/2010/main" val="146374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solidFill>
                  <a:schemeClr val="tx1"/>
                </a:solidFill>
              </a:rPr>
              <a:t>Plant Anatomy cont.</a:t>
            </a:r>
          </a:p>
        </p:txBody>
      </p:sp>
      <p:sp>
        <p:nvSpPr>
          <p:cNvPr id="7" name="Text Placeholder 6"/>
          <p:cNvSpPr>
            <a:spLocks noGrp="1"/>
          </p:cNvSpPr>
          <p:nvPr>
            <p:ph type="body" idx="1"/>
          </p:nvPr>
        </p:nvSpPr>
        <p:spPr>
          <a:xfrm>
            <a:off x="685799" y="1301180"/>
            <a:ext cx="3931920" cy="639762"/>
          </a:xfrm>
        </p:spPr>
        <p:txBody>
          <a:bodyPr/>
          <a:lstStyle/>
          <a:p>
            <a:r>
              <a:rPr lang="en-US" sz="1800" dirty="0">
                <a:solidFill>
                  <a:schemeClr val="tx1"/>
                </a:solidFill>
              </a:rPr>
              <a:t>Leaf Arrangement</a:t>
            </a:r>
          </a:p>
        </p:txBody>
      </p:sp>
      <p:pic>
        <p:nvPicPr>
          <p:cNvPr id="2050" name="Picture 2" descr="150J-tm-4"/>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9961"/>
          <a:stretch/>
        </p:blipFill>
        <p:spPr bwMode="auto">
          <a:xfrm>
            <a:off x="609600" y="1834580"/>
            <a:ext cx="3525532" cy="4228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3"/>
          </p:nvPr>
        </p:nvSpPr>
        <p:spPr>
          <a:xfrm>
            <a:off x="6278880" y="1301180"/>
            <a:ext cx="3931920" cy="639762"/>
          </a:xfrm>
        </p:spPr>
        <p:txBody>
          <a:bodyPr/>
          <a:lstStyle/>
          <a:p>
            <a:r>
              <a:rPr lang="en-US" sz="1800" dirty="0">
                <a:solidFill>
                  <a:schemeClr val="tx1"/>
                </a:solidFill>
              </a:rPr>
              <a:t>Leaf </a:t>
            </a:r>
            <a:r>
              <a:rPr lang="en-US" sz="1800" dirty="0" err="1">
                <a:solidFill>
                  <a:schemeClr val="tx1"/>
                </a:solidFill>
              </a:rPr>
              <a:t>Veination</a:t>
            </a:r>
            <a:endParaRPr lang="en-US" sz="1800" dirty="0">
              <a:solidFill>
                <a:schemeClr val="tx1"/>
              </a:solidFill>
            </a:endParaRPr>
          </a:p>
        </p:txBody>
      </p:sp>
      <p:pic>
        <p:nvPicPr>
          <p:cNvPr id="2051" name="Picture 3" descr="150J-tm-5"/>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8520" t="23217"/>
          <a:stretch/>
        </p:blipFill>
        <p:spPr bwMode="auto">
          <a:xfrm>
            <a:off x="6553201" y="1828800"/>
            <a:ext cx="3887749" cy="4182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23</a:t>
            </a:fld>
            <a:endParaRPr lang="en-US"/>
          </a:p>
        </p:txBody>
      </p:sp>
    </p:spTree>
    <p:extLst>
      <p:ext uri="{BB962C8B-B14F-4D97-AF65-F5344CB8AC3E}">
        <p14:creationId xmlns:p14="http://schemas.microsoft.com/office/powerpoint/2010/main" val="1667356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solidFill>
                  <a:schemeClr val="tx1"/>
                </a:solidFill>
              </a:rPr>
              <a:t>Plant Anatomy cont.</a:t>
            </a:r>
          </a:p>
        </p:txBody>
      </p:sp>
      <p:sp>
        <p:nvSpPr>
          <p:cNvPr id="7" name="Text Placeholder 6"/>
          <p:cNvSpPr>
            <a:spLocks noGrp="1"/>
          </p:cNvSpPr>
          <p:nvPr>
            <p:ph type="body" idx="1"/>
          </p:nvPr>
        </p:nvSpPr>
        <p:spPr>
          <a:xfrm>
            <a:off x="685800" y="1371600"/>
            <a:ext cx="3931920" cy="639762"/>
          </a:xfrm>
        </p:spPr>
        <p:txBody>
          <a:bodyPr/>
          <a:lstStyle/>
          <a:p>
            <a:r>
              <a:rPr lang="en-US" sz="1800" dirty="0">
                <a:solidFill>
                  <a:schemeClr val="tx1"/>
                </a:solidFill>
              </a:rPr>
              <a:t>Leaf Margins</a:t>
            </a:r>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6027"/>
          <a:stretch/>
        </p:blipFill>
        <p:spPr bwMode="auto">
          <a:xfrm>
            <a:off x="700196" y="1981201"/>
            <a:ext cx="3567005" cy="4001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Text Placeholder 8"/>
          <p:cNvSpPr>
            <a:spLocks noGrp="1"/>
          </p:cNvSpPr>
          <p:nvPr>
            <p:ph type="body" sz="quarter" idx="3"/>
          </p:nvPr>
        </p:nvSpPr>
        <p:spPr>
          <a:xfrm>
            <a:off x="6278880" y="1371600"/>
            <a:ext cx="3931920" cy="639762"/>
          </a:xfrm>
        </p:spPr>
        <p:txBody>
          <a:bodyPr/>
          <a:lstStyle/>
          <a:p>
            <a:r>
              <a:rPr lang="en-US" sz="1800" dirty="0">
                <a:solidFill>
                  <a:schemeClr val="tx1"/>
                </a:solidFill>
              </a:rPr>
              <a:t>Leaf Attachment</a:t>
            </a:r>
          </a:p>
        </p:txBody>
      </p:sp>
      <p:pic>
        <p:nvPicPr>
          <p:cNvPr id="3075" name="Picture 3" descr="150J-tm-7"/>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7347" t="20296"/>
          <a:stretch/>
        </p:blipFill>
        <p:spPr bwMode="auto">
          <a:xfrm>
            <a:off x="6477000" y="1981200"/>
            <a:ext cx="3834220" cy="398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24</a:t>
            </a:fld>
            <a:endParaRPr lang="en-US"/>
          </a:p>
        </p:txBody>
      </p:sp>
    </p:spTree>
    <p:extLst>
      <p:ext uri="{BB962C8B-B14F-4D97-AF65-F5344CB8AC3E}">
        <p14:creationId xmlns:p14="http://schemas.microsoft.com/office/powerpoint/2010/main" val="75151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solidFill>
                  <a:schemeClr val="tx1"/>
                </a:solidFill>
              </a:rPr>
              <a:t>Types of Inflorescence</a:t>
            </a:r>
          </a:p>
        </p:txBody>
      </p:sp>
      <p:pic>
        <p:nvPicPr>
          <p:cNvPr id="4098"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1363"/>
          <a:stretch/>
        </p:blipFill>
        <p:spPr bwMode="auto">
          <a:xfrm>
            <a:off x="1676400" y="1371601"/>
            <a:ext cx="2259876"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705600" y="1371601"/>
            <a:ext cx="2789782" cy="4818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25</a:t>
            </a:fld>
            <a:endParaRPr lang="en-US"/>
          </a:p>
        </p:txBody>
      </p:sp>
    </p:spTree>
    <p:extLst>
      <p:ext uri="{BB962C8B-B14F-4D97-AF65-F5344CB8AC3E}">
        <p14:creationId xmlns:p14="http://schemas.microsoft.com/office/powerpoint/2010/main" val="128141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solidFill>
                  <a:schemeClr val="tx1"/>
                </a:solidFill>
              </a:rPr>
              <a:t>Tips for Collecting </a:t>
            </a:r>
            <a:r>
              <a:rPr lang="en-US" sz="3600" dirty="0">
                <a:solidFill>
                  <a:schemeClr val="tx1"/>
                </a:solidFill>
              </a:rPr>
              <a:t>and </a:t>
            </a:r>
            <a:r>
              <a:rPr lang="en-US" sz="3600" dirty="0" smtClean="0">
                <a:solidFill>
                  <a:schemeClr val="tx1"/>
                </a:solidFill>
              </a:rPr>
              <a:t>Mounting Plants</a:t>
            </a:r>
            <a:endParaRPr lang="en-US" sz="3600" dirty="0">
              <a:solidFill>
                <a:schemeClr val="tx1"/>
              </a:solidFill>
            </a:endParaRPr>
          </a:p>
        </p:txBody>
      </p:sp>
      <p:sp>
        <p:nvSpPr>
          <p:cNvPr id="8" name="Content Placeholder 7"/>
          <p:cNvSpPr>
            <a:spLocks noGrp="1"/>
          </p:cNvSpPr>
          <p:nvPr>
            <p:ph idx="1"/>
          </p:nvPr>
        </p:nvSpPr>
        <p:spPr/>
        <p:txBody>
          <a:bodyPr>
            <a:normAutofit/>
          </a:bodyPr>
          <a:lstStyle/>
          <a:p>
            <a:r>
              <a:rPr lang="en-US" sz="2800" dirty="0"/>
              <a:t>Avoid wet plants, dry plants are ready sooner</a:t>
            </a:r>
          </a:p>
          <a:p>
            <a:r>
              <a:rPr lang="en-US" sz="2800" dirty="0"/>
              <a:t>Spread leaves and flowers to get better samples</a:t>
            </a:r>
          </a:p>
          <a:p>
            <a:r>
              <a:rPr lang="en-US" sz="2800" dirty="0"/>
              <a:t>Face all identifiable parts the same direction</a:t>
            </a:r>
          </a:p>
          <a:p>
            <a:pPr lvl="1"/>
            <a:r>
              <a:rPr lang="en-US" sz="2400" dirty="0"/>
              <a:t>You only see one side once you mount them</a:t>
            </a:r>
          </a:p>
          <a:p>
            <a:r>
              <a:rPr lang="en-US" sz="2800" dirty="0"/>
              <a:t>Use more paper on wetter samples</a:t>
            </a:r>
          </a:p>
          <a:p>
            <a:r>
              <a:rPr lang="en-US" sz="2800" dirty="0"/>
              <a:t>Plants which drop leaves as they dry may keep them if they are microwaved to dry</a:t>
            </a:r>
          </a:p>
          <a:p>
            <a:pPr lvl="1"/>
            <a:r>
              <a:rPr lang="en-US" sz="2400" dirty="0"/>
              <a:t>Don’t put metal in a microwave</a:t>
            </a:r>
          </a:p>
          <a:p>
            <a:pPr lvl="1"/>
            <a:r>
              <a:rPr lang="en-US" sz="2400" dirty="0"/>
              <a:t>Don’t use printed newspaper in microwave (it may catch fire)</a:t>
            </a:r>
          </a:p>
          <a:p>
            <a:endParaRPr lang="en-US" sz="2800" dirty="0"/>
          </a:p>
        </p:txBody>
      </p:sp>
      <p:sp>
        <p:nvSpPr>
          <p:cNvPr id="5" name="Footer Placeholder 4"/>
          <p:cNvSpPr>
            <a:spLocks noGrp="1"/>
          </p:cNvSpPr>
          <p:nvPr>
            <p:ph type="ftr" sz="quarter" idx="11"/>
          </p:nvPr>
        </p:nvSpPr>
        <p:spPr/>
        <p:txBody>
          <a:bodyPr/>
          <a:lstStyle/>
          <a:p>
            <a:r>
              <a:rPr lang="en-US" smtClean="0"/>
              <a:t>Unit 9 - Crop Pests, Weeds</a:t>
            </a:r>
            <a:endParaRPr lang="en-US"/>
          </a:p>
        </p:txBody>
      </p:sp>
      <p:sp>
        <p:nvSpPr>
          <p:cNvPr id="6" name="Slide Number Placeholder 5"/>
          <p:cNvSpPr>
            <a:spLocks noGrp="1"/>
          </p:cNvSpPr>
          <p:nvPr>
            <p:ph type="sldNum" sz="quarter" idx="12"/>
          </p:nvPr>
        </p:nvSpPr>
        <p:spPr/>
        <p:txBody>
          <a:bodyPr/>
          <a:lstStyle/>
          <a:p>
            <a:fld id="{BCDA641A-EB89-4365-A706-7D936E8BD931}" type="slidenum">
              <a:rPr lang="en-US" smtClean="0"/>
              <a:t>26</a:t>
            </a:fld>
            <a:endParaRPr lang="en-US"/>
          </a:p>
        </p:txBody>
      </p:sp>
    </p:spTree>
    <p:extLst>
      <p:ext uri="{BB962C8B-B14F-4D97-AF65-F5344CB8AC3E}">
        <p14:creationId xmlns:p14="http://schemas.microsoft.com/office/powerpoint/2010/main" val="169402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Activities</a:t>
            </a:r>
          </a:p>
        </p:txBody>
      </p:sp>
      <p:sp>
        <p:nvSpPr>
          <p:cNvPr id="3" name="Content Placeholder 2"/>
          <p:cNvSpPr>
            <a:spLocks noGrp="1"/>
          </p:cNvSpPr>
          <p:nvPr>
            <p:ph idx="1"/>
          </p:nvPr>
        </p:nvSpPr>
        <p:spPr>
          <a:xfrm>
            <a:off x="171976" y="1600200"/>
            <a:ext cx="10572224" cy="4876800"/>
          </a:xfrm>
        </p:spPr>
        <p:txBody>
          <a:bodyPr>
            <a:normAutofit/>
          </a:bodyPr>
          <a:lstStyle/>
          <a:p>
            <a:r>
              <a:rPr lang="en-US" sz="3600" dirty="0"/>
              <a:t>Plant collecting</a:t>
            </a:r>
          </a:p>
          <a:p>
            <a:pPr lvl="1"/>
            <a:r>
              <a:rPr lang="en-US" sz="3200" dirty="0">
                <a:hlinkClick r:id="rId2"/>
              </a:rPr>
              <a:t>http://herbarium.usu.edu/k-12/collecting/default.htm</a:t>
            </a:r>
            <a:r>
              <a:rPr lang="en-US" sz="3200" dirty="0"/>
              <a:t> </a:t>
            </a:r>
          </a:p>
          <a:p>
            <a:r>
              <a:rPr lang="en-US" sz="3600" dirty="0"/>
              <a:t>Creating a class identification key</a:t>
            </a:r>
          </a:p>
          <a:p>
            <a:r>
              <a:rPr lang="en-US" sz="3600" dirty="0"/>
              <a:t>Creating plant anatomy posters</a:t>
            </a:r>
          </a:p>
        </p:txBody>
      </p:sp>
      <p:sp>
        <p:nvSpPr>
          <p:cNvPr id="4" name="Footer Placeholder 3"/>
          <p:cNvSpPr>
            <a:spLocks noGrp="1"/>
          </p:cNvSpPr>
          <p:nvPr>
            <p:ph type="ftr" sz="quarter" idx="11"/>
          </p:nvPr>
        </p:nvSpPr>
        <p:spPr/>
        <p:txBody>
          <a:bodyPr/>
          <a:lstStyle/>
          <a:p>
            <a:r>
              <a:rPr lang="en-US" smtClean="0"/>
              <a:t>Unit 9 - Crop Pests, Weeds</a:t>
            </a:r>
            <a:endParaRPr lang="en-US"/>
          </a:p>
        </p:txBody>
      </p:sp>
      <p:sp>
        <p:nvSpPr>
          <p:cNvPr id="5" name="Slide Number Placeholder 4"/>
          <p:cNvSpPr>
            <a:spLocks noGrp="1"/>
          </p:cNvSpPr>
          <p:nvPr>
            <p:ph type="sldNum" sz="quarter" idx="12"/>
          </p:nvPr>
        </p:nvSpPr>
        <p:spPr/>
        <p:txBody>
          <a:bodyPr/>
          <a:lstStyle/>
          <a:p>
            <a:fld id="{BCDA641A-EB89-4365-A706-7D936E8BD931}" type="slidenum">
              <a:rPr lang="en-US" smtClean="0"/>
              <a:t>27</a:t>
            </a:fld>
            <a:endParaRPr lang="en-US"/>
          </a:p>
        </p:txBody>
      </p:sp>
    </p:spTree>
    <p:extLst>
      <p:ext uri="{BB962C8B-B14F-4D97-AF65-F5344CB8AC3E}">
        <p14:creationId xmlns:p14="http://schemas.microsoft.com/office/powerpoint/2010/main" val="15657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76310330"/>
              </p:ext>
            </p:extLst>
          </p:nvPr>
        </p:nvGraphicFramePr>
        <p:xfrm>
          <a:off x="381000" y="1524000"/>
          <a:ext cx="3212963" cy="4542209"/>
        </p:xfrm>
        <a:graphic>
          <a:graphicData uri="http://schemas.openxmlformats.org/presentationml/2006/ole">
            <mc:AlternateContent xmlns:mc="http://schemas.openxmlformats.org/markup-compatibility/2006">
              <mc:Choice xmlns:v="urn:schemas-microsoft-com:vml" Requires="v">
                <p:oleObj spid="_x0000_s1051" name="Document" r:id="rId3" imgW="6172200" imgH="8724900" progId="Word.Document.12">
                  <p:embed/>
                </p:oleObj>
              </mc:Choice>
              <mc:Fallback>
                <p:oleObj name="Document" r:id="rId3" imgW="6172200" imgH="8724900" progId="Word.Document.12">
                  <p:embed/>
                  <p:pic>
                    <p:nvPicPr>
                      <p:cNvPr id="0" name=""/>
                      <p:cNvPicPr/>
                      <p:nvPr/>
                    </p:nvPicPr>
                    <p:blipFill>
                      <a:blip r:embed="rId4"/>
                      <a:stretch>
                        <a:fillRect/>
                      </a:stretch>
                    </p:blipFill>
                    <p:spPr>
                      <a:xfrm>
                        <a:off x="381000" y="1524000"/>
                        <a:ext cx="3212963" cy="4542209"/>
                      </a:xfrm>
                      <a:prstGeom prst="rect">
                        <a:avLst/>
                      </a:prstGeom>
                    </p:spPr>
                  </p:pic>
                </p:oleObj>
              </mc:Fallback>
            </mc:AlternateContent>
          </a:graphicData>
        </a:graphic>
      </p:graphicFrame>
      <p:sp>
        <p:nvSpPr>
          <p:cNvPr id="5" name="TextBox 4"/>
          <p:cNvSpPr txBox="1"/>
          <p:nvPr/>
        </p:nvSpPr>
        <p:spPr>
          <a:xfrm>
            <a:off x="3124200" y="934089"/>
            <a:ext cx="5143396" cy="369332"/>
          </a:xfrm>
          <a:prstGeom prst="rect">
            <a:avLst/>
          </a:prstGeom>
          <a:noFill/>
        </p:spPr>
        <p:txBody>
          <a:bodyPr wrap="none" rtlCol="0">
            <a:spAutoFit/>
          </a:bodyPr>
          <a:lstStyle/>
          <a:p>
            <a:r>
              <a:rPr lang="en-US" dirty="0" smtClean="0"/>
              <a:t>Double </a:t>
            </a:r>
            <a:r>
              <a:rPr lang="en-US" smtClean="0"/>
              <a:t>Click image to open MS Word Document</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49350636"/>
              </p:ext>
            </p:extLst>
          </p:nvPr>
        </p:nvGraphicFramePr>
        <p:xfrm>
          <a:off x="3802987" y="1452934"/>
          <a:ext cx="3649529" cy="4613275"/>
        </p:xfrm>
        <a:graphic>
          <a:graphicData uri="http://schemas.openxmlformats.org/presentationml/2006/ole">
            <mc:AlternateContent xmlns:mc="http://schemas.openxmlformats.org/markup-compatibility/2006">
              <mc:Choice xmlns:v="urn:schemas-microsoft-com:vml" Requires="v">
                <p:oleObj spid="_x0000_s1052" name="Document" r:id="rId5" imgW="6400800" imgH="8089900" progId="Word.Document.12">
                  <p:embed/>
                </p:oleObj>
              </mc:Choice>
              <mc:Fallback>
                <p:oleObj name="Document" r:id="rId5" imgW="6400800" imgH="8089900" progId="Word.Document.12">
                  <p:embed/>
                  <p:pic>
                    <p:nvPicPr>
                      <p:cNvPr id="0" name=""/>
                      <p:cNvPicPr/>
                      <p:nvPr/>
                    </p:nvPicPr>
                    <p:blipFill>
                      <a:blip r:embed="rId6"/>
                      <a:stretch>
                        <a:fillRect/>
                      </a:stretch>
                    </p:blipFill>
                    <p:spPr>
                      <a:xfrm>
                        <a:off x="3802987" y="1452934"/>
                        <a:ext cx="3649529" cy="4613275"/>
                      </a:xfrm>
                      <a:prstGeom prst="rect">
                        <a:avLst/>
                      </a:prstGeom>
                    </p:spPr>
                  </p:pic>
                </p:oleObj>
              </mc:Fallback>
            </mc:AlternateContent>
          </a:graphicData>
        </a:graphic>
      </p:graphicFrame>
    </p:spTree>
    <p:extLst>
      <p:ext uri="{BB962C8B-B14F-4D97-AF65-F5344CB8AC3E}">
        <p14:creationId xmlns:p14="http://schemas.microsoft.com/office/powerpoint/2010/main" val="84612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Slides</a:t>
            </a:r>
            <a:endParaRPr lang="en-US" dirty="0"/>
          </a:p>
        </p:txBody>
      </p:sp>
      <p:sp>
        <p:nvSpPr>
          <p:cNvPr id="3" name="Content Placeholder 2"/>
          <p:cNvSpPr>
            <a:spLocks noGrp="1"/>
          </p:cNvSpPr>
          <p:nvPr>
            <p:ph idx="1"/>
          </p:nvPr>
        </p:nvSpPr>
        <p:spPr/>
        <p:txBody>
          <a:bodyPr/>
          <a:lstStyle/>
          <a:p>
            <a:r>
              <a:rPr lang="en-US" dirty="0" smtClean="0"/>
              <a:t>The following slides are intended as a starter set for your region. The weeds included grow across the Pacific Northwest and students should have little problems locating and pressing the plants that follow. </a:t>
            </a:r>
          </a:p>
          <a:p>
            <a:endParaRPr lang="en-US" dirty="0"/>
          </a:p>
          <a:p>
            <a:r>
              <a:rPr lang="en-US" dirty="0" smtClean="0"/>
              <a:t>Should you decide to expand your identification set, or wish to create a local ID reference text, High Quality versions of the images to follow are available through </a:t>
            </a:r>
            <a:r>
              <a:rPr lang="en-US" dirty="0"/>
              <a:t>the Consortium of Pacific Northwest Herbaria w</a:t>
            </a:r>
            <a:r>
              <a:rPr lang="en-US" dirty="0" smtClean="0"/>
              <a:t>ebsite:</a:t>
            </a:r>
          </a:p>
          <a:p>
            <a:r>
              <a:rPr lang="en-US" dirty="0" smtClean="0">
                <a:hlinkClick r:id="rId2"/>
              </a:rPr>
              <a:t>www.pnwherbaria.org</a:t>
            </a:r>
            <a:r>
              <a:rPr lang="en-US" dirty="0" smtClean="0"/>
              <a:t> </a:t>
            </a:r>
          </a:p>
          <a:p>
            <a:r>
              <a:rPr lang="en-US" dirty="0" smtClean="0"/>
              <a:t>This site hosts thousands of images from herbaria across the region.</a:t>
            </a:r>
            <a:endParaRPr lang="en-US" dirty="0"/>
          </a:p>
        </p:txBody>
      </p:sp>
    </p:spTree>
    <p:extLst>
      <p:ext uri="{BB962C8B-B14F-4D97-AF65-F5344CB8AC3E}">
        <p14:creationId xmlns:p14="http://schemas.microsoft.com/office/powerpoint/2010/main" val="1172898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smtClean="0"/>
              <a:t>Terms</a:t>
            </a:r>
            <a:endParaRPr lang="en-US" dirty="0"/>
          </a:p>
        </p:txBody>
      </p:sp>
      <p:sp>
        <p:nvSpPr>
          <p:cNvPr id="3" name="Content Placeholder 2"/>
          <p:cNvSpPr>
            <a:spLocks noGrp="1"/>
          </p:cNvSpPr>
          <p:nvPr>
            <p:ph idx="1"/>
          </p:nvPr>
        </p:nvSpPr>
        <p:spPr>
          <a:xfrm>
            <a:off x="304800" y="914400"/>
            <a:ext cx="10210800" cy="5334000"/>
          </a:xfrm>
        </p:spPr>
        <p:txBody>
          <a:bodyPr>
            <a:normAutofit fontScale="92500" lnSpcReduction="20000"/>
          </a:bodyPr>
          <a:lstStyle/>
          <a:p>
            <a:r>
              <a:rPr lang="en-US" dirty="0"/>
              <a:t>Weed--Any plant that interferes with human affairs</a:t>
            </a:r>
          </a:p>
          <a:p>
            <a:r>
              <a:rPr lang="en-US" dirty="0" smtClean="0"/>
              <a:t>Noxious </a:t>
            </a:r>
            <a:r>
              <a:rPr lang="en-US" dirty="0"/>
              <a:t>weed--Any plant which is determined by a state agency to be injurious to public health, crops, livestock, land or other property</a:t>
            </a:r>
          </a:p>
          <a:p>
            <a:r>
              <a:rPr lang="en-US" dirty="0" smtClean="0"/>
              <a:t>Shrub-</a:t>
            </a:r>
            <a:r>
              <a:rPr lang="en-US" dirty="0"/>
              <a:t>-A woody perennial plant smaller than a tree and usually with </a:t>
            </a:r>
            <a:r>
              <a:rPr lang="en-US" dirty="0" smtClean="0"/>
              <a:t>several </a:t>
            </a:r>
            <a:r>
              <a:rPr lang="en-US" dirty="0"/>
              <a:t>basal stems</a:t>
            </a:r>
          </a:p>
          <a:p>
            <a:r>
              <a:rPr lang="en-US" dirty="0"/>
              <a:t>Herb--A </a:t>
            </a:r>
            <a:r>
              <a:rPr lang="en-US" dirty="0" smtClean="0"/>
              <a:t>plant with </a:t>
            </a:r>
            <a:r>
              <a:rPr lang="en-US" dirty="0"/>
              <a:t>no persistent woody stem above ground</a:t>
            </a:r>
          </a:p>
          <a:p>
            <a:r>
              <a:rPr lang="en-US" dirty="0" smtClean="0"/>
              <a:t>Vine-</a:t>
            </a:r>
            <a:r>
              <a:rPr lang="en-US" dirty="0"/>
              <a:t>-A plant that climbs on some support, the stem cannot stand upright by itself</a:t>
            </a:r>
          </a:p>
          <a:p>
            <a:r>
              <a:rPr lang="en-US" dirty="0" smtClean="0"/>
              <a:t>Tree-</a:t>
            </a:r>
            <a:r>
              <a:rPr lang="en-US" dirty="0"/>
              <a:t>-A perennial woody plant of considerable stature at maturity with a main trunk</a:t>
            </a:r>
          </a:p>
          <a:p>
            <a:r>
              <a:rPr lang="en-US" dirty="0" smtClean="0"/>
              <a:t>Rosette-</a:t>
            </a:r>
            <a:r>
              <a:rPr lang="en-US" dirty="0"/>
              <a:t>-A dense, basal cluster of leaves arranged in a circular fashion like the leaves of the common dandelion</a:t>
            </a:r>
          </a:p>
          <a:p>
            <a:r>
              <a:rPr lang="en-US" dirty="0" smtClean="0"/>
              <a:t>Prostrate-</a:t>
            </a:r>
            <a:r>
              <a:rPr lang="en-US" dirty="0"/>
              <a:t>-Lying flat on the ground</a:t>
            </a:r>
          </a:p>
          <a:p>
            <a:r>
              <a:rPr lang="en-US" dirty="0" smtClean="0"/>
              <a:t>Evergreen-</a:t>
            </a:r>
            <a:r>
              <a:rPr lang="en-US" dirty="0"/>
              <a:t>-Bearing green leaves throughout the year</a:t>
            </a:r>
          </a:p>
          <a:p>
            <a:r>
              <a:rPr lang="en-US" dirty="0" smtClean="0"/>
              <a:t>Deciduous-</a:t>
            </a:r>
            <a:r>
              <a:rPr lang="en-US" dirty="0"/>
              <a:t>-Plants that shed their leaves annually</a:t>
            </a:r>
          </a:p>
          <a:p>
            <a:r>
              <a:rPr lang="en-US" dirty="0" smtClean="0"/>
              <a:t>Alternate-</a:t>
            </a:r>
            <a:r>
              <a:rPr lang="en-US" dirty="0"/>
              <a:t>-Not opposite, one leaf at a </a:t>
            </a:r>
            <a:r>
              <a:rPr lang="en-US" dirty="0" smtClean="0"/>
              <a:t>node</a:t>
            </a:r>
            <a:endParaRPr lang="en-US" dirty="0"/>
          </a:p>
        </p:txBody>
      </p:sp>
    </p:spTree>
    <p:extLst>
      <p:ext uri="{BB962C8B-B14F-4D97-AF65-F5344CB8AC3E}">
        <p14:creationId xmlns:p14="http://schemas.microsoft.com/office/powerpoint/2010/main" val="1979979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81000"/>
            <a:ext cx="6019800" cy="1219200"/>
          </a:xfrm>
        </p:spPr>
        <p:txBody>
          <a:bodyPr>
            <a:normAutofit fontScale="90000"/>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err="1" smtClean="0">
                <a:solidFill>
                  <a:schemeClr val="tx1"/>
                </a:solidFill>
              </a:rPr>
              <a:t>Barnyardgrass</a:t>
            </a:r>
            <a:r>
              <a:rPr lang="en-US" sz="3200" dirty="0">
                <a:solidFill>
                  <a:schemeClr val="tx1"/>
                </a:solidFill>
              </a:rPr>
              <a:t/>
            </a:r>
            <a:br>
              <a:rPr lang="en-US" sz="3200" dirty="0">
                <a:solidFill>
                  <a:schemeClr val="tx1"/>
                </a:solidFill>
              </a:rPr>
            </a:br>
            <a:r>
              <a:rPr lang="en-US" sz="1600" i="1" dirty="0" err="1">
                <a:solidFill>
                  <a:schemeClr val="tx1"/>
                </a:solidFill>
              </a:rPr>
              <a:t>Echinochloa</a:t>
            </a:r>
            <a:r>
              <a:rPr lang="en-US" sz="1600" i="1" dirty="0">
                <a:solidFill>
                  <a:schemeClr val="tx1"/>
                </a:solidFill>
              </a:rPr>
              <a:t> crus-</a:t>
            </a:r>
            <a:r>
              <a:rPr lang="en-US" sz="1600" i="1" dirty="0" err="1">
                <a:solidFill>
                  <a:schemeClr val="tx1"/>
                </a:solidFill>
              </a:rPr>
              <a:t>galli</a:t>
            </a:r>
            <a:endParaRPr lang="en-US" sz="3200" i="1" dirty="0">
              <a:solidFill>
                <a:schemeClr val="tx1"/>
              </a:solidFill>
            </a:endParaRPr>
          </a:p>
        </p:txBody>
      </p:sp>
      <p:sp>
        <p:nvSpPr>
          <p:cNvPr id="6" name="Text Placeholder 5"/>
          <p:cNvSpPr>
            <a:spLocks noGrp="1"/>
          </p:cNvSpPr>
          <p:nvPr>
            <p:ph type="body" idx="1"/>
          </p:nvPr>
        </p:nvSpPr>
        <p:spPr>
          <a:xfrm>
            <a:off x="5029200" y="1600200"/>
            <a:ext cx="6019800" cy="4876800"/>
          </a:xfrm>
        </p:spPr>
        <p:txBody>
          <a:bodyPr>
            <a:normAutofit/>
          </a:bodyPr>
          <a:lstStyle/>
          <a:p>
            <a:r>
              <a:rPr lang="en-US" sz="1800" dirty="0">
                <a:solidFill>
                  <a:schemeClr val="tx1"/>
                </a:solidFill>
              </a:rPr>
              <a:t>Taxonomic Identifiers</a:t>
            </a:r>
          </a:p>
          <a:p>
            <a:pPr algn="l"/>
            <a:r>
              <a:rPr lang="en-US" sz="1800" dirty="0">
                <a:solidFill>
                  <a:schemeClr val="tx1"/>
                </a:solidFill>
              </a:rPr>
              <a:t>(Graminae </a:t>
            </a:r>
            <a:r>
              <a:rPr lang="en-US" sz="1800" dirty="0" err="1">
                <a:solidFill>
                  <a:schemeClr val="tx1"/>
                </a:solidFill>
              </a:rPr>
              <a:t>Echinochloa</a:t>
            </a:r>
            <a:r>
              <a:rPr lang="en-US" sz="1800" dirty="0">
                <a:solidFill>
                  <a:schemeClr val="tx1"/>
                </a:solidFill>
              </a:rPr>
              <a:t> </a:t>
            </a:r>
            <a:r>
              <a:rPr lang="en-US" sz="1800" dirty="0" err="1">
                <a:solidFill>
                  <a:schemeClr val="tx1"/>
                </a:solidFill>
              </a:rPr>
              <a:t>crusgalli</a:t>
            </a:r>
            <a:r>
              <a:rPr lang="en-US" sz="1800" dirty="0">
                <a:solidFill>
                  <a:schemeClr val="tx1"/>
                </a:solidFill>
              </a:rPr>
              <a:t>) -annual warm season grass reproducing by seed. </a:t>
            </a:r>
            <a:endParaRPr lang="en-US" sz="1800" dirty="0" smtClean="0">
              <a:solidFill>
                <a:schemeClr val="tx1"/>
              </a:solidFill>
            </a:endParaRPr>
          </a:p>
          <a:p>
            <a:pPr algn="l"/>
            <a:r>
              <a:rPr lang="en-US" sz="1800" b="1" dirty="0" smtClean="0">
                <a:solidFill>
                  <a:schemeClr val="tx1"/>
                </a:solidFill>
              </a:rPr>
              <a:t>Root</a:t>
            </a:r>
            <a:r>
              <a:rPr lang="en-US" sz="1800" dirty="0">
                <a:solidFill>
                  <a:schemeClr val="tx1"/>
                </a:solidFill>
              </a:rPr>
              <a:t>: fibrous. </a:t>
            </a:r>
            <a:endParaRPr lang="en-US" sz="1800" dirty="0" smtClean="0">
              <a:solidFill>
                <a:schemeClr val="tx1"/>
              </a:solidFill>
            </a:endParaRPr>
          </a:p>
          <a:p>
            <a:pPr algn="l"/>
            <a:r>
              <a:rPr lang="en-US" sz="1800" b="1" dirty="0" smtClean="0">
                <a:solidFill>
                  <a:schemeClr val="tx1"/>
                </a:solidFill>
              </a:rPr>
              <a:t>Stems</a:t>
            </a:r>
            <a:r>
              <a:rPr lang="en-US" sz="1800" dirty="0">
                <a:solidFill>
                  <a:schemeClr val="tx1"/>
                </a:solidFill>
              </a:rPr>
              <a:t>:  coarse, simple or branching at the base and ascending above. Stem may lay flat on ground with seed heed ascending. One to two feet tall is the norm, but under ideal conditions, five to six feet. </a:t>
            </a:r>
            <a:endParaRPr lang="en-US" sz="1800" dirty="0" smtClean="0">
              <a:solidFill>
                <a:schemeClr val="tx1"/>
              </a:solidFill>
            </a:endParaRPr>
          </a:p>
          <a:p>
            <a:pPr algn="l"/>
            <a:r>
              <a:rPr lang="en-US" sz="1800" b="1" dirty="0" smtClean="0">
                <a:solidFill>
                  <a:schemeClr val="tx1"/>
                </a:solidFill>
              </a:rPr>
              <a:t>Leaves</a:t>
            </a:r>
            <a:r>
              <a:rPr lang="en-US" sz="1800" dirty="0">
                <a:solidFill>
                  <a:schemeClr val="tx1"/>
                </a:solidFill>
              </a:rPr>
              <a:t>: alternate, smooth on the sheath and blade, do not have auricles or </a:t>
            </a:r>
            <a:r>
              <a:rPr lang="en-US" sz="1800" dirty="0" err="1">
                <a:solidFill>
                  <a:schemeClr val="tx1"/>
                </a:solidFill>
              </a:rPr>
              <a:t>legules</a:t>
            </a:r>
            <a:r>
              <a:rPr lang="en-US" sz="1800" dirty="0">
                <a:solidFill>
                  <a:schemeClr val="tx1"/>
                </a:solidFill>
              </a:rPr>
              <a:t>, and are wide and soft. </a:t>
            </a:r>
            <a:endParaRPr lang="en-US" sz="1800" dirty="0" smtClean="0">
              <a:solidFill>
                <a:schemeClr val="tx1"/>
              </a:solidFill>
            </a:endParaRPr>
          </a:p>
          <a:p>
            <a:pPr algn="l"/>
            <a:r>
              <a:rPr lang="en-US" sz="1800" b="1" dirty="0" smtClean="0">
                <a:solidFill>
                  <a:schemeClr val="tx1"/>
                </a:solidFill>
              </a:rPr>
              <a:t>Flower</a:t>
            </a:r>
            <a:r>
              <a:rPr lang="en-US" sz="1800" dirty="0">
                <a:solidFill>
                  <a:schemeClr val="tx1"/>
                </a:solidFill>
              </a:rPr>
              <a:t>: is a panicle, dark green or violet tinged in color. The seed head bear slender bristles or awns coming out of each seed case. </a:t>
            </a:r>
            <a:endParaRPr lang="en-US" sz="1800" dirty="0" smtClean="0">
              <a:solidFill>
                <a:schemeClr val="tx1"/>
              </a:solidFill>
            </a:endParaRPr>
          </a:p>
          <a:p>
            <a:pPr algn="l"/>
            <a:r>
              <a:rPr lang="en-US" sz="1800" b="1" dirty="0" smtClean="0">
                <a:solidFill>
                  <a:schemeClr val="tx1"/>
                </a:solidFill>
              </a:rPr>
              <a:t>Found</a:t>
            </a:r>
            <a:r>
              <a:rPr lang="en-US" sz="1800" dirty="0">
                <a:solidFill>
                  <a:schemeClr val="tx1"/>
                </a:solidFill>
              </a:rPr>
              <a:t>: cultivated fields, pastures, gardens, and moist fertile locations.</a:t>
            </a:r>
          </a:p>
          <a:p>
            <a:endParaRPr lang="en-US" sz="1800" dirty="0">
              <a:solidFill>
                <a:schemeClr val="tx1"/>
              </a:solidFill>
            </a:endParaRPr>
          </a:p>
        </p:txBody>
      </p:sp>
      <p:pic>
        <p:nvPicPr>
          <p:cNvPr id="5" name="Content Placeholder 4"/>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9373"/>
            <a:ext cx="4572000" cy="7020152"/>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30</a:t>
            </a:fld>
            <a:endParaRPr lang="en-US"/>
          </a:p>
        </p:txBody>
      </p:sp>
    </p:spTree>
    <p:extLst>
      <p:ext uri="{BB962C8B-B14F-4D97-AF65-F5344CB8AC3E}">
        <p14:creationId xmlns:p14="http://schemas.microsoft.com/office/powerpoint/2010/main" val="831127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Broadleaf </a:t>
            </a:r>
            <a:r>
              <a:rPr lang="en-US" sz="3200" dirty="0">
                <a:solidFill>
                  <a:schemeClr val="tx1"/>
                </a:solidFill>
              </a:rPr>
              <a:t>Plantain</a:t>
            </a:r>
            <a:br>
              <a:rPr lang="en-US" sz="3200" dirty="0">
                <a:solidFill>
                  <a:schemeClr val="tx1"/>
                </a:solidFill>
              </a:rPr>
            </a:br>
            <a:r>
              <a:rPr lang="en-US" sz="1600" i="1" dirty="0" err="1">
                <a:solidFill>
                  <a:schemeClr val="tx1"/>
                </a:solidFill>
              </a:rPr>
              <a:t>Plantago</a:t>
            </a:r>
            <a:r>
              <a:rPr lang="en-US" sz="1600" i="1" dirty="0">
                <a:solidFill>
                  <a:schemeClr val="tx1"/>
                </a:solidFill>
              </a:rPr>
              <a:t> major</a:t>
            </a:r>
          </a:p>
        </p:txBody>
      </p:sp>
      <p:sp>
        <p:nvSpPr>
          <p:cNvPr id="6" name="Text Placeholder 5"/>
          <p:cNvSpPr>
            <a:spLocks noGrp="1"/>
          </p:cNvSpPr>
          <p:nvPr>
            <p:ph type="body" idx="1"/>
          </p:nvPr>
        </p:nvSpPr>
        <p:spPr>
          <a:xfrm>
            <a:off x="5029200" y="1295400"/>
            <a:ext cx="6019800" cy="5105400"/>
          </a:xfrm>
        </p:spPr>
        <p:txBody>
          <a:bodyPr>
            <a:normAutofit/>
          </a:bodyPr>
          <a:lstStyle/>
          <a:p>
            <a:r>
              <a:rPr lang="en-US" sz="1800" dirty="0">
                <a:solidFill>
                  <a:schemeClr val="tx1"/>
                </a:solidFill>
              </a:rPr>
              <a:t>Taxonomic Identifiers</a:t>
            </a:r>
          </a:p>
          <a:p>
            <a:pPr algn="l"/>
            <a:r>
              <a:rPr lang="en-US" sz="1800" dirty="0">
                <a:solidFill>
                  <a:schemeClr val="tx1"/>
                </a:solidFill>
              </a:rPr>
              <a:t>Perennial herb, sometimes annual, reproducing by seeds. </a:t>
            </a:r>
            <a:endParaRPr lang="en-US" sz="1800" dirty="0" smtClean="0">
              <a:solidFill>
                <a:schemeClr val="tx1"/>
              </a:solidFill>
            </a:endParaRPr>
          </a:p>
          <a:p>
            <a:pPr algn="l"/>
            <a:r>
              <a:rPr lang="en-US" sz="1800" b="1" dirty="0" smtClean="0">
                <a:solidFill>
                  <a:schemeClr val="tx1"/>
                </a:solidFill>
              </a:rPr>
              <a:t>Root</a:t>
            </a:r>
            <a:r>
              <a:rPr lang="en-US" sz="1800" dirty="0">
                <a:solidFill>
                  <a:schemeClr val="tx1"/>
                </a:solidFill>
              </a:rPr>
              <a:t>: fibrous, white, some-what fleshy, shallow and dense. </a:t>
            </a:r>
            <a:endParaRPr lang="en-US" sz="1800" dirty="0" smtClean="0">
              <a:solidFill>
                <a:schemeClr val="tx1"/>
              </a:solidFill>
            </a:endParaRPr>
          </a:p>
          <a:p>
            <a:pPr algn="l"/>
            <a:r>
              <a:rPr lang="en-US" sz="1800" b="1" dirty="0" smtClean="0">
                <a:solidFill>
                  <a:schemeClr val="tx1"/>
                </a:solidFill>
              </a:rPr>
              <a:t>Leaves</a:t>
            </a:r>
            <a:r>
              <a:rPr lang="en-US" sz="1800" dirty="0">
                <a:solidFill>
                  <a:schemeClr val="tx1"/>
                </a:solidFill>
              </a:rPr>
              <a:t>: form a basal rosette, ascending or occasionally nearly erect. Blades are egg shaped, long petioled, and strongly ribbed with 5 to 7 longitudinal veins. They are smooth, wavy edged, up to one foot long and four to five inches wide (most are smaller than this) and have a purplish color at the base of the petioles. </a:t>
            </a:r>
            <a:endParaRPr lang="en-US" sz="1800" dirty="0" smtClean="0">
              <a:solidFill>
                <a:schemeClr val="tx1"/>
              </a:solidFill>
            </a:endParaRPr>
          </a:p>
          <a:p>
            <a:pPr algn="l"/>
            <a:r>
              <a:rPr lang="en-US" sz="1800" b="1" dirty="0" smtClean="0">
                <a:solidFill>
                  <a:schemeClr val="tx1"/>
                </a:solidFill>
              </a:rPr>
              <a:t>Flowers</a:t>
            </a:r>
            <a:r>
              <a:rPr lang="en-US" sz="1800" dirty="0">
                <a:solidFill>
                  <a:schemeClr val="tx1"/>
                </a:solidFill>
              </a:rPr>
              <a:t>: spike, long slender flower stalk with dense alternate flowers, 7 to 16 inches in height. Seed pods form along stalk, which is nearly round. Each capsule contains four to ten seeds. </a:t>
            </a:r>
            <a:endParaRPr lang="en-US" sz="1800" dirty="0" smtClean="0">
              <a:solidFill>
                <a:schemeClr val="tx1"/>
              </a:solidFill>
            </a:endParaRPr>
          </a:p>
          <a:p>
            <a:pPr algn="l"/>
            <a:r>
              <a:rPr lang="en-US" sz="1800" b="1" dirty="0" smtClean="0">
                <a:solidFill>
                  <a:schemeClr val="tx1"/>
                </a:solidFill>
              </a:rPr>
              <a:t>Found</a:t>
            </a:r>
            <a:r>
              <a:rPr lang="en-US" sz="1800" dirty="0">
                <a:solidFill>
                  <a:schemeClr val="tx1"/>
                </a:solidFill>
              </a:rPr>
              <a:t>: lawns, gardens, and waste places.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8288"/>
            <a:ext cx="4304782" cy="6839712"/>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31</a:t>
            </a:fld>
            <a:endParaRPr lang="en-US"/>
          </a:p>
        </p:txBody>
      </p:sp>
    </p:spTree>
    <p:extLst>
      <p:ext uri="{BB962C8B-B14F-4D97-AF65-F5344CB8AC3E}">
        <p14:creationId xmlns:p14="http://schemas.microsoft.com/office/powerpoint/2010/main" val="900442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Buckhorn </a:t>
            </a:r>
            <a:r>
              <a:rPr lang="en-US" sz="3200" dirty="0">
                <a:solidFill>
                  <a:schemeClr val="tx1"/>
                </a:solidFill>
              </a:rPr>
              <a:t>Plantain</a:t>
            </a:r>
            <a:br>
              <a:rPr lang="en-US" sz="3200" dirty="0">
                <a:solidFill>
                  <a:schemeClr val="tx1"/>
                </a:solidFill>
              </a:rPr>
            </a:br>
            <a:r>
              <a:rPr lang="en-US" sz="1600" i="1" dirty="0" err="1">
                <a:solidFill>
                  <a:schemeClr val="tx1"/>
                </a:solidFill>
              </a:rPr>
              <a:t>Plantago</a:t>
            </a:r>
            <a:r>
              <a:rPr lang="en-US" sz="1600" i="1" dirty="0">
                <a:solidFill>
                  <a:schemeClr val="tx1"/>
                </a:solidFill>
              </a:rPr>
              <a:t> </a:t>
            </a:r>
            <a:r>
              <a:rPr lang="en-US" sz="1600" i="1" dirty="0" err="1">
                <a:solidFill>
                  <a:schemeClr val="tx1"/>
                </a:solidFill>
              </a:rPr>
              <a:t>lanceolata</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724400"/>
          </a:xfrm>
        </p:spPr>
        <p:txBody>
          <a:bodyPr>
            <a:normAutofit/>
          </a:bodyPr>
          <a:lstStyle/>
          <a:p>
            <a:r>
              <a:rPr lang="en-US" sz="1800" dirty="0">
                <a:solidFill>
                  <a:schemeClr val="tx1"/>
                </a:solidFill>
              </a:rPr>
              <a:t>Taxonomic Identifiers</a:t>
            </a:r>
          </a:p>
          <a:p>
            <a:r>
              <a:rPr lang="en-US" sz="1800" dirty="0">
                <a:solidFill>
                  <a:schemeClr val="tx1"/>
                </a:solidFill>
              </a:rPr>
              <a:t>Perennial or biennial, reproducing by seed and shoots from the roots. </a:t>
            </a:r>
            <a:endParaRPr lang="en-US" sz="1800" dirty="0" smtClean="0">
              <a:solidFill>
                <a:schemeClr val="tx1"/>
              </a:solidFill>
            </a:endParaRPr>
          </a:p>
          <a:p>
            <a:pPr algn="l"/>
            <a:r>
              <a:rPr lang="en-US" sz="1800" b="1" dirty="0" smtClean="0">
                <a:solidFill>
                  <a:schemeClr val="tx1"/>
                </a:solidFill>
              </a:rPr>
              <a:t>Roots</a:t>
            </a:r>
            <a:r>
              <a:rPr lang="en-US" sz="1800" dirty="0">
                <a:solidFill>
                  <a:schemeClr val="tx1"/>
                </a:solidFill>
              </a:rPr>
              <a:t>: are shallow, tough, slender rootlets.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a:t>
            </a:r>
            <a:r>
              <a:rPr lang="en-US" sz="1800" dirty="0">
                <a:solidFill>
                  <a:schemeClr val="tx1"/>
                </a:solidFill>
              </a:rPr>
              <a:t>:  are slender, erect, leafless, up to 16 inches tall, with a terminal flower spike.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are basal, in a rosette, alternate and simple.  They are narrow oblong-lanceolate, tapering to the petioles and have strong longitudinal veins.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a:solidFill>
                  <a:schemeClr val="tx1"/>
                </a:solidFill>
              </a:rPr>
              <a:t>: greenish-white in a short dense spike. The spike at blooming is egg shaped with the anthers forming outer whorl.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in lawns, pastures, and waste lands.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4343400" cy="6882027"/>
          </a:xfrm>
        </p:spPr>
      </p:pic>
      <p:sp>
        <p:nvSpPr>
          <p:cNvPr id="3" name="Footer Placeholder 2"/>
          <p:cNvSpPr>
            <a:spLocks noGrp="1"/>
          </p:cNvSpPr>
          <p:nvPr>
            <p:ph type="ftr" sz="quarter" idx="11"/>
          </p:nvPr>
        </p:nvSpPr>
        <p:spPr>
          <a:xfrm>
            <a:off x="6172200" y="18288"/>
            <a:ext cx="4114800" cy="329184"/>
          </a:xfrm>
        </p:spPr>
        <p:txBody>
          <a:bodyPr/>
          <a:lstStyle/>
          <a:p>
            <a:r>
              <a:rPr lang="en-US" dirty="0" smtClean="0"/>
              <a:t>Unit 9 - Crop Pests, Weeds</a:t>
            </a:r>
            <a:endParaRPr lang="en-US" dirty="0"/>
          </a:p>
        </p:txBody>
      </p:sp>
      <p:sp>
        <p:nvSpPr>
          <p:cNvPr id="8" name="Slide Number Placeholder 7"/>
          <p:cNvSpPr>
            <a:spLocks noGrp="1"/>
          </p:cNvSpPr>
          <p:nvPr>
            <p:ph type="sldNum" sz="quarter" idx="12"/>
          </p:nvPr>
        </p:nvSpPr>
        <p:spPr>
          <a:xfrm>
            <a:off x="10363200" y="18288"/>
            <a:ext cx="304800" cy="329184"/>
          </a:xfrm>
        </p:spPr>
        <p:txBody>
          <a:bodyPr/>
          <a:lstStyle/>
          <a:p>
            <a:fld id="{BCDA641A-EB89-4365-A706-7D936E8BD931}" type="slidenum">
              <a:rPr lang="en-US" smtClean="0"/>
              <a:t>32</a:t>
            </a:fld>
            <a:endParaRPr lang="en-US" dirty="0"/>
          </a:p>
        </p:txBody>
      </p:sp>
    </p:spTree>
    <p:extLst>
      <p:ext uri="{BB962C8B-B14F-4D97-AF65-F5344CB8AC3E}">
        <p14:creationId xmlns:p14="http://schemas.microsoft.com/office/powerpoint/2010/main" val="1572301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65760"/>
            <a:ext cx="6096000" cy="1066800"/>
          </a:xfrm>
        </p:spPr>
        <p:txBody>
          <a:bodyPr>
            <a:normAutofit fontScale="90000"/>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Bull </a:t>
            </a:r>
            <a:r>
              <a:rPr lang="en-US" sz="3200" dirty="0">
                <a:solidFill>
                  <a:schemeClr val="tx1"/>
                </a:solidFill>
              </a:rPr>
              <a:t>Thistle</a:t>
            </a:r>
            <a:br>
              <a:rPr lang="en-US" sz="3200" dirty="0">
                <a:solidFill>
                  <a:schemeClr val="tx1"/>
                </a:solidFill>
              </a:rPr>
            </a:br>
            <a:r>
              <a:rPr lang="en-US" sz="1600" i="1" dirty="0">
                <a:solidFill>
                  <a:schemeClr val="tx1"/>
                </a:solidFill>
              </a:rPr>
              <a:t>Cirsium vulgare</a:t>
            </a:r>
          </a:p>
        </p:txBody>
      </p:sp>
      <p:sp>
        <p:nvSpPr>
          <p:cNvPr id="6" name="Text Placeholder 5"/>
          <p:cNvSpPr>
            <a:spLocks noGrp="1"/>
          </p:cNvSpPr>
          <p:nvPr>
            <p:ph type="body" idx="1"/>
          </p:nvPr>
        </p:nvSpPr>
        <p:spPr>
          <a:xfrm>
            <a:off x="5105400" y="1143000"/>
            <a:ext cx="5943600" cy="5334000"/>
          </a:xfrm>
        </p:spPr>
        <p:txBody>
          <a:bodyPr>
            <a:normAutofit/>
          </a:bodyPr>
          <a:lstStyle/>
          <a:p>
            <a:r>
              <a:rPr lang="en-US" sz="1800" dirty="0">
                <a:solidFill>
                  <a:schemeClr val="tx1"/>
                </a:solidFill>
              </a:rPr>
              <a:t>Taxonomic Identifiers</a:t>
            </a:r>
          </a:p>
          <a:p>
            <a:pPr algn="l"/>
            <a:r>
              <a:rPr lang="en-US" sz="1800" dirty="0">
                <a:solidFill>
                  <a:schemeClr val="tx1"/>
                </a:solidFill>
              </a:rPr>
              <a:t>Biennial herb reproducing by seeds.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a:t>
            </a:r>
            <a:r>
              <a:rPr lang="en-US" sz="1800" dirty="0">
                <a:solidFill>
                  <a:schemeClr val="tx1"/>
                </a:solidFill>
              </a:rPr>
              <a:t>: large fleshy tap root. First year plant grows rosette-type-leaves. Second year: Stems:  erect, 3 to 4 feet tall. Stout, often branched, more or less hairy, spiny-winged by the decurrent leaf bases.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alternate are coarsely lobed, short and broad. Each triangular lance-shaped lobe has 3 to 4 points which end in a sharp, long stout yellow spine. Numerous short spines are between the point spines. The upper surface of the leaf has short, stiff hairs and spines, </a:t>
            </a:r>
            <a:r>
              <a:rPr lang="en-US" sz="1800" dirty="0" smtClean="0">
                <a:solidFill>
                  <a:schemeClr val="tx1"/>
                </a:solidFill>
              </a:rPr>
              <a:t>and </a:t>
            </a:r>
            <a:r>
              <a:rPr lang="en-US" sz="1800" dirty="0">
                <a:solidFill>
                  <a:schemeClr val="tx1"/>
                </a:solidFill>
              </a:rPr>
              <a:t>the underneath is covered with woolly gray hairs.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smtClean="0">
                <a:solidFill>
                  <a:schemeClr val="tx1"/>
                </a:solidFill>
              </a:rPr>
              <a:t>: </a:t>
            </a:r>
            <a:r>
              <a:rPr lang="en-US" sz="1800" dirty="0">
                <a:solidFill>
                  <a:schemeClr val="tx1"/>
                </a:solidFill>
              </a:rPr>
              <a:t>oval shaped buds produce small to medium sized purple flowers on ends of the branches. Flower bracts are slightly hairy and tipped v1ith a long sharp spine.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pastures and waste places.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4724400" cy="693876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33</a:t>
            </a:fld>
            <a:endParaRPr lang="en-US"/>
          </a:p>
        </p:txBody>
      </p:sp>
    </p:spTree>
    <p:extLst>
      <p:ext uri="{BB962C8B-B14F-4D97-AF65-F5344CB8AC3E}">
        <p14:creationId xmlns:p14="http://schemas.microsoft.com/office/powerpoint/2010/main" val="69427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Canada </a:t>
            </a:r>
            <a:r>
              <a:rPr lang="en-US" sz="3200" dirty="0">
                <a:solidFill>
                  <a:schemeClr val="tx1"/>
                </a:solidFill>
              </a:rPr>
              <a:t>Thistle</a:t>
            </a:r>
            <a:br>
              <a:rPr lang="en-US" sz="3200" dirty="0">
                <a:solidFill>
                  <a:schemeClr val="tx1"/>
                </a:solidFill>
              </a:rPr>
            </a:br>
            <a:r>
              <a:rPr lang="en-US" sz="1600" i="1" dirty="0">
                <a:solidFill>
                  <a:schemeClr val="tx1"/>
                </a:solidFill>
              </a:rPr>
              <a:t>Cirsium </a:t>
            </a:r>
            <a:r>
              <a:rPr lang="en-US" sz="1600" i="1" dirty="0" err="1">
                <a:solidFill>
                  <a:schemeClr val="tx1"/>
                </a:solidFill>
              </a:rPr>
              <a:t>arvense</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724400"/>
          </a:xfrm>
        </p:spPr>
        <p:txBody>
          <a:bodyPr>
            <a:normAutofit/>
          </a:bodyPr>
          <a:lstStyle/>
          <a:p>
            <a:r>
              <a:rPr lang="en-US" sz="1600" dirty="0">
                <a:solidFill>
                  <a:schemeClr val="tx1"/>
                </a:solidFill>
              </a:rPr>
              <a:t>Taxonomic Identifiers</a:t>
            </a:r>
          </a:p>
          <a:p>
            <a:pPr algn="l"/>
            <a:r>
              <a:rPr lang="en-US" sz="1600" dirty="0">
                <a:solidFill>
                  <a:schemeClr val="tx1"/>
                </a:solidFill>
              </a:rPr>
              <a:t>Perennial reproducing by seed and horizontal creeping roots. </a:t>
            </a:r>
            <a:r>
              <a:rPr lang="en-US" sz="1600" b="1" dirty="0">
                <a:solidFill>
                  <a:schemeClr val="tx1"/>
                </a:solidFill>
              </a:rPr>
              <a:t>Roots</a:t>
            </a:r>
            <a:r>
              <a:rPr lang="en-US" sz="1600" dirty="0">
                <a:solidFill>
                  <a:schemeClr val="tx1"/>
                </a:solidFill>
              </a:rPr>
              <a:t>: extensive roots are fleshy and send up frequent new shoots. Stems: erect, hollow, smooth or slightly hairy, up to 4 feet high and branched on top. </a:t>
            </a:r>
            <a:r>
              <a:rPr lang="en-US" sz="1600" dirty="0" smtClean="0">
                <a:solidFill>
                  <a:schemeClr val="tx1"/>
                </a:solidFill>
              </a:rPr>
              <a:t/>
            </a:r>
            <a:br>
              <a:rPr lang="en-US" sz="1600" dirty="0" smtClean="0">
                <a:solidFill>
                  <a:schemeClr val="tx1"/>
                </a:solidFill>
              </a:rPr>
            </a:br>
            <a:r>
              <a:rPr lang="en-US" sz="1600" b="1" dirty="0" smtClean="0">
                <a:solidFill>
                  <a:schemeClr val="tx1"/>
                </a:solidFill>
              </a:rPr>
              <a:t>Leaves</a:t>
            </a:r>
            <a:r>
              <a:rPr lang="en-US" sz="1600" dirty="0">
                <a:solidFill>
                  <a:schemeClr val="tx1"/>
                </a:solidFill>
              </a:rPr>
              <a:t>: alternate oblong or lanceolate, usually with crinkled edges and spiny margins, somewhat lobed, hairy beneath at maturity and leaves sessile. </a:t>
            </a:r>
            <a:r>
              <a:rPr lang="en-US" sz="1600" dirty="0" smtClean="0">
                <a:solidFill>
                  <a:schemeClr val="tx1"/>
                </a:solidFill>
              </a:rPr>
              <a:t/>
            </a:r>
            <a:br>
              <a:rPr lang="en-US" sz="1600" dirty="0" smtClean="0">
                <a:solidFill>
                  <a:schemeClr val="tx1"/>
                </a:solidFill>
              </a:rPr>
            </a:br>
            <a:r>
              <a:rPr lang="en-US" sz="1600" b="1" dirty="0" smtClean="0">
                <a:solidFill>
                  <a:schemeClr val="tx1"/>
                </a:solidFill>
              </a:rPr>
              <a:t>Flowers</a:t>
            </a:r>
            <a:r>
              <a:rPr lang="en-US" sz="1600" dirty="0">
                <a:solidFill>
                  <a:schemeClr val="tx1"/>
                </a:solidFill>
              </a:rPr>
              <a:t>: head dioecious (male and female flowers on separate plants) numerous, small, compact and vary from light lavender to rose purple (some may be white). Bracts on flower head not spiny. </a:t>
            </a:r>
            <a:r>
              <a:rPr lang="en-US" sz="1600" dirty="0" smtClean="0">
                <a:solidFill>
                  <a:schemeClr val="tx1"/>
                </a:solidFill>
              </a:rPr>
              <a:t/>
            </a:r>
            <a:br>
              <a:rPr lang="en-US" sz="1600" dirty="0" smtClean="0">
                <a:solidFill>
                  <a:schemeClr val="tx1"/>
                </a:solidFill>
              </a:rPr>
            </a:br>
            <a:r>
              <a:rPr lang="en-US" sz="1600" b="1" dirty="0" smtClean="0">
                <a:solidFill>
                  <a:schemeClr val="tx1"/>
                </a:solidFill>
              </a:rPr>
              <a:t>Found</a:t>
            </a:r>
            <a:r>
              <a:rPr lang="en-US" sz="1600" dirty="0">
                <a:solidFill>
                  <a:schemeClr val="tx1"/>
                </a:solidFill>
              </a:rPr>
              <a:t>: cultivated fields, meadows, pastures, and waste places.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4470400" cy="692723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34</a:t>
            </a:fld>
            <a:endParaRPr lang="en-US"/>
          </a:p>
        </p:txBody>
      </p:sp>
    </p:spTree>
    <p:extLst>
      <p:ext uri="{BB962C8B-B14F-4D97-AF65-F5344CB8AC3E}">
        <p14:creationId xmlns:p14="http://schemas.microsoft.com/office/powerpoint/2010/main" val="1262825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Cocklebur</a:t>
            </a:r>
            <a:r>
              <a:rPr lang="en-US" sz="3200" dirty="0">
                <a:solidFill>
                  <a:schemeClr val="tx1"/>
                </a:solidFill>
              </a:rPr>
              <a:t/>
            </a:r>
            <a:br>
              <a:rPr lang="en-US" sz="3200" dirty="0">
                <a:solidFill>
                  <a:schemeClr val="tx1"/>
                </a:solidFill>
              </a:rPr>
            </a:br>
            <a:r>
              <a:rPr lang="en-US" sz="1600" i="1" dirty="0">
                <a:solidFill>
                  <a:schemeClr val="tx1"/>
                </a:solidFill>
              </a:rPr>
              <a:t>Xanthium </a:t>
            </a:r>
            <a:r>
              <a:rPr lang="en-US" sz="1600" i="1" dirty="0" err="1">
                <a:solidFill>
                  <a:schemeClr val="tx1"/>
                </a:solidFill>
              </a:rPr>
              <a:t>strumarium</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648200"/>
          </a:xfrm>
        </p:spPr>
        <p:txBody>
          <a:bodyPr>
            <a:normAutofit/>
          </a:bodyPr>
          <a:lstStyle/>
          <a:p>
            <a:r>
              <a:rPr lang="en-US" sz="1800" dirty="0">
                <a:solidFill>
                  <a:schemeClr val="tx1"/>
                </a:solidFill>
              </a:rPr>
              <a:t>Taxonomic Identifiers</a:t>
            </a:r>
          </a:p>
          <a:p>
            <a:pPr algn="l"/>
            <a:r>
              <a:rPr lang="en-US" sz="1800" dirty="0">
                <a:solidFill>
                  <a:schemeClr val="tx1"/>
                </a:solidFill>
              </a:rPr>
              <a:t>Annual reproducing by seed.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a:t>
            </a:r>
            <a:r>
              <a:rPr lang="en-US" sz="1800" dirty="0">
                <a:solidFill>
                  <a:schemeClr val="tx1"/>
                </a:solidFill>
              </a:rPr>
              <a:t>: branched taproot. Stem:   is erect, branched, ridged, spotted and very rough</a:t>
            </a:r>
            <a:r>
              <a:rPr lang="en-US" sz="1800" dirty="0" smtClean="0">
                <a:solidFill>
                  <a:schemeClr val="tx1"/>
                </a:solidFill>
              </a:rPr>
              <a:t>.</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are alternate, triangular or heart­ shaped, rough on both sides and long petioled. Leaves light green on underside of leaf and darker green op surface.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a:solidFill>
                  <a:schemeClr val="tx1"/>
                </a:solidFill>
              </a:rPr>
              <a:t>: are small in the axils of the upper leaves. Male and female flowers are separate. Seed pods are formed from 2 flowers. Seed pod is about 1 inch long, woody, have </a:t>
            </a:r>
            <a:r>
              <a:rPr lang="en-US" sz="1800" dirty="0" smtClean="0">
                <a:solidFill>
                  <a:schemeClr val="tx1"/>
                </a:solidFill>
              </a:rPr>
              <a:t>hooked </a:t>
            </a:r>
            <a:r>
              <a:rPr lang="en-US" sz="1800" dirty="0">
                <a:solidFill>
                  <a:schemeClr val="tx1"/>
                </a:solidFill>
              </a:rPr>
              <a:t>prickles and 2 curved spines at the tip. Each pod contains two seeds.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cultivated land, pastures, and waste areas.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4470400" cy="6857859"/>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35</a:t>
            </a:fld>
            <a:endParaRPr lang="en-US"/>
          </a:p>
        </p:txBody>
      </p:sp>
    </p:spTree>
    <p:extLst>
      <p:ext uri="{BB962C8B-B14F-4D97-AF65-F5344CB8AC3E}">
        <p14:creationId xmlns:p14="http://schemas.microsoft.com/office/powerpoint/2010/main" val="765311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Crabgrass</a:t>
            </a:r>
            <a:r>
              <a:rPr lang="en-US" sz="3200" dirty="0">
                <a:solidFill>
                  <a:schemeClr val="tx1"/>
                </a:solidFill>
              </a:rPr>
              <a:t/>
            </a:r>
            <a:br>
              <a:rPr lang="en-US" sz="3200" dirty="0">
                <a:solidFill>
                  <a:schemeClr val="tx1"/>
                </a:solidFill>
              </a:rPr>
            </a:br>
            <a:r>
              <a:rPr lang="en-US" sz="1600" i="1" dirty="0" err="1">
                <a:solidFill>
                  <a:schemeClr val="tx1"/>
                </a:solidFill>
              </a:rPr>
              <a:t>Digitaria</a:t>
            </a:r>
            <a:r>
              <a:rPr lang="en-US" sz="1600" i="1" dirty="0">
                <a:solidFill>
                  <a:schemeClr val="tx1"/>
                </a:solidFill>
              </a:rPr>
              <a:t> spp.</a:t>
            </a:r>
          </a:p>
        </p:txBody>
      </p:sp>
      <p:sp>
        <p:nvSpPr>
          <p:cNvPr id="6" name="Text Placeholder 5"/>
          <p:cNvSpPr>
            <a:spLocks noGrp="1"/>
          </p:cNvSpPr>
          <p:nvPr>
            <p:ph type="body" idx="1"/>
          </p:nvPr>
        </p:nvSpPr>
        <p:spPr>
          <a:xfrm>
            <a:off x="5029200" y="1676400"/>
            <a:ext cx="6019800" cy="4724400"/>
          </a:xfrm>
        </p:spPr>
        <p:txBody>
          <a:bodyPr/>
          <a:lstStyle/>
          <a:p>
            <a:r>
              <a:rPr lang="en-US" sz="1800" dirty="0">
                <a:solidFill>
                  <a:schemeClr val="tx1"/>
                </a:solidFill>
              </a:rPr>
              <a:t>Taxonomic Identifiers</a:t>
            </a:r>
          </a:p>
          <a:p>
            <a:pPr algn="l"/>
            <a:r>
              <a:rPr lang="en-US" sz="1800" dirty="0">
                <a:solidFill>
                  <a:schemeClr val="tx1"/>
                </a:solidFill>
              </a:rPr>
              <a:t>Annual reproducing by seed and stem rooting at the nodes.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a:t>
            </a:r>
            <a:r>
              <a:rPr lang="en-US" sz="1800" dirty="0">
                <a:solidFill>
                  <a:schemeClr val="tx1"/>
                </a:solidFill>
              </a:rPr>
              <a:t>: fibrous and dense. Stems: prostrate at the base and ascends to a seed head 1 to 3 feet tall. The sheath is hairy, loose, and stem is branched at the lower nodes. </a:t>
            </a:r>
            <a:r>
              <a:rPr lang="en-US" sz="1800" b="1" dirty="0">
                <a:solidFill>
                  <a:schemeClr val="tx1"/>
                </a:solidFill>
              </a:rPr>
              <a:t>Leaves</a:t>
            </a:r>
            <a:r>
              <a:rPr lang="en-US" sz="1800" dirty="0">
                <a:solidFill>
                  <a:schemeClr val="tx1"/>
                </a:solidFill>
              </a:rPr>
              <a:t>:  are rolled in bud, slightly hairy, wide, taper to point.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a:solidFill>
                  <a:schemeClr val="tx1"/>
                </a:solidFill>
              </a:rPr>
              <a:t>: 3 to 9 branched fingers in a whorl near the top of the stem.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in crops and lawns, waste areas, pastures and road­ sides.</a:t>
            </a:r>
          </a:p>
        </p:txBody>
      </p:sp>
      <p:pic>
        <p:nvPicPr>
          <p:cNvPr id="9" name="Content Placeholder 8"/>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583"/>
            <a:ext cx="4495800" cy="6880184"/>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36</a:t>
            </a:fld>
            <a:endParaRPr lang="en-US"/>
          </a:p>
        </p:txBody>
      </p:sp>
    </p:spTree>
    <p:extLst>
      <p:ext uri="{BB962C8B-B14F-4D97-AF65-F5344CB8AC3E}">
        <p14:creationId xmlns:p14="http://schemas.microsoft.com/office/powerpoint/2010/main" val="1415097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524000"/>
          </a:xfrm>
        </p:spPr>
        <p:txBody>
          <a:bodyPr>
            <a:normAutofit/>
          </a:bodyPr>
          <a:lstStyle/>
          <a:p>
            <a:pPr algn="ctr"/>
            <a:r>
              <a:rPr lang="en-US" sz="3200" dirty="0">
                <a:solidFill>
                  <a:schemeClr val="tx1"/>
                </a:solidFill>
              </a:rPr>
              <a:t>Weeds of the PNW</a:t>
            </a:r>
            <a:r>
              <a:rPr lang="en-US" sz="3200" dirty="0" smtClean="0">
                <a:solidFill>
                  <a:schemeClr val="tx1"/>
                </a:solidFill>
              </a:rPr>
              <a:t>—</a:t>
            </a:r>
            <a:br>
              <a:rPr lang="en-US" sz="3200" dirty="0" smtClean="0">
                <a:solidFill>
                  <a:schemeClr val="tx1"/>
                </a:solidFill>
              </a:rPr>
            </a:br>
            <a:r>
              <a:rPr lang="en-US" sz="3200" dirty="0" smtClean="0">
                <a:solidFill>
                  <a:schemeClr val="tx1"/>
                </a:solidFill>
              </a:rPr>
              <a:t>Curly </a:t>
            </a:r>
            <a:r>
              <a:rPr lang="en-US" sz="3200" dirty="0">
                <a:solidFill>
                  <a:schemeClr val="tx1"/>
                </a:solidFill>
              </a:rPr>
              <a:t>Dock</a:t>
            </a:r>
            <a:br>
              <a:rPr lang="en-US" sz="3200" dirty="0">
                <a:solidFill>
                  <a:schemeClr val="tx1"/>
                </a:solidFill>
              </a:rPr>
            </a:br>
            <a:r>
              <a:rPr lang="en-US" sz="1600" i="1" dirty="0" err="1">
                <a:solidFill>
                  <a:schemeClr val="tx1"/>
                </a:solidFill>
              </a:rPr>
              <a:t>Rumex</a:t>
            </a:r>
            <a:r>
              <a:rPr lang="en-US" sz="1600" i="1" dirty="0">
                <a:solidFill>
                  <a:schemeClr val="tx1"/>
                </a:solidFill>
              </a:rPr>
              <a:t> </a:t>
            </a:r>
            <a:r>
              <a:rPr lang="en-US" sz="1600" i="1" dirty="0" err="1">
                <a:solidFill>
                  <a:schemeClr val="tx1"/>
                </a:solidFill>
              </a:rPr>
              <a:t>crispus</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648200"/>
          </a:xfrm>
        </p:spPr>
        <p:txBody>
          <a:bodyPr>
            <a:normAutofit/>
          </a:bodyPr>
          <a:lstStyle/>
          <a:p>
            <a:r>
              <a:rPr lang="en-US" sz="1800" dirty="0">
                <a:solidFill>
                  <a:schemeClr val="tx1"/>
                </a:solidFill>
              </a:rPr>
              <a:t>Taxonomic Identifiers</a:t>
            </a:r>
          </a:p>
          <a:p>
            <a:pPr algn="l"/>
            <a:r>
              <a:rPr lang="en-US" sz="1800" dirty="0">
                <a:solidFill>
                  <a:schemeClr val="tx1"/>
                </a:solidFill>
              </a:rPr>
              <a:t>Perennial reproducing by seed only.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a:t>
            </a:r>
            <a:r>
              <a:rPr lang="en-US" sz="1800" dirty="0">
                <a:solidFill>
                  <a:schemeClr val="tx1"/>
                </a:solidFill>
              </a:rPr>
              <a:t>: fleshy-tap brached yellowish-orange in color.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a:t>
            </a:r>
            <a:r>
              <a:rPr lang="en-US" sz="1800" dirty="0">
                <a:solidFill>
                  <a:schemeClr val="tx1"/>
                </a:solidFill>
              </a:rPr>
              <a:t>:  smooth with swollen nodes, erect, and two to four feet tall. One to many branching stems may arise from the crown.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dark green, alternate, Smooth, simple, crimped along the edges and petioled. Large basal leaves found near base of stem.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a:solidFill>
                  <a:schemeClr val="tx1"/>
                </a:solidFill>
              </a:rPr>
              <a:t>: whorled clusters, without petals, green in color ind turn dark reddish-brown at maturity (sometimes called Indian tobacco).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in waste areas, meadows, pastures, and lawns.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4470400" cy="6881559"/>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37</a:t>
            </a:fld>
            <a:endParaRPr lang="en-US"/>
          </a:p>
        </p:txBody>
      </p:sp>
    </p:spTree>
    <p:extLst>
      <p:ext uri="{BB962C8B-B14F-4D97-AF65-F5344CB8AC3E}">
        <p14:creationId xmlns:p14="http://schemas.microsoft.com/office/powerpoint/2010/main" val="156628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6764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Dodder</a:t>
            </a:r>
            <a:r>
              <a:rPr lang="en-US" sz="3200" dirty="0">
                <a:solidFill>
                  <a:schemeClr val="tx1"/>
                </a:solidFill>
              </a:rPr>
              <a:t/>
            </a:r>
            <a:br>
              <a:rPr lang="en-US" sz="3200" dirty="0">
                <a:solidFill>
                  <a:schemeClr val="tx1"/>
                </a:solidFill>
              </a:rPr>
            </a:br>
            <a:r>
              <a:rPr lang="en-US" sz="1600" i="1" dirty="0" err="1">
                <a:solidFill>
                  <a:schemeClr val="tx1"/>
                </a:solidFill>
              </a:rPr>
              <a:t>Cuscuta</a:t>
            </a:r>
            <a:r>
              <a:rPr lang="en-US" sz="1600" i="1" dirty="0">
                <a:solidFill>
                  <a:schemeClr val="tx1"/>
                </a:solidFill>
              </a:rPr>
              <a:t> spp.</a:t>
            </a:r>
          </a:p>
        </p:txBody>
      </p:sp>
      <p:sp>
        <p:nvSpPr>
          <p:cNvPr id="6" name="Text Placeholder 5"/>
          <p:cNvSpPr>
            <a:spLocks noGrp="1"/>
          </p:cNvSpPr>
          <p:nvPr>
            <p:ph type="body" idx="1"/>
          </p:nvPr>
        </p:nvSpPr>
        <p:spPr>
          <a:xfrm>
            <a:off x="5029200" y="1295400"/>
            <a:ext cx="6019800" cy="5257800"/>
          </a:xfrm>
        </p:spPr>
        <p:txBody>
          <a:bodyPr>
            <a:normAutofit/>
          </a:bodyPr>
          <a:lstStyle/>
          <a:p>
            <a:r>
              <a:rPr lang="en-US" sz="1800" dirty="0">
                <a:solidFill>
                  <a:schemeClr val="tx1"/>
                </a:solidFill>
              </a:rPr>
              <a:t>Taxonomic Identifiers</a:t>
            </a:r>
          </a:p>
          <a:p>
            <a:pPr algn="l"/>
            <a:r>
              <a:rPr lang="en-US" sz="1800" dirty="0">
                <a:solidFill>
                  <a:schemeClr val="tx1"/>
                </a:solidFill>
              </a:rPr>
              <a:t>Annual parasitic herb, reproducing by seeds.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Roots</a:t>
            </a:r>
            <a:r>
              <a:rPr lang="en-US" sz="1800" dirty="0">
                <a:solidFill>
                  <a:schemeClr val="tx1"/>
                </a:solidFill>
              </a:rPr>
              <a:t>: does not produce roots, but sends out suckers (haustria) which attach to the host plant and extract food from it.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Stems</a:t>
            </a:r>
            <a:r>
              <a:rPr lang="en-US" sz="1800" dirty="0">
                <a:solidFill>
                  <a:schemeClr val="tx1"/>
                </a:solidFill>
              </a:rPr>
              <a:t>: string-like, twining, smooth, and branching to form dense masses. They are usually yellowish or reddish in color.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small scales almost too small to see, appear as tiny bracts.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a:solidFill>
                  <a:schemeClr val="tx1"/>
                </a:solidFill>
              </a:rPr>
              <a:t>: small whitish or pale pink clusters borne on leaf axils.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alfalfa or other legume crops.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4470400" cy="6846392"/>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38</a:t>
            </a:fld>
            <a:endParaRPr lang="en-US"/>
          </a:p>
        </p:txBody>
      </p:sp>
    </p:spTree>
    <p:extLst>
      <p:ext uri="{BB962C8B-B14F-4D97-AF65-F5344CB8AC3E}">
        <p14:creationId xmlns:p14="http://schemas.microsoft.com/office/powerpoint/2010/main" val="1687691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04800"/>
            <a:ext cx="5867400" cy="15240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Field </a:t>
            </a:r>
            <a:r>
              <a:rPr lang="en-US" sz="3200" dirty="0">
                <a:solidFill>
                  <a:schemeClr val="tx1"/>
                </a:solidFill>
              </a:rPr>
              <a:t>Bindweed</a:t>
            </a:r>
            <a:br>
              <a:rPr lang="en-US" sz="3200" dirty="0">
                <a:solidFill>
                  <a:schemeClr val="tx1"/>
                </a:solidFill>
              </a:rPr>
            </a:br>
            <a:r>
              <a:rPr lang="en-US" sz="1600" i="1" dirty="0">
                <a:solidFill>
                  <a:schemeClr val="tx1"/>
                </a:solidFill>
              </a:rPr>
              <a:t>Convolvulus </a:t>
            </a:r>
            <a:r>
              <a:rPr lang="en-US" sz="1600" i="1" dirty="0" err="1">
                <a:solidFill>
                  <a:schemeClr val="tx1"/>
                </a:solidFill>
              </a:rPr>
              <a:t>arvensis</a:t>
            </a:r>
            <a:r>
              <a:rPr lang="en-US" sz="1600" i="1" dirty="0">
                <a:solidFill>
                  <a:schemeClr val="tx1"/>
                </a:solidFill>
              </a:rPr>
              <a:t> </a:t>
            </a:r>
          </a:p>
        </p:txBody>
      </p:sp>
      <p:sp>
        <p:nvSpPr>
          <p:cNvPr id="6" name="Text Placeholder 5"/>
          <p:cNvSpPr>
            <a:spLocks noGrp="1"/>
          </p:cNvSpPr>
          <p:nvPr>
            <p:ph type="body" idx="1"/>
          </p:nvPr>
        </p:nvSpPr>
        <p:spPr>
          <a:xfrm>
            <a:off x="5105400" y="1676400"/>
            <a:ext cx="5867400" cy="4724400"/>
          </a:xfrm>
        </p:spPr>
        <p:txBody>
          <a:bodyPr>
            <a:normAutofit/>
          </a:bodyPr>
          <a:lstStyle/>
          <a:p>
            <a:r>
              <a:rPr lang="en-US" sz="1800" dirty="0">
                <a:solidFill>
                  <a:schemeClr val="tx1"/>
                </a:solidFill>
              </a:rPr>
              <a:t>Taxonomic Identifiers</a:t>
            </a:r>
          </a:p>
          <a:p>
            <a:pPr algn="l"/>
            <a:r>
              <a:rPr lang="en-US" sz="1800" dirty="0">
                <a:solidFill>
                  <a:schemeClr val="tx1"/>
                </a:solidFill>
              </a:rPr>
              <a:t>Perennial, reproducing by seed and underground rhizomes.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Roots</a:t>
            </a:r>
            <a:r>
              <a:rPr lang="en-US" sz="1800" dirty="0">
                <a:solidFill>
                  <a:schemeClr val="tx1"/>
                </a:solidFill>
              </a:rPr>
              <a:t>: extensive, wide spreading and deep penetrating. </a:t>
            </a:r>
            <a:r>
              <a:rPr lang="en-US" sz="1800" b="1" dirty="0">
                <a:solidFill>
                  <a:schemeClr val="tx1"/>
                </a:solidFill>
              </a:rPr>
              <a:t>Stem</a:t>
            </a:r>
            <a:r>
              <a:rPr lang="en-US" sz="1800" dirty="0">
                <a:solidFill>
                  <a:schemeClr val="tx1"/>
                </a:solidFill>
              </a:rPr>
              <a:t>:  is branching prostrate stem, two to seven feet long, with the ability-to-climb short distances.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are spade shaped, alternate, simple, petioled, and vary in size and shape according to environment. </a:t>
            </a:r>
            <a:r>
              <a:rPr lang="en-US" sz="1800" b="1" dirty="0">
                <a:solidFill>
                  <a:schemeClr val="tx1"/>
                </a:solidFill>
              </a:rPr>
              <a:t>Flower</a:t>
            </a:r>
            <a:r>
              <a:rPr lang="en-US" sz="1800" dirty="0">
                <a:solidFill>
                  <a:schemeClr val="tx1"/>
                </a:solidFill>
              </a:rPr>
              <a:t>: pink or white funnel shaped 2/3 to 1 inch long and ¾ to 1 inch across, borne on a single long flower stalk.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lawns, gardens, pastures, field crops, and waste areas.</a:t>
            </a:r>
          </a:p>
        </p:txBody>
      </p:sp>
      <p:pic>
        <p:nvPicPr>
          <p:cNvPr id="10" name="Content Placeholder 9"/>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875" y="-1"/>
            <a:ext cx="4466525" cy="6836367"/>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39</a:t>
            </a:fld>
            <a:endParaRPr lang="en-US"/>
          </a:p>
        </p:txBody>
      </p:sp>
    </p:spTree>
    <p:extLst>
      <p:ext uri="{BB962C8B-B14F-4D97-AF65-F5344CB8AC3E}">
        <p14:creationId xmlns:p14="http://schemas.microsoft.com/office/powerpoint/2010/main" val="43230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1976" y="1600200"/>
            <a:ext cx="9691753" cy="4648200"/>
          </a:xfrm>
        </p:spPr>
        <p:txBody>
          <a:bodyPr>
            <a:normAutofit fontScale="92500" lnSpcReduction="10000"/>
          </a:bodyPr>
          <a:lstStyle/>
          <a:p>
            <a:r>
              <a:rPr lang="en-US" dirty="0"/>
              <a:t>Opposite--Leaves two at a node and situated across the stem from each other</a:t>
            </a:r>
          </a:p>
          <a:p>
            <a:r>
              <a:rPr lang="en-US" dirty="0"/>
              <a:t>Simple leaf--Of only one part; leaf not completely divided into separate segments</a:t>
            </a:r>
          </a:p>
          <a:p>
            <a:r>
              <a:rPr lang="en-US" dirty="0"/>
              <a:t>Compound leaf--A leaf completely separated into two or more leaflets</a:t>
            </a:r>
          </a:p>
          <a:p>
            <a:r>
              <a:rPr lang="en-US" dirty="0"/>
              <a:t>Midrib--The main or central rib of a leaf</a:t>
            </a:r>
          </a:p>
          <a:p>
            <a:r>
              <a:rPr lang="en-US" dirty="0"/>
              <a:t>Vein--Threads of vascular tissue in a leaf</a:t>
            </a:r>
          </a:p>
          <a:p>
            <a:r>
              <a:rPr lang="en-US" dirty="0"/>
              <a:t>Blade--The expanded, usually flat portion of a leaf or petal</a:t>
            </a:r>
          </a:p>
          <a:p>
            <a:r>
              <a:rPr lang="en-US" dirty="0"/>
              <a:t>Petiole--The stalk of a leaf blade or compound leaf</a:t>
            </a:r>
          </a:p>
          <a:p>
            <a:r>
              <a:rPr lang="en-US" dirty="0"/>
              <a:t>Pinnate--Compound leaf with the leaflets on opposite sides</a:t>
            </a:r>
          </a:p>
          <a:p>
            <a:r>
              <a:rPr lang="en-US" dirty="0"/>
              <a:t>Internode--The part of a stem between two nodes</a:t>
            </a:r>
          </a:p>
          <a:p>
            <a:r>
              <a:rPr lang="en-US" dirty="0"/>
              <a:t>Node--The place on a stem where one or more leaves are attached</a:t>
            </a:r>
          </a:p>
          <a:p>
            <a:endParaRPr lang="en-US" dirty="0"/>
          </a:p>
        </p:txBody>
      </p:sp>
    </p:spTree>
    <p:extLst>
      <p:ext uri="{BB962C8B-B14F-4D97-AF65-F5344CB8AC3E}">
        <p14:creationId xmlns:p14="http://schemas.microsoft.com/office/powerpoint/2010/main" val="1338326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04800"/>
            <a:ext cx="4953000" cy="1600200"/>
          </a:xfrm>
        </p:spPr>
        <p:txBody>
          <a:bodyPr>
            <a:normAutofit/>
          </a:bodyPr>
          <a:lstStyle/>
          <a:p>
            <a:pPr algn="ctr"/>
            <a:r>
              <a:rPr lang="en-US" sz="3200" dirty="0">
                <a:solidFill>
                  <a:schemeClr val="tx1"/>
                </a:solidFill>
              </a:rPr>
              <a:t>Weeds of the PNW— Green Foxtail</a:t>
            </a:r>
            <a:br>
              <a:rPr lang="en-US" sz="3200" dirty="0">
                <a:solidFill>
                  <a:schemeClr val="tx1"/>
                </a:solidFill>
              </a:rPr>
            </a:br>
            <a:r>
              <a:rPr lang="en-US" sz="1600" i="1" dirty="0" err="1">
                <a:solidFill>
                  <a:schemeClr val="tx1"/>
                </a:solidFill>
              </a:rPr>
              <a:t>Setaria</a:t>
            </a:r>
            <a:r>
              <a:rPr lang="en-US" sz="1600" i="1" dirty="0">
                <a:solidFill>
                  <a:schemeClr val="tx1"/>
                </a:solidFill>
              </a:rPr>
              <a:t> </a:t>
            </a:r>
            <a:r>
              <a:rPr lang="en-US" sz="1600" i="1" dirty="0" err="1">
                <a:solidFill>
                  <a:schemeClr val="tx1"/>
                </a:solidFill>
              </a:rPr>
              <a:t>viridis</a:t>
            </a:r>
            <a:endParaRPr lang="en-US" sz="1600" i="1" dirty="0">
              <a:solidFill>
                <a:schemeClr val="tx1"/>
              </a:solidFill>
            </a:endParaRPr>
          </a:p>
        </p:txBody>
      </p:sp>
      <p:sp>
        <p:nvSpPr>
          <p:cNvPr id="6" name="Text Placeholder 5"/>
          <p:cNvSpPr>
            <a:spLocks noGrp="1"/>
          </p:cNvSpPr>
          <p:nvPr>
            <p:ph type="body" idx="1"/>
          </p:nvPr>
        </p:nvSpPr>
        <p:spPr>
          <a:xfrm>
            <a:off x="5029200" y="1676400"/>
            <a:ext cx="5943600" cy="4800600"/>
          </a:xfrm>
        </p:spPr>
        <p:txBody>
          <a:bodyPr>
            <a:normAutofit/>
          </a:bodyPr>
          <a:lstStyle/>
          <a:p>
            <a:r>
              <a:rPr lang="en-US" sz="1800" dirty="0">
                <a:solidFill>
                  <a:schemeClr val="tx1"/>
                </a:solidFill>
              </a:rPr>
              <a:t>Taxonomic Identifiers</a:t>
            </a:r>
          </a:p>
          <a:p>
            <a:pPr algn="l"/>
            <a:r>
              <a:rPr lang="en-US" sz="1800" dirty="0">
                <a:solidFill>
                  <a:schemeClr val="tx1"/>
                </a:solidFill>
              </a:rPr>
              <a:t>Annual reproducing by  seed.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Roots</a:t>
            </a:r>
            <a:r>
              <a:rPr lang="en-US" sz="1800" dirty="0">
                <a:solidFill>
                  <a:schemeClr val="tx1"/>
                </a:solidFill>
              </a:rPr>
              <a:t>: shallow fibrous.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a:t>
            </a:r>
            <a:r>
              <a:rPr lang="en-US" sz="1800" dirty="0">
                <a:solidFill>
                  <a:schemeClr val="tx1"/>
                </a:solidFill>
              </a:rPr>
              <a:t>:  erect or ascending, branched at the base and 6 to 30 inches tall.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are flat, smooth, pointed and somewhat barbed on the margins. Leaf sheafs are hairy on margins. </a:t>
            </a:r>
            <a:r>
              <a:rPr lang="en-US" sz="1800" b="1" dirty="0">
                <a:solidFill>
                  <a:schemeClr val="tx1"/>
                </a:solidFill>
              </a:rPr>
              <a:t>Flower</a:t>
            </a:r>
            <a:r>
              <a:rPr lang="en-US" sz="1800" dirty="0">
                <a:solidFill>
                  <a:schemeClr val="tx1"/>
                </a:solidFill>
              </a:rPr>
              <a:t>: Spike dense head, cylindrical bristly panicle one to three inches long. Each spikelet has one to three green bristles. (Head looks like small bottle brush.) </a:t>
            </a:r>
            <a:r>
              <a:rPr lang="en-US" sz="1800" b="1" dirty="0">
                <a:solidFill>
                  <a:schemeClr val="tx1"/>
                </a:solidFill>
              </a:rPr>
              <a:t>Found</a:t>
            </a:r>
            <a:r>
              <a:rPr lang="en-US" sz="1800" dirty="0">
                <a:solidFill>
                  <a:schemeClr val="tx1"/>
                </a:solidFill>
              </a:rPr>
              <a:t>: in cultivated land, pastures, lawns, roadsides, and waste places.</a:t>
            </a:r>
          </a:p>
        </p:txBody>
      </p:sp>
      <p:pic>
        <p:nvPicPr>
          <p:cNvPr id="9" name="Content Placeholder 8"/>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
            <a:ext cx="4470400" cy="6825599"/>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40</a:t>
            </a:fld>
            <a:endParaRPr lang="en-US"/>
          </a:p>
        </p:txBody>
      </p:sp>
    </p:spTree>
    <p:extLst>
      <p:ext uri="{BB962C8B-B14F-4D97-AF65-F5344CB8AC3E}">
        <p14:creationId xmlns:p14="http://schemas.microsoft.com/office/powerpoint/2010/main" val="2017653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65760"/>
            <a:ext cx="6019800" cy="123444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Jointed </a:t>
            </a:r>
            <a:r>
              <a:rPr lang="en-US" sz="3200" dirty="0" err="1">
                <a:solidFill>
                  <a:schemeClr val="tx1"/>
                </a:solidFill>
              </a:rPr>
              <a:t>Goatgrass</a:t>
            </a:r>
            <a:endParaRPr lang="en-US" sz="3200" dirty="0">
              <a:solidFill>
                <a:schemeClr val="tx1"/>
              </a:solidFill>
            </a:endParaRPr>
          </a:p>
        </p:txBody>
      </p:sp>
      <p:sp>
        <p:nvSpPr>
          <p:cNvPr id="6" name="Text Placeholder 5"/>
          <p:cNvSpPr>
            <a:spLocks noGrp="1"/>
          </p:cNvSpPr>
          <p:nvPr>
            <p:ph type="body" idx="1"/>
          </p:nvPr>
        </p:nvSpPr>
        <p:spPr>
          <a:xfrm>
            <a:off x="5181600" y="1371600"/>
            <a:ext cx="5867400" cy="4876800"/>
          </a:xfrm>
        </p:spPr>
        <p:txBody>
          <a:bodyPr>
            <a:normAutofit/>
          </a:bodyPr>
          <a:lstStyle/>
          <a:p>
            <a:r>
              <a:rPr lang="en-US" sz="1800" dirty="0">
                <a:solidFill>
                  <a:schemeClr val="tx1"/>
                </a:solidFill>
              </a:rPr>
              <a:t>Taxonomic Identifiers</a:t>
            </a:r>
          </a:p>
          <a:p>
            <a:r>
              <a:rPr lang="en-US" sz="1800" dirty="0">
                <a:solidFill>
                  <a:schemeClr val="tx1"/>
                </a:solidFill>
              </a:rPr>
              <a:t>Jointed </a:t>
            </a:r>
            <a:r>
              <a:rPr lang="en-US" sz="1800" dirty="0" err="1">
                <a:solidFill>
                  <a:schemeClr val="tx1"/>
                </a:solidFill>
              </a:rPr>
              <a:t>goatgrass</a:t>
            </a:r>
            <a:r>
              <a:rPr lang="en-US" sz="1800" dirty="0">
                <a:solidFill>
                  <a:schemeClr val="tx1"/>
                </a:solidFill>
              </a:rPr>
              <a:t> is a winter annual grass, </a:t>
            </a:r>
            <a:r>
              <a:rPr lang="en-US" sz="1800" dirty="0" err="1">
                <a:solidFill>
                  <a:schemeClr val="tx1"/>
                </a:solidFill>
              </a:rPr>
              <a:t>vegetatively</a:t>
            </a:r>
            <a:r>
              <a:rPr lang="en-US" sz="1800" dirty="0">
                <a:solidFill>
                  <a:schemeClr val="tx1"/>
                </a:solidFill>
              </a:rPr>
              <a:t> similar to wheat in the seed stage. </a:t>
            </a:r>
            <a:r>
              <a:rPr lang="en-US" sz="1800" dirty="0" smtClean="0">
                <a:solidFill>
                  <a:schemeClr val="tx1"/>
                </a:solidFill>
              </a:rPr>
              <a:t>Leaves </a:t>
            </a:r>
            <a:r>
              <a:rPr lang="en-US" sz="1800" dirty="0">
                <a:solidFill>
                  <a:schemeClr val="tx1"/>
                </a:solidFill>
              </a:rPr>
              <a:t>are alternately arranged with auricles at their base and occasional hairs extending along the margins. The flower spike is cylindrical and distinct from wheat. Two to four flowers are arranged in each of the spikelets which form the elongate cylindrical spike. It is jointed in appearance and each joint contains one to three seeds. The glumes on the top spikelet have long awns. The seed of jointed </a:t>
            </a:r>
            <a:r>
              <a:rPr lang="en-US" sz="1800" dirty="0" err="1">
                <a:solidFill>
                  <a:schemeClr val="tx1"/>
                </a:solidFill>
              </a:rPr>
              <a:t>goatgrass</a:t>
            </a:r>
            <a:r>
              <a:rPr lang="en-US" sz="1800" dirty="0">
                <a:solidFill>
                  <a:schemeClr val="tx1"/>
                </a:solidFill>
              </a:rPr>
              <a:t> ripens before winter wheat and shatters easily. </a:t>
            </a:r>
            <a:r>
              <a:rPr lang="en-US" sz="1100" i="1" dirty="0">
                <a:solidFill>
                  <a:schemeClr val="tx1"/>
                </a:solidFill>
              </a:rPr>
              <a:t>(</a:t>
            </a:r>
            <a:r>
              <a:rPr lang="en-US" sz="1100" i="1" dirty="0">
                <a:solidFill>
                  <a:schemeClr val="tx1"/>
                </a:solidFill>
                <a:hlinkClick r:id="rId2"/>
              </a:rPr>
              <a:t>Washington State Noxious Weed Control Board</a:t>
            </a:r>
            <a:r>
              <a:rPr lang="en-US" sz="1100" i="1" dirty="0">
                <a:solidFill>
                  <a:schemeClr val="tx1"/>
                </a:solidFill>
              </a:rPr>
              <a:t>)</a:t>
            </a:r>
            <a:endParaRPr lang="en-US" sz="1100" dirty="0">
              <a:solidFill>
                <a:schemeClr val="tx1"/>
              </a:solidFill>
            </a:endParaRPr>
          </a:p>
        </p:txBody>
      </p:sp>
      <p:pic>
        <p:nvPicPr>
          <p:cNvPr id="11" name="Content Placeholder 10"/>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4592750" cy="685800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41</a:t>
            </a:fld>
            <a:endParaRPr lang="en-US"/>
          </a:p>
        </p:txBody>
      </p:sp>
    </p:spTree>
    <p:extLst>
      <p:ext uri="{BB962C8B-B14F-4D97-AF65-F5344CB8AC3E}">
        <p14:creationId xmlns:p14="http://schemas.microsoft.com/office/powerpoint/2010/main" val="1579445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Kochia</a:t>
            </a:r>
            <a:r>
              <a:rPr lang="en-US" sz="3200" dirty="0">
                <a:solidFill>
                  <a:schemeClr val="tx1"/>
                </a:solidFill>
              </a:rPr>
              <a:t/>
            </a:r>
            <a:br>
              <a:rPr lang="en-US" sz="3200" dirty="0">
                <a:solidFill>
                  <a:schemeClr val="tx1"/>
                </a:solidFill>
              </a:rPr>
            </a:br>
            <a:r>
              <a:rPr lang="en-US" sz="1600" i="1" dirty="0">
                <a:solidFill>
                  <a:schemeClr val="tx1"/>
                </a:solidFill>
              </a:rPr>
              <a:t>Kochia </a:t>
            </a:r>
            <a:r>
              <a:rPr lang="en-US" sz="1600" i="1" dirty="0" err="1">
                <a:solidFill>
                  <a:schemeClr val="tx1"/>
                </a:solidFill>
              </a:rPr>
              <a:t>scoparia</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800600"/>
          </a:xfrm>
        </p:spPr>
        <p:txBody>
          <a:bodyPr>
            <a:normAutofit/>
          </a:bodyPr>
          <a:lstStyle/>
          <a:p>
            <a:r>
              <a:rPr lang="en-US" sz="1800" dirty="0">
                <a:solidFill>
                  <a:schemeClr val="tx1"/>
                </a:solidFill>
              </a:rPr>
              <a:t>Taxonomic Identifiers</a:t>
            </a:r>
          </a:p>
          <a:p>
            <a:pPr algn="l"/>
            <a:r>
              <a:rPr lang="en-US" sz="1800" dirty="0">
                <a:solidFill>
                  <a:schemeClr val="tx1"/>
                </a:solidFill>
              </a:rPr>
              <a:t>Annual reproducing by seed.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a:t>
            </a:r>
            <a:r>
              <a:rPr lang="en-US" sz="1800" dirty="0">
                <a:solidFill>
                  <a:schemeClr val="tx1"/>
                </a:solidFill>
              </a:rPr>
              <a:t>: branching taproot.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a:t>
            </a:r>
            <a:r>
              <a:rPr lang="en-US" sz="1800" dirty="0">
                <a:solidFill>
                  <a:schemeClr val="tx1"/>
                </a:solidFill>
              </a:rPr>
              <a:t>: erect, spreading, with ascending branches from a central stem; stem color will vary as plant matures from green to yellow to deep red; plant will grow 6 feet tall. </a:t>
            </a:r>
            <a:r>
              <a:rPr lang="en-US" sz="1800" b="1" dirty="0">
                <a:solidFill>
                  <a:schemeClr val="tx1"/>
                </a:solidFill>
              </a:rPr>
              <a:t>Leaves</a:t>
            </a:r>
            <a:r>
              <a:rPr lang="en-US" sz="1800" dirty="0">
                <a:solidFill>
                  <a:schemeClr val="tx1"/>
                </a:solidFill>
              </a:rPr>
              <a:t>: alternate, simple, sessile, with a lance or narrow linear shape leaf.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a:solidFill>
                  <a:schemeClr val="tx1"/>
                </a:solidFill>
              </a:rPr>
              <a:t>: found on axils of leaves. They are small greenish to reddish in color; at maturity will have cotton-like material around seeds.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cultivated land, waste areas, roadsides, and gardens</a:t>
            </a:r>
          </a:p>
          <a:p>
            <a:endParaRPr lang="en-US" sz="1800" dirty="0">
              <a:solidFill>
                <a:schemeClr val="tx1"/>
              </a:solidFill>
            </a:endParaRP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664" y="-2584"/>
            <a:ext cx="4491064" cy="6937201"/>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42</a:t>
            </a:fld>
            <a:endParaRPr lang="en-US"/>
          </a:p>
        </p:txBody>
      </p:sp>
    </p:spTree>
    <p:extLst>
      <p:ext uri="{BB962C8B-B14F-4D97-AF65-F5344CB8AC3E}">
        <p14:creationId xmlns:p14="http://schemas.microsoft.com/office/powerpoint/2010/main" val="691746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524000"/>
          </a:xfrm>
        </p:spPr>
        <p:txBody>
          <a:bodyPr>
            <a:normAutofit/>
          </a:bodyPr>
          <a:lstStyle/>
          <a:p>
            <a:pPr algn="ctr"/>
            <a:r>
              <a:rPr lang="en-US" sz="3200" dirty="0">
                <a:solidFill>
                  <a:schemeClr val="tx1"/>
                </a:solidFill>
              </a:rPr>
              <a:t>Weeds of the PNW— </a:t>
            </a:r>
            <a:r>
              <a:rPr lang="en-US" sz="3200" dirty="0" err="1">
                <a:solidFill>
                  <a:schemeClr val="tx1"/>
                </a:solidFill>
              </a:rPr>
              <a:t>Lambsquarters</a:t>
            </a:r>
            <a:r>
              <a:rPr lang="en-US" sz="3200" dirty="0">
                <a:solidFill>
                  <a:schemeClr val="tx1"/>
                </a:solidFill>
              </a:rPr>
              <a:t/>
            </a:r>
            <a:br>
              <a:rPr lang="en-US" sz="3200" dirty="0">
                <a:solidFill>
                  <a:schemeClr val="tx1"/>
                </a:solidFill>
              </a:rPr>
            </a:br>
            <a:r>
              <a:rPr lang="en-US" sz="1600" i="1" dirty="0" err="1">
                <a:solidFill>
                  <a:schemeClr val="tx1"/>
                </a:solidFill>
              </a:rPr>
              <a:t>Chenopodium</a:t>
            </a:r>
            <a:r>
              <a:rPr lang="en-US" sz="1600" i="1" dirty="0">
                <a:solidFill>
                  <a:schemeClr val="tx1"/>
                </a:solidFill>
              </a:rPr>
              <a:t> album</a:t>
            </a:r>
          </a:p>
        </p:txBody>
      </p:sp>
      <p:sp>
        <p:nvSpPr>
          <p:cNvPr id="6" name="Text Placeholder 5"/>
          <p:cNvSpPr>
            <a:spLocks noGrp="1"/>
          </p:cNvSpPr>
          <p:nvPr>
            <p:ph type="body" idx="1"/>
          </p:nvPr>
        </p:nvSpPr>
        <p:spPr>
          <a:xfrm>
            <a:off x="5029200" y="1676400"/>
            <a:ext cx="6019800" cy="4876800"/>
          </a:xfrm>
        </p:spPr>
        <p:txBody>
          <a:bodyPr>
            <a:normAutofit/>
          </a:bodyPr>
          <a:lstStyle/>
          <a:p>
            <a:r>
              <a:rPr lang="en-US" sz="1800" dirty="0">
                <a:solidFill>
                  <a:schemeClr val="tx1"/>
                </a:solidFill>
              </a:rPr>
              <a:t>Taxonomic Identifiers</a:t>
            </a:r>
          </a:p>
          <a:p>
            <a:pPr algn="l"/>
            <a:r>
              <a:rPr lang="en-US" sz="1800" dirty="0">
                <a:solidFill>
                  <a:schemeClr val="tx1"/>
                </a:solidFill>
              </a:rPr>
              <a:t>Annual reproducing by seed.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a:t>
            </a:r>
            <a:r>
              <a:rPr lang="en-US" sz="1800" dirty="0">
                <a:solidFill>
                  <a:schemeClr val="tx1"/>
                </a:solidFill>
              </a:rPr>
              <a:t>: short branched taproot.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a:t>
            </a:r>
            <a:r>
              <a:rPr lang="en-US" sz="1800" dirty="0">
                <a:solidFill>
                  <a:schemeClr val="tx1"/>
                </a:solidFill>
              </a:rPr>
              <a:t>:  erect, smooth, scurfy, grooved and light green with some red coloration often occurring at maturity. Under favorable conditions may obtain height of 6 feet but generally 2 feet.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alternate, simple, smooth surface and mealy on the underside.  Leaf blade is broad triangular shape with wavy or toothed indentation along the margins. Older leaves are streaked with red.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a:t>
            </a:r>
            <a:r>
              <a:rPr lang="en-US" sz="1800" dirty="0">
                <a:solidFill>
                  <a:schemeClr val="tx1"/>
                </a:solidFill>
              </a:rPr>
              <a:t>: green, small, and occur on the tip of the branches and upper leaf axils.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cultivated fields, gardens, waste areas, roadsides, and farm yards. (Leaf has shape of lamb’s hind quarter.)</a:t>
            </a:r>
          </a:p>
        </p:txBody>
      </p:sp>
      <p:pic>
        <p:nvPicPr>
          <p:cNvPr id="9" name="Content Placeholder 8"/>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4470400" cy="6952692"/>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43</a:t>
            </a:fld>
            <a:endParaRPr lang="en-US"/>
          </a:p>
        </p:txBody>
      </p:sp>
    </p:spTree>
    <p:extLst>
      <p:ext uri="{BB962C8B-B14F-4D97-AF65-F5344CB8AC3E}">
        <p14:creationId xmlns:p14="http://schemas.microsoft.com/office/powerpoint/2010/main" val="1847923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752600"/>
          </a:xfrm>
        </p:spPr>
        <p:txBody>
          <a:bodyPr>
            <a:normAutofit/>
          </a:bodyPr>
          <a:lstStyle/>
          <a:p>
            <a:pPr algn="ctr"/>
            <a:r>
              <a:rPr lang="en-US" sz="3200" dirty="0">
                <a:solidFill>
                  <a:schemeClr val="tx1"/>
                </a:solidFill>
              </a:rPr>
              <a:t>Weeds of the PNW</a:t>
            </a:r>
            <a:r>
              <a:rPr lang="en-US" sz="3200" dirty="0" smtClean="0">
                <a:solidFill>
                  <a:schemeClr val="tx1"/>
                </a:solidFill>
              </a:rPr>
              <a:t>—</a:t>
            </a:r>
            <a:br>
              <a:rPr lang="en-US" sz="3200" dirty="0" smtClean="0">
                <a:solidFill>
                  <a:schemeClr val="tx1"/>
                </a:solidFill>
              </a:rPr>
            </a:br>
            <a:r>
              <a:rPr lang="en-US" sz="3200" dirty="0" smtClean="0">
                <a:solidFill>
                  <a:schemeClr val="tx1"/>
                </a:solidFill>
              </a:rPr>
              <a:t>Mallow</a:t>
            </a:r>
            <a:r>
              <a:rPr lang="en-US" sz="3200" dirty="0">
                <a:solidFill>
                  <a:schemeClr val="tx1"/>
                </a:solidFill>
              </a:rPr>
              <a:t/>
            </a:r>
            <a:br>
              <a:rPr lang="en-US" sz="3200" dirty="0">
                <a:solidFill>
                  <a:schemeClr val="tx1"/>
                </a:solidFill>
              </a:rPr>
            </a:br>
            <a:r>
              <a:rPr lang="en-US" sz="1600" i="1" dirty="0" err="1">
                <a:solidFill>
                  <a:schemeClr val="tx1"/>
                </a:solidFill>
              </a:rPr>
              <a:t>Malva</a:t>
            </a:r>
            <a:r>
              <a:rPr lang="en-US" sz="1600" i="1" dirty="0">
                <a:solidFill>
                  <a:schemeClr val="tx1"/>
                </a:solidFill>
              </a:rPr>
              <a:t> </a:t>
            </a:r>
            <a:r>
              <a:rPr lang="en-US" sz="1600" i="1" dirty="0" err="1">
                <a:solidFill>
                  <a:schemeClr val="tx1"/>
                </a:solidFill>
              </a:rPr>
              <a:t>neglecta</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800600"/>
          </a:xfrm>
        </p:spPr>
        <p:txBody>
          <a:bodyPr>
            <a:normAutofit/>
          </a:bodyPr>
          <a:lstStyle/>
          <a:p>
            <a:pPr algn="l"/>
            <a:r>
              <a:rPr lang="en-US" dirty="0">
                <a:solidFill>
                  <a:schemeClr val="tx1"/>
                </a:solidFill>
              </a:rPr>
              <a:t>Taxonomic Identifiers</a:t>
            </a:r>
          </a:p>
          <a:p>
            <a:pPr algn="l"/>
            <a:r>
              <a:rPr lang="en-US" dirty="0">
                <a:solidFill>
                  <a:schemeClr val="tx1"/>
                </a:solidFill>
              </a:rPr>
              <a:t>Annual or perennial, reproducing by seed.  </a:t>
            </a:r>
            <a:r>
              <a:rPr lang="en-US" dirty="0" smtClean="0">
                <a:solidFill>
                  <a:schemeClr val="tx1"/>
                </a:solidFill>
              </a:rPr>
              <a:t/>
            </a:r>
            <a:br>
              <a:rPr lang="en-US" dirty="0" smtClean="0">
                <a:solidFill>
                  <a:schemeClr val="tx1"/>
                </a:solidFill>
              </a:rPr>
            </a:br>
            <a:r>
              <a:rPr lang="en-US" b="1" dirty="0" smtClean="0">
                <a:solidFill>
                  <a:schemeClr val="tx1"/>
                </a:solidFill>
              </a:rPr>
              <a:t>Root</a:t>
            </a:r>
            <a:r>
              <a:rPr lang="en-US" dirty="0">
                <a:solidFill>
                  <a:schemeClr val="tx1"/>
                </a:solidFill>
              </a:rPr>
              <a:t>: long taproot. </a:t>
            </a:r>
            <a:r>
              <a:rPr lang="en-US" dirty="0" smtClean="0">
                <a:solidFill>
                  <a:schemeClr val="tx1"/>
                </a:solidFill>
              </a:rPr>
              <a:t/>
            </a:r>
            <a:br>
              <a:rPr lang="en-US" dirty="0" smtClean="0">
                <a:solidFill>
                  <a:schemeClr val="tx1"/>
                </a:solidFill>
              </a:rPr>
            </a:br>
            <a:r>
              <a:rPr lang="en-US" b="1" dirty="0" smtClean="0">
                <a:solidFill>
                  <a:schemeClr val="tx1"/>
                </a:solidFill>
              </a:rPr>
              <a:t>Stem</a:t>
            </a:r>
            <a:r>
              <a:rPr lang="en-US" dirty="0">
                <a:solidFill>
                  <a:schemeClr val="tx1"/>
                </a:solidFill>
              </a:rPr>
              <a:t>:  semi-prostrate radiated stem. </a:t>
            </a:r>
            <a:r>
              <a:rPr lang="en-US" dirty="0" smtClean="0">
                <a:solidFill>
                  <a:schemeClr val="tx1"/>
                </a:solidFill>
              </a:rPr>
              <a:t/>
            </a:r>
            <a:br>
              <a:rPr lang="en-US" dirty="0" smtClean="0">
                <a:solidFill>
                  <a:schemeClr val="tx1"/>
                </a:solidFill>
              </a:rPr>
            </a:br>
            <a:r>
              <a:rPr lang="en-US" b="1" dirty="0" smtClean="0">
                <a:solidFill>
                  <a:schemeClr val="tx1"/>
                </a:solidFill>
              </a:rPr>
              <a:t>Leaves</a:t>
            </a:r>
            <a:r>
              <a:rPr lang="en-US" dirty="0">
                <a:solidFill>
                  <a:schemeClr val="tx1"/>
                </a:solidFill>
              </a:rPr>
              <a:t>: alternate, nearly round mostly hairy with obscure lobes; leaves are on long petioles and have rounded teeth on the edges. </a:t>
            </a:r>
            <a:r>
              <a:rPr lang="en-US" dirty="0" smtClean="0">
                <a:solidFill>
                  <a:schemeClr val="tx1"/>
                </a:solidFill>
              </a:rPr>
              <a:t/>
            </a:r>
            <a:br>
              <a:rPr lang="en-US" dirty="0" smtClean="0">
                <a:solidFill>
                  <a:schemeClr val="tx1"/>
                </a:solidFill>
              </a:rPr>
            </a:br>
            <a:r>
              <a:rPr lang="en-US" b="1" dirty="0" smtClean="0">
                <a:solidFill>
                  <a:schemeClr val="tx1"/>
                </a:solidFill>
              </a:rPr>
              <a:t>Flowers</a:t>
            </a:r>
            <a:r>
              <a:rPr lang="en-US" dirty="0">
                <a:solidFill>
                  <a:schemeClr val="tx1"/>
                </a:solidFill>
              </a:rPr>
              <a:t>:  are on short pedicels lilac or white in color.  The pod is a circular, flattened disk. Pod looks like wagon wheel. </a:t>
            </a:r>
            <a:endParaRPr lang="en-US" dirty="0" smtClean="0">
              <a:solidFill>
                <a:schemeClr val="tx1"/>
              </a:solidFill>
            </a:endParaRPr>
          </a:p>
          <a:p>
            <a:pPr algn="l"/>
            <a:r>
              <a:rPr lang="en-US" b="1" dirty="0" smtClean="0">
                <a:solidFill>
                  <a:schemeClr val="tx1"/>
                </a:solidFill>
              </a:rPr>
              <a:t>Found</a:t>
            </a:r>
            <a:r>
              <a:rPr lang="en-US" dirty="0">
                <a:solidFill>
                  <a:schemeClr val="tx1"/>
                </a:solidFill>
              </a:rPr>
              <a:t>: in yards, lawns and waste areas.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4470400" cy="6994686"/>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44</a:t>
            </a:fld>
            <a:endParaRPr lang="en-US"/>
          </a:p>
        </p:txBody>
      </p:sp>
    </p:spTree>
    <p:extLst>
      <p:ext uri="{BB962C8B-B14F-4D97-AF65-F5344CB8AC3E}">
        <p14:creationId xmlns:p14="http://schemas.microsoft.com/office/powerpoint/2010/main" val="1136265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err="1" smtClean="0">
                <a:solidFill>
                  <a:schemeClr val="tx1"/>
                </a:solidFill>
              </a:rPr>
              <a:t>Nutsedge</a:t>
            </a:r>
            <a:r>
              <a:rPr lang="en-US" sz="3200" dirty="0">
                <a:solidFill>
                  <a:schemeClr val="tx1"/>
                </a:solidFill>
              </a:rPr>
              <a:t/>
            </a:r>
            <a:br>
              <a:rPr lang="en-US" sz="3200" dirty="0">
                <a:solidFill>
                  <a:schemeClr val="tx1"/>
                </a:solidFill>
              </a:rPr>
            </a:br>
            <a:r>
              <a:rPr lang="en-US" sz="1600" i="1" dirty="0" err="1">
                <a:solidFill>
                  <a:schemeClr val="tx1"/>
                </a:solidFill>
              </a:rPr>
              <a:t>Cyperus</a:t>
            </a:r>
            <a:r>
              <a:rPr lang="en-US" sz="1600" i="1" dirty="0">
                <a:solidFill>
                  <a:schemeClr val="tx1"/>
                </a:solidFill>
              </a:rPr>
              <a:t> </a:t>
            </a:r>
            <a:r>
              <a:rPr lang="en-US" sz="1600" i="1" dirty="0" err="1">
                <a:solidFill>
                  <a:schemeClr val="tx1"/>
                </a:solidFill>
              </a:rPr>
              <a:t>esculentus</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724400"/>
          </a:xfrm>
        </p:spPr>
        <p:txBody>
          <a:bodyPr>
            <a:normAutofit/>
          </a:bodyPr>
          <a:lstStyle/>
          <a:p>
            <a:r>
              <a:rPr lang="en-US" dirty="0">
                <a:solidFill>
                  <a:schemeClr val="tx1"/>
                </a:solidFill>
              </a:rPr>
              <a:t>Taxonomic Identifiers</a:t>
            </a:r>
          </a:p>
          <a:p>
            <a:pPr algn="l"/>
            <a:r>
              <a:rPr lang="en-US" dirty="0">
                <a:solidFill>
                  <a:schemeClr val="tx1"/>
                </a:solidFill>
              </a:rPr>
              <a:t>Perennial reproducing by tuberons at the end of the roots, seed and stolons. </a:t>
            </a:r>
            <a:r>
              <a:rPr lang="en-US" dirty="0" smtClean="0">
                <a:solidFill>
                  <a:schemeClr val="tx1"/>
                </a:solidFill>
              </a:rPr>
              <a:t/>
            </a:r>
            <a:br>
              <a:rPr lang="en-US" dirty="0" smtClean="0">
                <a:solidFill>
                  <a:schemeClr val="tx1"/>
                </a:solidFill>
              </a:rPr>
            </a:br>
            <a:r>
              <a:rPr lang="en-US" b="1" dirty="0" smtClean="0">
                <a:solidFill>
                  <a:schemeClr val="tx1"/>
                </a:solidFill>
              </a:rPr>
              <a:t>Roots</a:t>
            </a:r>
            <a:r>
              <a:rPr lang="en-US" dirty="0">
                <a:solidFill>
                  <a:schemeClr val="tx1"/>
                </a:solidFill>
              </a:rPr>
              <a:t>: fibrous scaly roots.  </a:t>
            </a:r>
            <a:r>
              <a:rPr lang="en-US" dirty="0" smtClean="0">
                <a:solidFill>
                  <a:schemeClr val="tx1"/>
                </a:solidFill>
              </a:rPr>
              <a:t/>
            </a:r>
            <a:br>
              <a:rPr lang="en-US" dirty="0" smtClean="0">
                <a:solidFill>
                  <a:schemeClr val="tx1"/>
                </a:solidFill>
              </a:rPr>
            </a:br>
            <a:r>
              <a:rPr lang="en-US" b="1" dirty="0" smtClean="0">
                <a:solidFill>
                  <a:schemeClr val="tx1"/>
                </a:solidFill>
              </a:rPr>
              <a:t>Stem</a:t>
            </a:r>
            <a:r>
              <a:rPr lang="en-US" dirty="0">
                <a:solidFill>
                  <a:schemeClr val="tx1"/>
                </a:solidFill>
              </a:rPr>
              <a:t>:  triangular, simple, erect, and 1 to 2½ feet tall. Leaves: mostly basal, three-ranked, pale green, long and grass-like. Several leaves surround the flowering head. </a:t>
            </a:r>
            <a:r>
              <a:rPr lang="en-US" dirty="0" smtClean="0">
                <a:solidFill>
                  <a:schemeClr val="tx1"/>
                </a:solidFill>
              </a:rPr>
              <a:t/>
            </a:r>
            <a:br>
              <a:rPr lang="en-US" dirty="0" smtClean="0">
                <a:solidFill>
                  <a:schemeClr val="tx1"/>
                </a:solidFill>
              </a:rPr>
            </a:br>
            <a:r>
              <a:rPr lang="en-US" b="1" dirty="0" smtClean="0">
                <a:solidFill>
                  <a:schemeClr val="tx1"/>
                </a:solidFill>
              </a:rPr>
              <a:t>Flower</a:t>
            </a:r>
            <a:r>
              <a:rPr lang="en-US" dirty="0">
                <a:solidFill>
                  <a:schemeClr val="tx1"/>
                </a:solidFill>
              </a:rPr>
              <a:t>: umbel with several spikelets arranged along the rachis. </a:t>
            </a:r>
            <a:r>
              <a:rPr lang="en-US" dirty="0" smtClean="0">
                <a:solidFill>
                  <a:schemeClr val="tx1"/>
                </a:solidFill>
              </a:rPr>
              <a:t/>
            </a:r>
            <a:br>
              <a:rPr lang="en-US" dirty="0" smtClean="0">
                <a:solidFill>
                  <a:schemeClr val="tx1"/>
                </a:solidFill>
              </a:rPr>
            </a:br>
            <a:r>
              <a:rPr lang="en-US" b="1" dirty="0" smtClean="0">
                <a:solidFill>
                  <a:schemeClr val="tx1"/>
                </a:solidFill>
              </a:rPr>
              <a:t>Found</a:t>
            </a:r>
            <a:r>
              <a:rPr lang="en-US" dirty="0">
                <a:solidFill>
                  <a:schemeClr val="tx1"/>
                </a:solidFill>
              </a:rPr>
              <a:t>: cultivated fields, lawns, pastures, meadows, roadsides, waterways, and waste areas.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4470400" cy="688284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45</a:t>
            </a:fld>
            <a:endParaRPr lang="en-US"/>
          </a:p>
        </p:txBody>
      </p:sp>
    </p:spTree>
    <p:extLst>
      <p:ext uri="{BB962C8B-B14F-4D97-AF65-F5344CB8AC3E}">
        <p14:creationId xmlns:p14="http://schemas.microsoft.com/office/powerpoint/2010/main" val="1792980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
            <a:ext cx="6019800" cy="14478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Prickly </a:t>
            </a:r>
            <a:r>
              <a:rPr lang="en-US" sz="3200" dirty="0">
                <a:solidFill>
                  <a:schemeClr val="tx1"/>
                </a:solidFill>
              </a:rPr>
              <a:t>Lettuce</a:t>
            </a:r>
            <a:br>
              <a:rPr lang="en-US" sz="3200" dirty="0">
                <a:solidFill>
                  <a:schemeClr val="tx1"/>
                </a:solidFill>
              </a:rPr>
            </a:br>
            <a:r>
              <a:rPr lang="en-US" sz="1600" i="1" dirty="0" err="1">
                <a:solidFill>
                  <a:schemeClr val="tx1"/>
                </a:solidFill>
              </a:rPr>
              <a:t>Lactuca</a:t>
            </a:r>
            <a:r>
              <a:rPr lang="en-US" sz="1600" i="1" dirty="0">
                <a:solidFill>
                  <a:schemeClr val="tx1"/>
                </a:solidFill>
              </a:rPr>
              <a:t> </a:t>
            </a:r>
            <a:r>
              <a:rPr lang="en-US" sz="1600" i="1" dirty="0" err="1">
                <a:solidFill>
                  <a:schemeClr val="tx1"/>
                </a:solidFill>
              </a:rPr>
              <a:t>serriola</a:t>
            </a:r>
            <a:endParaRPr lang="en-US" sz="1600" i="1" dirty="0">
              <a:solidFill>
                <a:schemeClr val="tx1"/>
              </a:solidFill>
            </a:endParaRPr>
          </a:p>
        </p:txBody>
      </p:sp>
      <p:sp>
        <p:nvSpPr>
          <p:cNvPr id="6" name="Text Placeholder 5"/>
          <p:cNvSpPr>
            <a:spLocks noGrp="1"/>
          </p:cNvSpPr>
          <p:nvPr>
            <p:ph type="body" idx="1"/>
          </p:nvPr>
        </p:nvSpPr>
        <p:spPr>
          <a:xfrm>
            <a:off x="5105400" y="1371600"/>
            <a:ext cx="5867400" cy="5029200"/>
          </a:xfrm>
        </p:spPr>
        <p:txBody>
          <a:bodyPr>
            <a:normAutofit/>
          </a:bodyPr>
          <a:lstStyle/>
          <a:p>
            <a:r>
              <a:rPr lang="en-US" dirty="0">
                <a:solidFill>
                  <a:schemeClr val="tx1"/>
                </a:solidFill>
              </a:rPr>
              <a:t>Taxonomic Identifiers</a:t>
            </a:r>
          </a:p>
          <a:p>
            <a:pPr algn="l"/>
            <a:r>
              <a:rPr lang="en-US" dirty="0">
                <a:solidFill>
                  <a:schemeClr val="tx1"/>
                </a:solidFill>
              </a:rPr>
              <a:t>Annual and sometimes biennial reproducing by seed.  </a:t>
            </a:r>
            <a:r>
              <a:rPr lang="en-US" dirty="0" smtClean="0">
                <a:solidFill>
                  <a:schemeClr val="tx1"/>
                </a:solidFill>
              </a:rPr>
              <a:t/>
            </a:r>
            <a:br>
              <a:rPr lang="en-US" dirty="0" smtClean="0">
                <a:solidFill>
                  <a:schemeClr val="tx1"/>
                </a:solidFill>
              </a:rPr>
            </a:br>
            <a:r>
              <a:rPr lang="en-US" b="1" dirty="0" smtClean="0">
                <a:solidFill>
                  <a:schemeClr val="tx1"/>
                </a:solidFill>
              </a:rPr>
              <a:t>Root</a:t>
            </a:r>
            <a:r>
              <a:rPr lang="en-US" dirty="0">
                <a:solidFill>
                  <a:schemeClr val="tx1"/>
                </a:solidFill>
              </a:rPr>
              <a:t>: large </a:t>
            </a:r>
            <a:r>
              <a:rPr lang="en-US" dirty="0" smtClean="0">
                <a:solidFill>
                  <a:schemeClr val="tx1"/>
                </a:solidFill>
              </a:rPr>
              <a:t>taproot.</a:t>
            </a:r>
            <a:br>
              <a:rPr lang="en-US" dirty="0" smtClean="0">
                <a:solidFill>
                  <a:schemeClr val="tx1"/>
                </a:solidFill>
              </a:rPr>
            </a:br>
            <a:r>
              <a:rPr lang="en-US" b="1" dirty="0" smtClean="0">
                <a:solidFill>
                  <a:schemeClr val="tx1"/>
                </a:solidFill>
              </a:rPr>
              <a:t>Stem</a:t>
            </a:r>
            <a:r>
              <a:rPr lang="en-US" dirty="0">
                <a:solidFill>
                  <a:schemeClr val="tx1"/>
                </a:solidFill>
              </a:rPr>
              <a:t>:  erect, two to six feet tall, </a:t>
            </a:r>
            <a:r>
              <a:rPr lang="en-US" dirty="0" smtClean="0">
                <a:solidFill>
                  <a:schemeClr val="tx1"/>
                </a:solidFill>
              </a:rPr>
              <a:t>sparsely </a:t>
            </a:r>
            <a:r>
              <a:rPr lang="en-US" dirty="0">
                <a:solidFill>
                  <a:schemeClr val="tx1"/>
                </a:solidFill>
              </a:rPr>
              <a:t>prickly at base, leafy and hollow. </a:t>
            </a:r>
            <a:r>
              <a:rPr lang="en-US" dirty="0" smtClean="0">
                <a:solidFill>
                  <a:schemeClr val="tx1"/>
                </a:solidFill>
              </a:rPr>
              <a:t/>
            </a:r>
            <a:br>
              <a:rPr lang="en-US" dirty="0" smtClean="0">
                <a:solidFill>
                  <a:schemeClr val="tx1"/>
                </a:solidFill>
              </a:rPr>
            </a:br>
            <a:r>
              <a:rPr lang="en-US" b="1" dirty="0" smtClean="0">
                <a:solidFill>
                  <a:schemeClr val="tx1"/>
                </a:solidFill>
              </a:rPr>
              <a:t>Leaves</a:t>
            </a:r>
            <a:r>
              <a:rPr lang="en-US" dirty="0">
                <a:solidFill>
                  <a:schemeClr val="tx1"/>
                </a:solidFill>
              </a:rPr>
              <a:t>: large, lobe toothed edges or wavy, clasping, oblong-lanceolate, and with spines on midrib on underside. </a:t>
            </a:r>
            <a:r>
              <a:rPr lang="en-US" dirty="0">
                <a:solidFill>
                  <a:schemeClr val="tx1"/>
                </a:solidFill>
              </a:rPr>
              <a:t/>
            </a:r>
            <a:br>
              <a:rPr lang="en-US" dirty="0">
                <a:solidFill>
                  <a:schemeClr val="tx1"/>
                </a:solidFill>
              </a:rPr>
            </a:br>
            <a:r>
              <a:rPr lang="en-US" b="1" dirty="0" smtClean="0">
                <a:solidFill>
                  <a:schemeClr val="tx1"/>
                </a:solidFill>
              </a:rPr>
              <a:t>Flower</a:t>
            </a:r>
            <a:r>
              <a:rPr lang="en-US" dirty="0">
                <a:solidFill>
                  <a:schemeClr val="tx1"/>
                </a:solidFill>
              </a:rPr>
              <a:t>:  loose panicle, pyramidal shape with spreading branches. Flowers are small and yellow. Stem and leaves contain milky juice-like substance. </a:t>
            </a:r>
            <a:r>
              <a:rPr lang="en-US" dirty="0">
                <a:solidFill>
                  <a:schemeClr val="tx1"/>
                </a:solidFill>
              </a:rPr>
              <a:t/>
            </a:r>
            <a:br>
              <a:rPr lang="en-US" dirty="0">
                <a:solidFill>
                  <a:schemeClr val="tx1"/>
                </a:solidFill>
              </a:rPr>
            </a:br>
            <a:r>
              <a:rPr lang="en-US" b="1" dirty="0" smtClean="0">
                <a:solidFill>
                  <a:schemeClr val="tx1"/>
                </a:solidFill>
              </a:rPr>
              <a:t>Found</a:t>
            </a:r>
            <a:r>
              <a:rPr lang="en-US" dirty="0">
                <a:solidFill>
                  <a:schemeClr val="tx1"/>
                </a:solidFill>
              </a:rPr>
              <a:t>: waste places, idle cropland, gardens, and roadsides.</a:t>
            </a:r>
          </a:p>
        </p:txBody>
      </p:sp>
      <p:pic>
        <p:nvPicPr>
          <p:cNvPr id="9" name="Content Placeholder 8"/>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4474343" cy="685800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46</a:t>
            </a:fld>
            <a:endParaRPr lang="en-US"/>
          </a:p>
        </p:txBody>
      </p:sp>
    </p:spTree>
    <p:extLst>
      <p:ext uri="{BB962C8B-B14F-4D97-AF65-F5344CB8AC3E}">
        <p14:creationId xmlns:p14="http://schemas.microsoft.com/office/powerpoint/2010/main" val="1130291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5943600" cy="15240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Prostrate </a:t>
            </a:r>
            <a:r>
              <a:rPr lang="en-US" sz="3200" dirty="0">
                <a:solidFill>
                  <a:schemeClr val="tx1"/>
                </a:solidFill>
              </a:rPr>
              <a:t>Knotweed</a:t>
            </a:r>
            <a:br>
              <a:rPr lang="en-US" sz="3200" dirty="0">
                <a:solidFill>
                  <a:schemeClr val="tx1"/>
                </a:solidFill>
              </a:rPr>
            </a:br>
            <a:r>
              <a:rPr lang="en-US" sz="1600" i="1" dirty="0" err="1">
                <a:solidFill>
                  <a:schemeClr val="tx1"/>
                </a:solidFill>
              </a:rPr>
              <a:t>Polygonum</a:t>
            </a:r>
            <a:r>
              <a:rPr lang="en-US" sz="1600" i="1" dirty="0">
                <a:solidFill>
                  <a:schemeClr val="tx1"/>
                </a:solidFill>
              </a:rPr>
              <a:t> </a:t>
            </a:r>
            <a:r>
              <a:rPr lang="en-US" sz="1600" i="1" dirty="0" err="1">
                <a:solidFill>
                  <a:schemeClr val="tx1"/>
                </a:solidFill>
              </a:rPr>
              <a:t>aviculare</a:t>
            </a:r>
            <a:endParaRPr lang="en-US" sz="1600" i="1" dirty="0">
              <a:solidFill>
                <a:schemeClr val="tx1"/>
              </a:solidFill>
            </a:endParaRPr>
          </a:p>
        </p:txBody>
      </p:sp>
      <p:sp>
        <p:nvSpPr>
          <p:cNvPr id="6" name="Text Placeholder 5"/>
          <p:cNvSpPr>
            <a:spLocks noGrp="1"/>
          </p:cNvSpPr>
          <p:nvPr>
            <p:ph type="body" idx="1"/>
          </p:nvPr>
        </p:nvSpPr>
        <p:spPr>
          <a:xfrm>
            <a:off x="5029200" y="1676400"/>
            <a:ext cx="5943600" cy="4876800"/>
          </a:xfrm>
        </p:spPr>
        <p:txBody>
          <a:bodyPr>
            <a:normAutofit/>
          </a:bodyPr>
          <a:lstStyle/>
          <a:p>
            <a:r>
              <a:rPr lang="en-US" dirty="0">
                <a:solidFill>
                  <a:schemeClr val="tx1"/>
                </a:solidFill>
              </a:rPr>
              <a:t>Taxonomic Identifiers</a:t>
            </a:r>
          </a:p>
          <a:p>
            <a:pPr algn="l"/>
            <a:r>
              <a:rPr lang="en-US" dirty="0">
                <a:solidFill>
                  <a:schemeClr val="tx1"/>
                </a:solidFill>
              </a:rPr>
              <a:t>Annual reproducing by seed. </a:t>
            </a:r>
            <a:r>
              <a:rPr lang="en-US" dirty="0" smtClean="0">
                <a:solidFill>
                  <a:schemeClr val="tx1"/>
                </a:solidFill>
              </a:rPr>
              <a:t/>
            </a:r>
            <a:br>
              <a:rPr lang="en-US" dirty="0" smtClean="0">
                <a:solidFill>
                  <a:schemeClr val="tx1"/>
                </a:solidFill>
              </a:rPr>
            </a:br>
            <a:r>
              <a:rPr lang="en-US" b="1" dirty="0" smtClean="0">
                <a:solidFill>
                  <a:schemeClr val="tx1"/>
                </a:solidFill>
              </a:rPr>
              <a:t>Root</a:t>
            </a:r>
            <a:r>
              <a:rPr lang="en-US" dirty="0">
                <a:solidFill>
                  <a:schemeClr val="tx1"/>
                </a:solidFill>
              </a:rPr>
              <a:t>: thin, long taproot. </a:t>
            </a:r>
            <a:r>
              <a:rPr lang="en-US" dirty="0" smtClean="0">
                <a:solidFill>
                  <a:schemeClr val="tx1"/>
                </a:solidFill>
              </a:rPr>
              <a:t/>
            </a:r>
            <a:br>
              <a:rPr lang="en-US" dirty="0" smtClean="0">
                <a:solidFill>
                  <a:schemeClr val="tx1"/>
                </a:solidFill>
              </a:rPr>
            </a:br>
            <a:r>
              <a:rPr lang="en-US" b="1" dirty="0" smtClean="0">
                <a:solidFill>
                  <a:schemeClr val="tx1"/>
                </a:solidFill>
              </a:rPr>
              <a:t>Stems</a:t>
            </a:r>
            <a:r>
              <a:rPr lang="en-US" dirty="0">
                <a:solidFill>
                  <a:schemeClr val="tx1"/>
                </a:solidFill>
              </a:rPr>
              <a:t>: grow prostrate and radiate in a mat from the root.  They are leafy, and have thin papery sheaths at the joints. </a:t>
            </a:r>
            <a:r>
              <a:rPr lang="en-US" dirty="0" smtClean="0">
                <a:solidFill>
                  <a:schemeClr val="tx1"/>
                </a:solidFill>
              </a:rPr>
              <a:t/>
            </a:r>
            <a:br>
              <a:rPr lang="en-US" dirty="0" smtClean="0">
                <a:solidFill>
                  <a:schemeClr val="tx1"/>
                </a:solidFill>
              </a:rPr>
            </a:br>
            <a:r>
              <a:rPr lang="en-US" b="1" dirty="0" smtClean="0">
                <a:solidFill>
                  <a:schemeClr val="tx1"/>
                </a:solidFill>
              </a:rPr>
              <a:t>Leaves</a:t>
            </a:r>
            <a:r>
              <a:rPr lang="en-US" dirty="0">
                <a:solidFill>
                  <a:schemeClr val="tx1"/>
                </a:solidFill>
              </a:rPr>
              <a:t>: dull bluish-green color, oblong, linear, or elliptic in shape.  </a:t>
            </a:r>
            <a:r>
              <a:rPr lang="en-US" dirty="0" smtClean="0">
                <a:solidFill>
                  <a:schemeClr val="tx1"/>
                </a:solidFill>
              </a:rPr>
              <a:t/>
            </a:r>
            <a:br>
              <a:rPr lang="en-US" dirty="0" smtClean="0">
                <a:solidFill>
                  <a:schemeClr val="tx1"/>
                </a:solidFill>
              </a:rPr>
            </a:br>
            <a:r>
              <a:rPr lang="en-US" b="1" dirty="0" smtClean="0">
                <a:solidFill>
                  <a:schemeClr val="tx1"/>
                </a:solidFill>
              </a:rPr>
              <a:t>Flowers</a:t>
            </a:r>
            <a:r>
              <a:rPr lang="en-US" dirty="0">
                <a:solidFill>
                  <a:schemeClr val="tx1"/>
                </a:solidFill>
              </a:rPr>
              <a:t>: small yellow, white, green, or pink, inconspicuous and clustered in the axils of the leaves. </a:t>
            </a:r>
            <a:r>
              <a:rPr lang="en-US" dirty="0" smtClean="0">
                <a:solidFill>
                  <a:schemeClr val="tx1"/>
                </a:solidFill>
              </a:rPr>
              <a:t/>
            </a:r>
            <a:br>
              <a:rPr lang="en-US" dirty="0" smtClean="0">
                <a:solidFill>
                  <a:schemeClr val="tx1"/>
                </a:solidFill>
              </a:rPr>
            </a:br>
            <a:r>
              <a:rPr lang="en-US" b="1" dirty="0" smtClean="0">
                <a:solidFill>
                  <a:schemeClr val="tx1"/>
                </a:solidFill>
              </a:rPr>
              <a:t>Found</a:t>
            </a:r>
            <a:r>
              <a:rPr lang="en-US" dirty="0">
                <a:solidFill>
                  <a:schemeClr val="tx1"/>
                </a:solidFill>
              </a:rPr>
              <a:t>: lawns, paths, parks and playgrounds.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164" y="-10332"/>
            <a:ext cx="4459585" cy="6868332"/>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47</a:t>
            </a:fld>
            <a:endParaRPr lang="en-US"/>
          </a:p>
        </p:txBody>
      </p:sp>
    </p:spTree>
    <p:extLst>
      <p:ext uri="{BB962C8B-B14F-4D97-AF65-F5344CB8AC3E}">
        <p14:creationId xmlns:p14="http://schemas.microsoft.com/office/powerpoint/2010/main" val="173621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6002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err="1" smtClean="0">
                <a:solidFill>
                  <a:schemeClr val="tx1"/>
                </a:solidFill>
              </a:rPr>
              <a:t>Quackgrass</a:t>
            </a:r>
            <a:r>
              <a:rPr lang="en-US" sz="3200" dirty="0">
                <a:solidFill>
                  <a:schemeClr val="tx1"/>
                </a:solidFill>
              </a:rPr>
              <a:t/>
            </a:r>
            <a:br>
              <a:rPr lang="en-US" sz="3200" dirty="0">
                <a:solidFill>
                  <a:schemeClr val="tx1"/>
                </a:solidFill>
              </a:rPr>
            </a:br>
            <a:r>
              <a:rPr lang="en-US" sz="1600" i="1" dirty="0" err="1">
                <a:solidFill>
                  <a:schemeClr val="tx1"/>
                </a:solidFill>
              </a:rPr>
              <a:t>Elytrigia</a:t>
            </a:r>
            <a:r>
              <a:rPr lang="en-US" sz="1600" i="1" dirty="0">
                <a:solidFill>
                  <a:schemeClr val="tx1"/>
                </a:solidFill>
              </a:rPr>
              <a:t> </a:t>
            </a:r>
            <a:r>
              <a:rPr lang="en-US" sz="1600" i="1" dirty="0" err="1">
                <a:solidFill>
                  <a:schemeClr val="tx1"/>
                </a:solidFill>
              </a:rPr>
              <a:t>repens</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876800"/>
          </a:xfrm>
        </p:spPr>
        <p:txBody>
          <a:bodyPr>
            <a:normAutofit/>
          </a:bodyPr>
          <a:lstStyle/>
          <a:p>
            <a:r>
              <a:rPr lang="en-US" sz="1600" dirty="0">
                <a:solidFill>
                  <a:schemeClr val="tx1"/>
                </a:solidFill>
              </a:rPr>
              <a:t>Taxonomic Identifiers</a:t>
            </a:r>
          </a:p>
          <a:p>
            <a:pPr algn="l"/>
            <a:r>
              <a:rPr lang="en-US" sz="1800" dirty="0">
                <a:solidFill>
                  <a:schemeClr val="tx1"/>
                </a:solidFill>
              </a:rPr>
              <a:t>Perennial reproducing by rhizomes and seed.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Roots</a:t>
            </a:r>
            <a:r>
              <a:rPr lang="en-US" sz="1800" dirty="0">
                <a:solidFill>
                  <a:schemeClr val="tx1"/>
                </a:solidFill>
              </a:rPr>
              <a:t>: extensive creeping rootstock with fibrous roots at the nodes. Rhizomes vary between two and eight inches deep and extend six to eight feet in length.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Stems</a:t>
            </a:r>
            <a:r>
              <a:rPr lang="en-US" sz="1800" dirty="0">
                <a:solidFill>
                  <a:schemeClr val="tx1"/>
                </a:solidFill>
              </a:rPr>
              <a:t>: erect, branched at the crown, and approximately two feet tall. Upper part of stem smooth and the lower sparsely hairy.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deep green and sparsely hairy on the upper surface. They have clasping auricles and short membranaceous ligules.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a:t>
            </a:r>
            <a:r>
              <a:rPr lang="en-US" sz="1800" dirty="0">
                <a:solidFill>
                  <a:schemeClr val="tx1"/>
                </a:solidFill>
              </a:rPr>
              <a:t>: spike two to five inches long has four to seven flowered spikelets. The seed head has alternately attached seed clusters.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Found</a:t>
            </a:r>
            <a:r>
              <a:rPr lang="en-US" sz="1800" dirty="0">
                <a:solidFill>
                  <a:schemeClr val="tx1"/>
                </a:solidFill>
              </a:rPr>
              <a:t>: pastures, lawns, and crops of all kinds.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4470400" cy="6915544"/>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48</a:t>
            </a:fld>
            <a:endParaRPr lang="en-US"/>
          </a:p>
        </p:txBody>
      </p:sp>
    </p:spTree>
    <p:extLst>
      <p:ext uri="{BB962C8B-B14F-4D97-AF65-F5344CB8AC3E}">
        <p14:creationId xmlns:p14="http://schemas.microsoft.com/office/powerpoint/2010/main" val="1780564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6002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Redroot </a:t>
            </a:r>
            <a:r>
              <a:rPr lang="en-US" sz="3200" dirty="0">
                <a:solidFill>
                  <a:schemeClr val="tx1"/>
                </a:solidFill>
              </a:rPr>
              <a:t>Pigweed</a:t>
            </a:r>
            <a:br>
              <a:rPr lang="en-US" sz="3200" dirty="0">
                <a:solidFill>
                  <a:schemeClr val="tx1"/>
                </a:solidFill>
              </a:rPr>
            </a:br>
            <a:r>
              <a:rPr lang="en-US" sz="1600" i="1" dirty="0" err="1">
                <a:solidFill>
                  <a:schemeClr val="tx1"/>
                </a:solidFill>
              </a:rPr>
              <a:t>Amaranthus</a:t>
            </a:r>
            <a:r>
              <a:rPr lang="en-US" sz="1600" i="1" dirty="0">
                <a:solidFill>
                  <a:schemeClr val="tx1"/>
                </a:solidFill>
              </a:rPr>
              <a:t> </a:t>
            </a:r>
            <a:r>
              <a:rPr lang="en-US" sz="1600" i="1" dirty="0" err="1">
                <a:solidFill>
                  <a:schemeClr val="tx1"/>
                </a:solidFill>
              </a:rPr>
              <a:t>retroflexus</a:t>
            </a:r>
            <a:endParaRPr lang="en-US" sz="1600" i="1" dirty="0">
              <a:solidFill>
                <a:schemeClr val="tx1"/>
              </a:solidFill>
            </a:endParaRPr>
          </a:p>
        </p:txBody>
      </p:sp>
      <p:sp>
        <p:nvSpPr>
          <p:cNvPr id="6" name="Text Placeholder 5"/>
          <p:cNvSpPr>
            <a:spLocks noGrp="1"/>
          </p:cNvSpPr>
          <p:nvPr>
            <p:ph type="body" idx="1"/>
          </p:nvPr>
        </p:nvSpPr>
        <p:spPr>
          <a:xfrm>
            <a:off x="5029200" y="1676400"/>
            <a:ext cx="6019800" cy="4800600"/>
          </a:xfrm>
        </p:spPr>
        <p:txBody>
          <a:bodyPr>
            <a:normAutofit/>
          </a:bodyPr>
          <a:lstStyle/>
          <a:p>
            <a:r>
              <a:rPr lang="en-US" sz="1800" dirty="0">
                <a:solidFill>
                  <a:schemeClr val="tx1"/>
                </a:solidFill>
              </a:rPr>
              <a:t>Taxonomic Identifiers</a:t>
            </a:r>
          </a:p>
          <a:p>
            <a:pPr algn="l"/>
            <a:r>
              <a:rPr lang="en-US" dirty="0">
                <a:solidFill>
                  <a:schemeClr val="tx1"/>
                </a:solidFill>
              </a:rPr>
              <a:t>Annual reproducing by seeds. </a:t>
            </a:r>
            <a:r>
              <a:rPr lang="en-US" dirty="0" smtClean="0">
                <a:solidFill>
                  <a:schemeClr val="tx1"/>
                </a:solidFill>
              </a:rPr>
              <a:t/>
            </a:r>
            <a:br>
              <a:rPr lang="en-US" dirty="0" smtClean="0">
                <a:solidFill>
                  <a:schemeClr val="tx1"/>
                </a:solidFill>
              </a:rPr>
            </a:br>
            <a:r>
              <a:rPr lang="en-US" b="1" dirty="0" smtClean="0">
                <a:solidFill>
                  <a:schemeClr val="tx1"/>
                </a:solidFill>
              </a:rPr>
              <a:t>Root</a:t>
            </a:r>
            <a:r>
              <a:rPr lang="en-US" dirty="0">
                <a:solidFill>
                  <a:schemeClr val="tx1"/>
                </a:solidFill>
              </a:rPr>
              <a:t>: red or pink taproot. </a:t>
            </a:r>
            <a:r>
              <a:rPr lang="en-US" dirty="0" smtClean="0">
                <a:solidFill>
                  <a:schemeClr val="tx1"/>
                </a:solidFill>
              </a:rPr>
              <a:t/>
            </a:r>
            <a:br>
              <a:rPr lang="en-US" dirty="0" smtClean="0">
                <a:solidFill>
                  <a:schemeClr val="tx1"/>
                </a:solidFill>
              </a:rPr>
            </a:br>
            <a:r>
              <a:rPr lang="en-US" b="1" dirty="0" smtClean="0">
                <a:solidFill>
                  <a:schemeClr val="tx1"/>
                </a:solidFill>
              </a:rPr>
              <a:t>Stern</a:t>
            </a:r>
            <a:r>
              <a:rPr lang="en-US" dirty="0">
                <a:solidFill>
                  <a:schemeClr val="tx1"/>
                </a:solidFill>
              </a:rPr>
              <a:t>: erect, rough, branched and can be 4 to 6 feet tall, with ascending branches. </a:t>
            </a:r>
            <a:r>
              <a:rPr lang="en-US" dirty="0" smtClean="0">
                <a:solidFill>
                  <a:schemeClr val="tx1"/>
                </a:solidFill>
              </a:rPr>
              <a:t/>
            </a:r>
            <a:br>
              <a:rPr lang="en-US" dirty="0" smtClean="0">
                <a:solidFill>
                  <a:schemeClr val="tx1"/>
                </a:solidFill>
              </a:rPr>
            </a:br>
            <a:r>
              <a:rPr lang="en-US" b="1" dirty="0" smtClean="0">
                <a:solidFill>
                  <a:schemeClr val="tx1"/>
                </a:solidFill>
              </a:rPr>
              <a:t>Leaves</a:t>
            </a:r>
            <a:r>
              <a:rPr lang="en-US" dirty="0">
                <a:solidFill>
                  <a:schemeClr val="tx1"/>
                </a:solidFill>
              </a:rPr>
              <a:t>: dull dark green, long petioled, prominently veined, and rough. They are lance shaped with smooth margins. </a:t>
            </a:r>
            <a:r>
              <a:rPr lang="en-US" dirty="0" smtClean="0">
                <a:solidFill>
                  <a:schemeClr val="tx1"/>
                </a:solidFill>
              </a:rPr>
              <a:t/>
            </a:r>
            <a:br>
              <a:rPr lang="en-US" dirty="0" smtClean="0">
                <a:solidFill>
                  <a:schemeClr val="tx1"/>
                </a:solidFill>
              </a:rPr>
            </a:br>
            <a:r>
              <a:rPr lang="en-US" b="1" dirty="0" smtClean="0">
                <a:solidFill>
                  <a:schemeClr val="tx1"/>
                </a:solidFill>
              </a:rPr>
              <a:t>Flowers</a:t>
            </a:r>
            <a:r>
              <a:rPr lang="en-US" dirty="0">
                <a:solidFill>
                  <a:schemeClr val="tx1"/>
                </a:solidFill>
              </a:rPr>
              <a:t>: small, green, with each flower surrounded by three spiny bracts. Terminal panicles are thick, heavy, dense, and divided into small lobes. </a:t>
            </a:r>
            <a:r>
              <a:rPr lang="en-US" dirty="0" smtClean="0">
                <a:solidFill>
                  <a:schemeClr val="tx1"/>
                </a:solidFill>
              </a:rPr>
              <a:t/>
            </a:r>
            <a:br>
              <a:rPr lang="en-US" dirty="0" smtClean="0">
                <a:solidFill>
                  <a:schemeClr val="tx1"/>
                </a:solidFill>
              </a:rPr>
            </a:br>
            <a:r>
              <a:rPr lang="en-US" b="1" dirty="0" smtClean="0">
                <a:solidFill>
                  <a:schemeClr val="tx1"/>
                </a:solidFill>
              </a:rPr>
              <a:t>Found</a:t>
            </a:r>
            <a:r>
              <a:rPr lang="en-US" dirty="0">
                <a:solidFill>
                  <a:schemeClr val="tx1"/>
                </a:solidFill>
              </a:rPr>
              <a:t>: cultivated land, gardens, yards, fence rows, and waste areas.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9041"/>
            <a:ext cx="4470400" cy="686885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49</a:t>
            </a:fld>
            <a:endParaRPr lang="en-US"/>
          </a:p>
        </p:txBody>
      </p:sp>
    </p:spTree>
    <p:extLst>
      <p:ext uri="{BB962C8B-B14F-4D97-AF65-F5344CB8AC3E}">
        <p14:creationId xmlns:p14="http://schemas.microsoft.com/office/powerpoint/2010/main" val="76644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r>
              <a:rPr lang="en-US" b="1" dirty="0" smtClean="0"/>
              <a:t>Growth Forms and Habits</a:t>
            </a:r>
            <a:endParaRPr lang="en-US" b="1" dirty="0"/>
          </a:p>
        </p:txBody>
      </p:sp>
      <p:sp>
        <p:nvSpPr>
          <p:cNvPr id="4" name="Rectangle 16"/>
          <p:cNvSpPr>
            <a:spLocks noGrp="1" noChangeArrowheads="1"/>
          </p:cNvSpPr>
          <p:nvPr>
            <p:ph idx="1"/>
          </p:nvPr>
        </p:nvSpPr>
        <p:spPr>
          <a:xfrm>
            <a:off x="457200" y="1600201"/>
            <a:ext cx="7467600" cy="4525963"/>
          </a:xfrm>
        </p:spPr>
        <p:txBody>
          <a:bodyPr>
            <a:normAutofit/>
          </a:bodyPr>
          <a:lstStyle/>
          <a:p>
            <a:r>
              <a:rPr lang="en-US" b="1" dirty="0"/>
              <a:t>Annual</a:t>
            </a:r>
            <a:r>
              <a:rPr lang="en-US" dirty="0"/>
              <a:t> – completes </a:t>
            </a:r>
            <a:r>
              <a:rPr lang="en-US" dirty="0" smtClean="0"/>
              <a:t>its life cycle </a:t>
            </a:r>
            <a:r>
              <a:rPr lang="en-US" dirty="0"/>
              <a:t>in one year or </a:t>
            </a:r>
            <a:r>
              <a:rPr lang="en-US" dirty="0" smtClean="0"/>
              <a:t>less </a:t>
            </a:r>
          </a:p>
          <a:p>
            <a:pPr marL="0" indent="0">
              <a:buNone/>
            </a:pPr>
            <a:endParaRPr lang="en-US" dirty="0"/>
          </a:p>
          <a:p>
            <a:r>
              <a:rPr lang="en-US" b="1" dirty="0"/>
              <a:t>Biennial</a:t>
            </a:r>
            <a:r>
              <a:rPr lang="en-US" dirty="0"/>
              <a:t> – takes 2 years to reach maturity, normally spending first year as a </a:t>
            </a:r>
            <a:r>
              <a:rPr lang="en-US" dirty="0" smtClean="0"/>
              <a:t>rosette</a:t>
            </a:r>
            <a:br>
              <a:rPr lang="en-US" dirty="0" smtClean="0"/>
            </a:br>
            <a:endParaRPr lang="en-US" dirty="0"/>
          </a:p>
          <a:p>
            <a:r>
              <a:rPr lang="en-US" b="1" dirty="0"/>
              <a:t>Perennial</a:t>
            </a:r>
            <a:r>
              <a:rPr lang="en-US" dirty="0"/>
              <a:t> – </a:t>
            </a:r>
            <a:r>
              <a:rPr lang="en-US" dirty="0" smtClean="0"/>
              <a:t>lasts </a:t>
            </a:r>
            <a:r>
              <a:rPr lang="en-US" dirty="0"/>
              <a:t>for multiple years, generally growing back from root stock</a:t>
            </a:r>
          </a:p>
        </p:txBody>
      </p:sp>
      <p:pic>
        <p:nvPicPr>
          <p:cNvPr id="2050" name="Picture 2" descr="http://www.fcps.edu/islandcreekes/ecology/Plants/bull%20thistle/cirvu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1" y="2971801"/>
            <a:ext cx="1834313" cy="1548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igrightin.com/blog/wp-content/uploads/2014/05/bindweed3.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98" r="3085"/>
          <a:stretch/>
        </p:blipFill>
        <p:spPr bwMode="auto">
          <a:xfrm>
            <a:off x="8229601" y="4724401"/>
            <a:ext cx="1834313" cy="163355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www.uaex.edu/yard-garden/images/weed_id/pigwe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2353" y="1066800"/>
            <a:ext cx="158902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0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5240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Russian </a:t>
            </a:r>
            <a:r>
              <a:rPr lang="en-US" sz="3200" dirty="0">
                <a:solidFill>
                  <a:schemeClr val="tx1"/>
                </a:solidFill>
              </a:rPr>
              <a:t>Thistle</a:t>
            </a:r>
            <a:br>
              <a:rPr lang="en-US" sz="3200" dirty="0">
                <a:solidFill>
                  <a:schemeClr val="tx1"/>
                </a:solidFill>
              </a:rPr>
            </a:br>
            <a:r>
              <a:rPr lang="en-US" sz="1600" i="1" dirty="0" err="1">
                <a:solidFill>
                  <a:schemeClr val="tx1"/>
                </a:solidFill>
              </a:rPr>
              <a:t>Salsola</a:t>
            </a:r>
            <a:r>
              <a:rPr lang="en-US" sz="1600" i="1" dirty="0">
                <a:solidFill>
                  <a:schemeClr val="tx1"/>
                </a:solidFill>
              </a:rPr>
              <a:t> tragus  (formerly </a:t>
            </a:r>
            <a:r>
              <a:rPr lang="en-US" sz="1600" i="1" dirty="0" err="1">
                <a:solidFill>
                  <a:schemeClr val="tx1"/>
                </a:solidFill>
              </a:rPr>
              <a:t>Salsola</a:t>
            </a:r>
            <a:r>
              <a:rPr lang="en-US" sz="1600" i="1" dirty="0">
                <a:solidFill>
                  <a:schemeClr val="tx1"/>
                </a:solidFill>
              </a:rPr>
              <a:t> </a:t>
            </a:r>
            <a:r>
              <a:rPr lang="en-US" sz="1600" i="1" dirty="0" err="1">
                <a:solidFill>
                  <a:schemeClr val="tx1"/>
                </a:solidFill>
              </a:rPr>
              <a:t>pestifer</a:t>
            </a:r>
            <a:r>
              <a:rPr lang="en-US" sz="1600" i="1" dirty="0">
                <a:solidFill>
                  <a:schemeClr val="tx1"/>
                </a:solidFill>
              </a:rPr>
              <a:t> )</a:t>
            </a:r>
          </a:p>
        </p:txBody>
      </p:sp>
      <p:sp>
        <p:nvSpPr>
          <p:cNvPr id="6" name="Text Placeholder 5"/>
          <p:cNvSpPr>
            <a:spLocks noGrp="1"/>
          </p:cNvSpPr>
          <p:nvPr>
            <p:ph type="body" idx="1"/>
          </p:nvPr>
        </p:nvSpPr>
        <p:spPr>
          <a:xfrm>
            <a:off x="5181600" y="1676400"/>
            <a:ext cx="5715000" cy="4724400"/>
          </a:xfrm>
        </p:spPr>
        <p:txBody>
          <a:bodyPr>
            <a:normAutofit/>
          </a:bodyPr>
          <a:lstStyle/>
          <a:p>
            <a:r>
              <a:rPr lang="en-US" sz="1800" dirty="0">
                <a:solidFill>
                  <a:schemeClr val="tx1"/>
                </a:solidFill>
              </a:rPr>
              <a:t>Taxonomic Identifiers</a:t>
            </a:r>
          </a:p>
          <a:p>
            <a:pPr algn="l"/>
            <a:r>
              <a:rPr lang="en-US" sz="1800" dirty="0">
                <a:solidFill>
                  <a:schemeClr val="tx1"/>
                </a:solidFill>
              </a:rPr>
              <a:t>Annual, reproducing by seed. </a:t>
            </a:r>
            <a:r>
              <a:rPr lang="en-US" sz="1800" dirty="0" smtClean="0">
                <a:solidFill>
                  <a:schemeClr val="tx1"/>
                </a:solidFill>
              </a:rPr>
              <a:t/>
            </a:r>
            <a:br>
              <a:rPr lang="en-US" sz="1800" dirty="0" smtClean="0">
                <a:solidFill>
                  <a:schemeClr val="tx1"/>
                </a:solidFill>
              </a:rPr>
            </a:br>
            <a:r>
              <a:rPr lang="en-US" sz="1800" b="1" dirty="0">
                <a:solidFill>
                  <a:schemeClr val="tx1"/>
                </a:solidFill>
              </a:rPr>
              <a:t>Root</a:t>
            </a:r>
            <a:r>
              <a:rPr lang="en-US" sz="1800" dirty="0">
                <a:solidFill>
                  <a:schemeClr val="tx1"/>
                </a:solidFill>
              </a:rPr>
              <a:t>: is taproot.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Stems</a:t>
            </a:r>
            <a:r>
              <a:rPr lang="en-US" sz="1800" dirty="0">
                <a:solidFill>
                  <a:schemeClr val="tx1"/>
                </a:solidFill>
              </a:rPr>
              <a:t>: are branched from the base to the top to form a bushy purple-tinged globular plant three to four feet tall. Stem breaks from the root at maturity and easily tumbles in the wind.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alternate, linear, and succulent when young. Later they are awl-shaped and end in a spine.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Flowers</a:t>
            </a:r>
            <a:r>
              <a:rPr lang="en-US" sz="1800" dirty="0" smtClean="0">
                <a:solidFill>
                  <a:schemeClr val="tx1"/>
                </a:solidFill>
              </a:rPr>
              <a:t>: </a:t>
            </a:r>
            <a:r>
              <a:rPr lang="en-US" sz="1800" dirty="0">
                <a:solidFill>
                  <a:schemeClr val="tx1"/>
                </a:solidFill>
              </a:rPr>
              <a:t>small  inconspicuous flowers are borne in the axils of the leaves and stems; often reddish in color. Found: waste areas, ditch banks, and roadsides.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081" y="0"/>
            <a:ext cx="4452876" cy="685800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50</a:t>
            </a:fld>
            <a:endParaRPr lang="en-US"/>
          </a:p>
        </p:txBody>
      </p:sp>
    </p:spTree>
    <p:extLst>
      <p:ext uri="{BB962C8B-B14F-4D97-AF65-F5344CB8AC3E}">
        <p14:creationId xmlns:p14="http://schemas.microsoft.com/office/powerpoint/2010/main" val="10042502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5943600" cy="1676400"/>
          </a:xfrm>
        </p:spPr>
        <p:txBody>
          <a:bodyPr>
            <a:normAutofit/>
          </a:bodyPr>
          <a:lstStyle/>
          <a:p>
            <a:pPr algn="ctr"/>
            <a:r>
              <a:rPr lang="en-US" sz="3200" dirty="0">
                <a:solidFill>
                  <a:schemeClr val="tx1"/>
                </a:solidFill>
              </a:rPr>
              <a:t>Weeds of the PNW— </a:t>
            </a:r>
            <a:r>
              <a:rPr lang="en-US" sz="3200" dirty="0" err="1">
                <a:solidFill>
                  <a:schemeClr val="tx1"/>
                </a:solidFill>
              </a:rPr>
              <a:t>Shepherdspurse</a:t>
            </a:r>
            <a:r>
              <a:rPr lang="en-US" sz="3200" dirty="0">
                <a:solidFill>
                  <a:schemeClr val="tx1"/>
                </a:solidFill>
              </a:rPr>
              <a:t/>
            </a:r>
            <a:br>
              <a:rPr lang="en-US" sz="3200" dirty="0">
                <a:solidFill>
                  <a:schemeClr val="tx1"/>
                </a:solidFill>
              </a:rPr>
            </a:br>
            <a:r>
              <a:rPr lang="en-US" sz="1600" i="1" dirty="0" err="1">
                <a:solidFill>
                  <a:schemeClr val="tx1"/>
                </a:solidFill>
              </a:rPr>
              <a:t>Capsella</a:t>
            </a:r>
            <a:r>
              <a:rPr lang="en-US" sz="1600" i="1" dirty="0">
                <a:solidFill>
                  <a:schemeClr val="tx1"/>
                </a:solidFill>
              </a:rPr>
              <a:t> bursa-</a:t>
            </a:r>
            <a:r>
              <a:rPr lang="en-US" sz="1600" i="1" dirty="0" err="1">
                <a:solidFill>
                  <a:schemeClr val="tx1"/>
                </a:solidFill>
              </a:rPr>
              <a:t>pastoris</a:t>
            </a:r>
            <a:endParaRPr lang="en-US" sz="1600" i="1" dirty="0">
              <a:solidFill>
                <a:schemeClr val="tx1"/>
              </a:solidFill>
            </a:endParaRP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22162"/>
            <a:ext cx="4459334" cy="6835837"/>
          </a:xfrm>
        </p:spPr>
      </p:pic>
      <p:sp>
        <p:nvSpPr>
          <p:cNvPr id="7" name="Content Placeholder 6"/>
          <p:cNvSpPr>
            <a:spLocks noGrp="1"/>
          </p:cNvSpPr>
          <p:nvPr>
            <p:ph sz="quarter" idx="4"/>
          </p:nvPr>
        </p:nvSpPr>
        <p:spPr>
          <a:xfrm>
            <a:off x="5029200" y="2209800"/>
            <a:ext cx="5943600" cy="4267200"/>
          </a:xfrm>
        </p:spPr>
        <p:txBody>
          <a:bodyPr>
            <a:normAutofit/>
          </a:bodyPr>
          <a:lstStyle/>
          <a:p>
            <a:pPr marL="0" indent="0" algn="ctr">
              <a:buNone/>
            </a:pPr>
            <a:r>
              <a:rPr lang="en-US" sz="2000" dirty="0"/>
              <a:t>Taxonomic Identifiers</a:t>
            </a:r>
          </a:p>
          <a:p>
            <a:pPr marL="0" indent="0">
              <a:buNone/>
            </a:pPr>
            <a:r>
              <a:rPr lang="en-US" sz="2000" dirty="0" smtClean="0"/>
              <a:t>Annual</a:t>
            </a:r>
            <a:r>
              <a:rPr lang="en-US" sz="2000" dirty="0"/>
              <a:t>, reproducing by seed. </a:t>
            </a:r>
            <a:r>
              <a:rPr lang="en-US" sz="2000" dirty="0" smtClean="0"/>
              <a:t/>
            </a:r>
            <a:br>
              <a:rPr lang="en-US" sz="2000" dirty="0" smtClean="0"/>
            </a:br>
            <a:r>
              <a:rPr lang="en-US" sz="2000" b="1" dirty="0" smtClean="0"/>
              <a:t>Root</a:t>
            </a:r>
            <a:r>
              <a:rPr lang="en-US" sz="2000" dirty="0"/>
              <a:t>: taproot. </a:t>
            </a:r>
            <a:r>
              <a:rPr lang="en-US" sz="2000" dirty="0" smtClean="0"/>
              <a:t/>
            </a:r>
            <a:br>
              <a:rPr lang="en-US" sz="2000" dirty="0" smtClean="0"/>
            </a:br>
            <a:r>
              <a:rPr lang="en-US" sz="2000" b="1" dirty="0" smtClean="0"/>
              <a:t>Stem</a:t>
            </a:r>
            <a:r>
              <a:rPr lang="en-US" sz="2000" dirty="0"/>
              <a:t>: basal leaves in a rosette resembling dandelions growing to a width of up to 9”. Flowering stalks can grow up to 2 ½ feet tall. </a:t>
            </a:r>
            <a:r>
              <a:rPr lang="en-US" sz="2000" b="1" dirty="0"/>
              <a:t>Leaves</a:t>
            </a:r>
            <a:r>
              <a:rPr lang="en-US" sz="2000" dirty="0"/>
              <a:t>: basal leaves are elliptic, lanceolate, or oblanceolate, and are pinnately lobed. </a:t>
            </a:r>
            <a:r>
              <a:rPr lang="en-US" sz="2000" dirty="0" smtClean="0"/>
              <a:t/>
            </a:r>
            <a:br>
              <a:rPr lang="en-US" sz="2000" dirty="0" smtClean="0"/>
            </a:br>
            <a:r>
              <a:rPr lang="en-US" sz="2000" b="1" dirty="0" smtClean="0"/>
              <a:t>Flowers</a:t>
            </a:r>
            <a:r>
              <a:rPr lang="en-US" sz="2000" dirty="0"/>
              <a:t>: small white flowers found growing up the stem in bunches, replaced by seedpods, which hold up to 20 seeds. Pods are heart shaped. </a:t>
            </a:r>
          </a:p>
        </p:txBody>
      </p:sp>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51</a:t>
            </a:fld>
            <a:endParaRPr lang="en-US"/>
          </a:p>
        </p:txBody>
      </p:sp>
    </p:spTree>
    <p:extLst>
      <p:ext uri="{BB962C8B-B14F-4D97-AF65-F5344CB8AC3E}">
        <p14:creationId xmlns:p14="http://schemas.microsoft.com/office/powerpoint/2010/main" val="1359465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a:t>
            </a:r>
            <a:r>
              <a:rPr lang="en-US" sz="3200" dirty="0" smtClean="0">
                <a:solidFill>
                  <a:schemeClr val="tx1"/>
                </a:solidFill>
              </a:rPr>
              <a:t>—</a:t>
            </a:r>
            <a:br>
              <a:rPr lang="en-US" sz="3200" dirty="0" smtClean="0">
                <a:solidFill>
                  <a:schemeClr val="tx1"/>
                </a:solidFill>
              </a:rPr>
            </a:br>
            <a:r>
              <a:rPr lang="en-US" sz="3200" dirty="0" smtClean="0">
                <a:solidFill>
                  <a:schemeClr val="tx1"/>
                </a:solidFill>
              </a:rPr>
              <a:t>Common </a:t>
            </a:r>
            <a:r>
              <a:rPr lang="en-US" sz="3200" dirty="0" err="1">
                <a:solidFill>
                  <a:schemeClr val="tx1"/>
                </a:solidFill>
              </a:rPr>
              <a:t>Sowthistle</a:t>
            </a:r>
            <a:r>
              <a:rPr lang="en-US" sz="3200" dirty="0">
                <a:solidFill>
                  <a:schemeClr val="tx1"/>
                </a:solidFill>
              </a:rPr>
              <a:t/>
            </a:r>
            <a:br>
              <a:rPr lang="en-US" sz="3200" dirty="0">
                <a:solidFill>
                  <a:schemeClr val="tx1"/>
                </a:solidFill>
              </a:rPr>
            </a:br>
            <a:r>
              <a:rPr lang="en-US" sz="1600" dirty="0" err="1">
                <a:solidFill>
                  <a:schemeClr val="tx1"/>
                </a:solidFill>
              </a:rPr>
              <a:t>Sonchus</a:t>
            </a:r>
            <a:r>
              <a:rPr lang="en-US" sz="1600" dirty="0">
                <a:solidFill>
                  <a:schemeClr val="tx1"/>
                </a:solidFill>
              </a:rPr>
              <a:t> </a:t>
            </a:r>
            <a:r>
              <a:rPr lang="en-US" sz="1600" dirty="0" err="1">
                <a:solidFill>
                  <a:schemeClr val="tx1"/>
                </a:solidFill>
              </a:rPr>
              <a:t>oleraceus</a:t>
            </a:r>
            <a:endParaRPr lang="en-US" sz="1600" dirty="0">
              <a:solidFill>
                <a:schemeClr val="tx1"/>
              </a:solidFill>
            </a:endParaRPr>
          </a:p>
        </p:txBody>
      </p:sp>
      <p:sp>
        <p:nvSpPr>
          <p:cNvPr id="6" name="Text Placeholder 5"/>
          <p:cNvSpPr>
            <a:spLocks noGrp="1"/>
          </p:cNvSpPr>
          <p:nvPr>
            <p:ph type="body" idx="1"/>
          </p:nvPr>
        </p:nvSpPr>
        <p:spPr>
          <a:xfrm>
            <a:off x="5029200" y="1676400"/>
            <a:ext cx="6019800" cy="4724400"/>
          </a:xfrm>
        </p:spPr>
        <p:txBody>
          <a:bodyPr>
            <a:normAutofit/>
          </a:bodyPr>
          <a:lstStyle/>
          <a:p>
            <a:r>
              <a:rPr lang="en-US" sz="1800" dirty="0">
                <a:solidFill>
                  <a:schemeClr val="tx1"/>
                </a:solidFill>
              </a:rPr>
              <a:t>Taxonomic Identifiers</a:t>
            </a:r>
          </a:p>
          <a:p>
            <a:pPr algn="l"/>
            <a:r>
              <a:rPr lang="en-US" sz="1800" dirty="0">
                <a:solidFill>
                  <a:schemeClr val="tx1"/>
                </a:solidFill>
              </a:rPr>
              <a:t>Perennial reproducing by seed and creeping rhizomes.  </a:t>
            </a:r>
            <a:r>
              <a:rPr lang="en-US" sz="1800" b="1" dirty="0">
                <a:solidFill>
                  <a:schemeClr val="tx1"/>
                </a:solidFill>
              </a:rPr>
              <a:t>Roots</a:t>
            </a:r>
            <a:r>
              <a:rPr lang="en-US" sz="1800" dirty="0">
                <a:solidFill>
                  <a:schemeClr val="tx1"/>
                </a:solidFill>
              </a:rPr>
              <a:t>: deep penetrating, wide spreading horizontally. </a:t>
            </a:r>
            <a:r>
              <a:rPr lang="en-US" sz="1800" b="1" dirty="0">
                <a:solidFill>
                  <a:schemeClr val="tx1"/>
                </a:solidFill>
              </a:rPr>
              <a:t>Stems</a:t>
            </a:r>
            <a:r>
              <a:rPr lang="en-US" sz="1800" dirty="0">
                <a:solidFill>
                  <a:schemeClr val="tx1"/>
                </a:solidFill>
              </a:rPr>
              <a:t>: smooth or glandular, hairy, leafy, hollow and branched at the top. Stems and leaves are milky inside and covered with whitish bloom. </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Leaves</a:t>
            </a:r>
            <a:r>
              <a:rPr lang="en-US" sz="1800" dirty="0">
                <a:solidFill>
                  <a:schemeClr val="tx1"/>
                </a:solidFill>
              </a:rPr>
              <a:t>: are variable. Basal leaves narrow at the stem to short petioles, are deeply lobed and have soft spines on the irregular margins. The stem leaves are alternate, clasping with rounded lobes, deeply cut, irregular toothed and curving </a:t>
            </a:r>
            <a:r>
              <a:rPr lang="en-US" sz="1800" dirty="0" smtClean="0">
                <a:solidFill>
                  <a:schemeClr val="tx1"/>
                </a:solidFill>
              </a:rPr>
              <a:t>blade</a:t>
            </a:r>
            <a:r>
              <a:rPr lang="en-US" sz="1800" dirty="0">
                <a:solidFill>
                  <a:schemeClr val="tx1"/>
                </a:solidFill>
              </a:rPr>
              <a:t>. </a:t>
            </a:r>
            <a:endParaRPr lang="en-US" sz="1800" dirty="0" smtClean="0">
              <a:solidFill>
                <a:schemeClr val="tx1"/>
              </a:solidFill>
            </a:endParaRPr>
          </a:p>
          <a:p>
            <a:pPr algn="l"/>
            <a:r>
              <a:rPr lang="en-US" sz="1800" b="1" dirty="0" smtClean="0">
                <a:solidFill>
                  <a:schemeClr val="tx1"/>
                </a:solidFill>
              </a:rPr>
              <a:t>Flowers</a:t>
            </a:r>
            <a:r>
              <a:rPr lang="en-US" sz="1800" dirty="0">
                <a:solidFill>
                  <a:schemeClr val="tx1"/>
                </a:solidFill>
              </a:rPr>
              <a:t>: large yellow dandelion-type flower.  Numerous flower heads are on the ends of terminal branches. </a:t>
            </a:r>
            <a:r>
              <a:rPr lang="en-US" sz="1800" b="1" dirty="0">
                <a:solidFill>
                  <a:schemeClr val="tx1"/>
                </a:solidFill>
              </a:rPr>
              <a:t>Found</a:t>
            </a:r>
            <a:r>
              <a:rPr lang="en-US" sz="1800" dirty="0">
                <a:solidFill>
                  <a:schemeClr val="tx1"/>
                </a:solidFill>
              </a:rPr>
              <a:t>: cultivated fields, pastures, and waste land.</a:t>
            </a:r>
          </a:p>
        </p:txBody>
      </p:sp>
      <p:pic>
        <p:nvPicPr>
          <p:cNvPr id="11" name="Content Placeholder 10"/>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832" y="-1"/>
            <a:ext cx="4496231" cy="6896305"/>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52</a:t>
            </a:fld>
            <a:endParaRPr lang="en-US"/>
          </a:p>
        </p:txBody>
      </p:sp>
    </p:spTree>
    <p:extLst>
      <p:ext uri="{BB962C8B-B14F-4D97-AF65-F5344CB8AC3E}">
        <p14:creationId xmlns:p14="http://schemas.microsoft.com/office/powerpoint/2010/main" val="1462625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6019800" cy="1371600"/>
          </a:xfrm>
        </p:spPr>
        <p:txBody>
          <a:bodyPr>
            <a:normAutofit/>
          </a:bodyPr>
          <a:lstStyle/>
          <a:p>
            <a:pPr algn="ctr"/>
            <a:r>
              <a:rPr lang="en-US" sz="3200" dirty="0">
                <a:solidFill>
                  <a:schemeClr val="tx1"/>
                </a:solidFill>
              </a:rPr>
              <a:t>Weeds of the PNW— </a:t>
            </a:r>
            <a:r>
              <a:rPr lang="en-US" sz="3200" dirty="0" smtClean="0">
                <a:solidFill>
                  <a:schemeClr val="tx1"/>
                </a:solidFill>
              </a:rPr>
              <a:t/>
            </a:r>
            <a:br>
              <a:rPr lang="en-US" sz="3200" dirty="0" smtClean="0">
                <a:solidFill>
                  <a:schemeClr val="tx1"/>
                </a:solidFill>
              </a:rPr>
            </a:br>
            <a:r>
              <a:rPr lang="en-US" sz="3200" dirty="0" smtClean="0">
                <a:solidFill>
                  <a:schemeClr val="tx1"/>
                </a:solidFill>
              </a:rPr>
              <a:t>Wild </a:t>
            </a:r>
            <a:r>
              <a:rPr lang="en-US" sz="3200" dirty="0">
                <a:solidFill>
                  <a:schemeClr val="tx1"/>
                </a:solidFill>
              </a:rPr>
              <a:t>Oats</a:t>
            </a:r>
            <a:br>
              <a:rPr lang="en-US" sz="3200" dirty="0">
                <a:solidFill>
                  <a:schemeClr val="tx1"/>
                </a:solidFill>
              </a:rPr>
            </a:br>
            <a:r>
              <a:rPr lang="en-US" sz="1600" i="1" dirty="0" err="1">
                <a:solidFill>
                  <a:schemeClr val="tx1"/>
                </a:solidFill>
              </a:rPr>
              <a:t>Avena</a:t>
            </a:r>
            <a:r>
              <a:rPr lang="en-US" sz="1600" i="1" dirty="0">
                <a:solidFill>
                  <a:schemeClr val="tx1"/>
                </a:solidFill>
              </a:rPr>
              <a:t> </a:t>
            </a:r>
            <a:r>
              <a:rPr lang="en-US" sz="1600" i="1" dirty="0" err="1">
                <a:solidFill>
                  <a:schemeClr val="tx1"/>
                </a:solidFill>
              </a:rPr>
              <a:t>fatua</a:t>
            </a:r>
            <a:endParaRPr lang="en-US" sz="1600" i="1" dirty="0">
              <a:solidFill>
                <a:schemeClr val="tx1"/>
              </a:solidFill>
            </a:endParaRPr>
          </a:p>
        </p:txBody>
      </p:sp>
      <p:sp>
        <p:nvSpPr>
          <p:cNvPr id="6" name="Text Placeholder 5"/>
          <p:cNvSpPr>
            <a:spLocks noGrp="1"/>
          </p:cNvSpPr>
          <p:nvPr>
            <p:ph type="body" idx="1"/>
          </p:nvPr>
        </p:nvSpPr>
        <p:spPr>
          <a:xfrm>
            <a:off x="5029200" y="1219200"/>
            <a:ext cx="6019800" cy="5334000"/>
          </a:xfrm>
        </p:spPr>
        <p:txBody>
          <a:bodyPr>
            <a:normAutofit/>
          </a:bodyPr>
          <a:lstStyle/>
          <a:p>
            <a:r>
              <a:rPr lang="en-US" dirty="0">
                <a:solidFill>
                  <a:schemeClr val="tx1"/>
                </a:solidFill>
              </a:rPr>
              <a:t>Taxonomic Identifiers</a:t>
            </a:r>
          </a:p>
          <a:p>
            <a:pPr algn="l"/>
            <a:r>
              <a:rPr lang="en-US" dirty="0">
                <a:solidFill>
                  <a:schemeClr val="tx1"/>
                </a:solidFill>
              </a:rPr>
              <a:t>Annual, reproducing by seeds. </a:t>
            </a:r>
            <a:r>
              <a:rPr lang="en-US" dirty="0" smtClean="0">
                <a:solidFill>
                  <a:schemeClr val="tx1"/>
                </a:solidFill>
              </a:rPr>
              <a:t/>
            </a:r>
            <a:br>
              <a:rPr lang="en-US" dirty="0" smtClean="0">
                <a:solidFill>
                  <a:schemeClr val="tx1"/>
                </a:solidFill>
              </a:rPr>
            </a:br>
            <a:r>
              <a:rPr lang="en-US" b="1" dirty="0" smtClean="0">
                <a:solidFill>
                  <a:schemeClr val="tx1"/>
                </a:solidFill>
              </a:rPr>
              <a:t>Roots</a:t>
            </a:r>
            <a:r>
              <a:rPr lang="en-US" dirty="0">
                <a:solidFill>
                  <a:schemeClr val="tx1"/>
                </a:solidFill>
              </a:rPr>
              <a:t>: extensive and fibrous. </a:t>
            </a:r>
            <a:r>
              <a:rPr lang="en-US" dirty="0" smtClean="0">
                <a:solidFill>
                  <a:schemeClr val="tx1"/>
                </a:solidFill>
              </a:rPr>
              <a:t/>
            </a:r>
            <a:br>
              <a:rPr lang="en-US" dirty="0" smtClean="0">
                <a:solidFill>
                  <a:schemeClr val="tx1"/>
                </a:solidFill>
              </a:rPr>
            </a:br>
            <a:r>
              <a:rPr lang="en-US" b="1" dirty="0" smtClean="0">
                <a:solidFill>
                  <a:schemeClr val="tx1"/>
                </a:solidFill>
              </a:rPr>
              <a:t>Culms </a:t>
            </a:r>
            <a:r>
              <a:rPr lang="en-US" b="1" dirty="0">
                <a:solidFill>
                  <a:schemeClr val="tx1"/>
                </a:solidFill>
              </a:rPr>
              <a:t>(stem): </a:t>
            </a:r>
            <a:r>
              <a:rPr lang="en-US" dirty="0">
                <a:solidFill>
                  <a:schemeClr val="tx1"/>
                </a:solidFill>
              </a:rPr>
              <a:t>smooth, erect, stout, 2 to 4 feet tall in small tufts. </a:t>
            </a:r>
            <a:r>
              <a:rPr lang="en-US" dirty="0" smtClean="0">
                <a:solidFill>
                  <a:schemeClr val="tx1"/>
                </a:solidFill>
              </a:rPr>
              <a:t/>
            </a:r>
            <a:br>
              <a:rPr lang="en-US" dirty="0" smtClean="0">
                <a:solidFill>
                  <a:schemeClr val="tx1"/>
                </a:solidFill>
              </a:rPr>
            </a:br>
            <a:r>
              <a:rPr lang="en-US" b="1" dirty="0" smtClean="0">
                <a:solidFill>
                  <a:schemeClr val="tx1"/>
                </a:solidFill>
              </a:rPr>
              <a:t>Leaf</a:t>
            </a:r>
            <a:r>
              <a:rPr lang="en-US" dirty="0">
                <a:solidFill>
                  <a:schemeClr val="tx1"/>
                </a:solidFill>
              </a:rPr>
              <a:t>: blades long and wide, resembling tame oats. </a:t>
            </a:r>
            <a:r>
              <a:rPr lang="en-US" b="1" dirty="0">
                <a:solidFill>
                  <a:schemeClr val="tx1"/>
                </a:solidFill>
              </a:rPr>
              <a:t>Flower</a:t>
            </a:r>
            <a:r>
              <a:rPr lang="en-US" dirty="0">
                <a:solidFill>
                  <a:schemeClr val="tx1"/>
                </a:solidFill>
              </a:rPr>
              <a:t>: panicle loose and open, with slender branches ascending. Spikelets pendulous, glumes smooth, lemmas with long dark awns, the lower parts twisted, upper part bent sharply at right angles, with ring of hairs at the base, which is stiff and brownish in color. </a:t>
            </a:r>
            <a:r>
              <a:rPr lang="en-US" dirty="0" smtClean="0">
                <a:solidFill>
                  <a:schemeClr val="tx1"/>
                </a:solidFill>
              </a:rPr>
              <a:t/>
            </a:r>
            <a:br>
              <a:rPr lang="en-US" dirty="0" smtClean="0">
                <a:solidFill>
                  <a:schemeClr val="tx1"/>
                </a:solidFill>
              </a:rPr>
            </a:br>
            <a:r>
              <a:rPr lang="en-US" b="1" dirty="0" smtClean="0">
                <a:solidFill>
                  <a:schemeClr val="tx1"/>
                </a:solidFill>
              </a:rPr>
              <a:t>Found</a:t>
            </a:r>
            <a:r>
              <a:rPr lang="en-US" dirty="0">
                <a:solidFill>
                  <a:schemeClr val="tx1"/>
                </a:solidFill>
              </a:rPr>
              <a:t>: fields under cultivation to small grains.</a:t>
            </a:r>
          </a:p>
        </p:txBody>
      </p:sp>
      <p:pic>
        <p:nvPicPr>
          <p:cNvPr id="10" name="Content Placeholder 9"/>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4489188" cy="6858000"/>
          </a:xfrm>
        </p:spPr>
      </p:pic>
      <p:sp>
        <p:nvSpPr>
          <p:cNvPr id="3" name="Footer Placeholder 2"/>
          <p:cNvSpPr>
            <a:spLocks noGrp="1"/>
          </p:cNvSpPr>
          <p:nvPr>
            <p:ph type="ftr" sz="quarter" idx="11"/>
          </p:nvPr>
        </p:nvSpPr>
        <p:spPr/>
        <p:txBody>
          <a:bodyPr/>
          <a:lstStyle/>
          <a:p>
            <a:r>
              <a:rPr lang="en-US" smtClean="0"/>
              <a:t>Unit 9 - Crop Pests, Weeds</a:t>
            </a:r>
            <a:endParaRPr lang="en-US"/>
          </a:p>
        </p:txBody>
      </p:sp>
      <p:sp>
        <p:nvSpPr>
          <p:cNvPr id="8" name="Slide Number Placeholder 7"/>
          <p:cNvSpPr>
            <a:spLocks noGrp="1"/>
          </p:cNvSpPr>
          <p:nvPr>
            <p:ph type="sldNum" sz="quarter" idx="12"/>
          </p:nvPr>
        </p:nvSpPr>
        <p:spPr/>
        <p:txBody>
          <a:bodyPr/>
          <a:lstStyle/>
          <a:p>
            <a:fld id="{BCDA641A-EB89-4365-A706-7D936E8BD931}" type="slidenum">
              <a:rPr lang="en-US" smtClean="0"/>
              <a:t>53</a:t>
            </a:fld>
            <a:endParaRPr lang="en-US"/>
          </a:p>
        </p:txBody>
      </p:sp>
    </p:spTree>
    <p:extLst>
      <p:ext uri="{BB962C8B-B14F-4D97-AF65-F5344CB8AC3E}">
        <p14:creationId xmlns:p14="http://schemas.microsoft.com/office/powerpoint/2010/main" val="10207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Forms and Habits</a:t>
            </a:r>
            <a:endParaRPr lang="en-US" b="1" dirty="0"/>
          </a:p>
        </p:txBody>
      </p:sp>
      <p:sp>
        <p:nvSpPr>
          <p:cNvPr id="4" name="Rectangle 3"/>
          <p:cNvSpPr>
            <a:spLocks noGrp="1" noChangeArrowheads="1"/>
          </p:cNvSpPr>
          <p:nvPr>
            <p:ph idx="1"/>
          </p:nvPr>
        </p:nvSpPr>
        <p:spPr/>
        <p:txBody>
          <a:bodyPr/>
          <a:lstStyle/>
          <a:p>
            <a:r>
              <a:rPr lang="en-US" b="1" dirty="0"/>
              <a:t>Prostrate</a:t>
            </a:r>
            <a:r>
              <a:rPr lang="en-US" dirty="0"/>
              <a:t> – growing low to the </a:t>
            </a:r>
            <a:r>
              <a:rPr lang="en-US" dirty="0" smtClean="0"/>
              <a:t>ground, </a:t>
            </a:r>
            <a:r>
              <a:rPr lang="en-US" dirty="0"/>
              <a:t>often creeping</a:t>
            </a:r>
          </a:p>
          <a:p>
            <a:r>
              <a:rPr lang="en-US" b="1" dirty="0"/>
              <a:t>Erect</a:t>
            </a:r>
            <a:r>
              <a:rPr lang="en-US" dirty="0"/>
              <a:t> – grows upright in form</a:t>
            </a:r>
          </a:p>
        </p:txBody>
      </p:sp>
      <p:pic>
        <p:nvPicPr>
          <p:cNvPr id="5" name="Picture 9" descr="sabina1"/>
          <p:cNvPicPr>
            <a:picLocks noChangeAspect="1" noChangeArrowheads="1"/>
          </p:cNvPicPr>
          <p:nvPr/>
        </p:nvPicPr>
        <p:blipFill>
          <a:blip r:embed="rId2" cstate="print"/>
          <a:srcRect/>
          <a:stretch>
            <a:fillRect/>
          </a:stretch>
        </p:blipFill>
        <p:spPr bwMode="auto">
          <a:xfrm>
            <a:off x="2476500" y="3275002"/>
            <a:ext cx="4610100" cy="2897199"/>
          </a:xfrm>
          <a:prstGeom prst="rect">
            <a:avLst/>
          </a:prstGeom>
          <a:noFill/>
        </p:spPr>
      </p:pic>
      <p:pic>
        <p:nvPicPr>
          <p:cNvPr id="6" name="Picture 7" descr="Poison Hemlock"/>
          <p:cNvPicPr>
            <a:picLocks noChangeAspect="1" noChangeArrowheads="1"/>
          </p:cNvPicPr>
          <p:nvPr/>
        </p:nvPicPr>
        <p:blipFill>
          <a:blip r:embed="rId3" cstate="print"/>
          <a:srcRect/>
          <a:stretch>
            <a:fillRect/>
          </a:stretch>
        </p:blipFill>
        <p:spPr bwMode="auto">
          <a:xfrm>
            <a:off x="7620001" y="2209800"/>
            <a:ext cx="2735263" cy="4114800"/>
          </a:xfrm>
          <a:prstGeom prst="rect">
            <a:avLst/>
          </a:prstGeom>
          <a:noFill/>
        </p:spPr>
      </p:pic>
    </p:spTree>
    <p:extLst>
      <p:ext uri="{BB962C8B-B14F-4D97-AF65-F5344CB8AC3E}">
        <p14:creationId xmlns:p14="http://schemas.microsoft.com/office/powerpoint/2010/main" val="184916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Leaf Arrangement</a:t>
            </a:r>
            <a:endParaRPr lang="en-US" b="1" dirty="0"/>
          </a:p>
        </p:txBody>
      </p:sp>
      <p:sp>
        <p:nvSpPr>
          <p:cNvPr id="4" name="Rectangle 7"/>
          <p:cNvSpPr>
            <a:spLocks noChangeArrowheads="1"/>
          </p:cNvSpPr>
          <p:nvPr/>
        </p:nvSpPr>
        <p:spPr bwMode="auto">
          <a:xfrm>
            <a:off x="1905000" y="1295401"/>
            <a:ext cx="4038600" cy="4525963"/>
          </a:xfrm>
          <a:prstGeom prst="rect">
            <a:avLst/>
          </a:prstGeom>
          <a:noFill/>
          <a:ln w="9525">
            <a:noFill/>
            <a:miter lim="800000"/>
            <a:headEnd/>
            <a:tailEnd/>
          </a:ln>
          <a:effectLst/>
        </p:spPr>
        <p:txBody>
          <a:bodyPr/>
          <a:lstStyle/>
          <a:p>
            <a:pPr marL="342900" indent="-342900">
              <a:spcBef>
                <a:spcPct val="20000"/>
              </a:spcBef>
              <a:buFontTx/>
              <a:buChar char="•"/>
            </a:pPr>
            <a:r>
              <a:rPr lang="en-US" sz="2800" b="1" dirty="0"/>
              <a:t>Alternate</a:t>
            </a:r>
            <a:r>
              <a:rPr lang="en-US" sz="2800" dirty="0"/>
              <a:t> – leaves alternate position along the stem from one node to the next.</a:t>
            </a:r>
          </a:p>
        </p:txBody>
      </p:sp>
      <p:sp>
        <p:nvSpPr>
          <p:cNvPr id="5" name="Rectangle 8"/>
          <p:cNvSpPr>
            <a:spLocks noChangeArrowheads="1"/>
          </p:cNvSpPr>
          <p:nvPr/>
        </p:nvSpPr>
        <p:spPr bwMode="auto">
          <a:xfrm>
            <a:off x="6324600" y="1295402"/>
            <a:ext cx="4038600" cy="4525963"/>
          </a:xfrm>
          <a:prstGeom prst="rect">
            <a:avLst/>
          </a:prstGeom>
          <a:noFill/>
          <a:ln w="9525">
            <a:noFill/>
            <a:miter lim="800000"/>
            <a:headEnd/>
            <a:tailEnd/>
          </a:ln>
          <a:effectLst/>
        </p:spPr>
        <p:txBody>
          <a:bodyPr/>
          <a:lstStyle/>
          <a:p>
            <a:pPr marL="342900" indent="-342900">
              <a:spcBef>
                <a:spcPct val="20000"/>
              </a:spcBef>
              <a:buFontTx/>
              <a:buChar char="•"/>
            </a:pPr>
            <a:r>
              <a:rPr lang="en-US" sz="2800" b="1" dirty="0"/>
              <a:t>Opposite</a:t>
            </a:r>
            <a:r>
              <a:rPr lang="en-US" sz="2800" dirty="0"/>
              <a:t> – leaf pairs are directly opposed  to each other on the same node</a:t>
            </a:r>
          </a:p>
        </p:txBody>
      </p:sp>
      <p:pic>
        <p:nvPicPr>
          <p:cNvPr id="6" name="Picture 9" descr="altopp"/>
          <p:cNvPicPr>
            <a:picLocks noChangeAspect="1" noChangeArrowheads="1"/>
          </p:cNvPicPr>
          <p:nvPr/>
        </p:nvPicPr>
        <p:blipFill>
          <a:blip r:embed="rId2" cstate="print"/>
          <a:srcRect/>
          <a:stretch>
            <a:fillRect/>
          </a:stretch>
        </p:blipFill>
        <p:spPr bwMode="auto">
          <a:xfrm>
            <a:off x="4425950" y="3048002"/>
            <a:ext cx="3169228" cy="3058103"/>
          </a:xfrm>
          <a:prstGeom prst="rect">
            <a:avLst/>
          </a:prstGeom>
          <a:noFill/>
        </p:spPr>
      </p:pic>
      <p:pic>
        <p:nvPicPr>
          <p:cNvPr id="7" name="Picture 10" descr="Alternate Leaf Arrangement">
            <a:hlinkClick r:id="rId3"/>
          </p:cNvPr>
          <p:cNvPicPr>
            <a:picLocks noChangeAspect="1" noChangeArrowheads="1"/>
          </p:cNvPicPr>
          <p:nvPr/>
        </p:nvPicPr>
        <p:blipFill>
          <a:blip r:embed="rId4" cstate="print"/>
          <a:srcRect/>
          <a:stretch>
            <a:fillRect/>
          </a:stretch>
        </p:blipFill>
        <p:spPr bwMode="auto">
          <a:xfrm>
            <a:off x="1828801" y="3048001"/>
            <a:ext cx="2291773" cy="3048000"/>
          </a:xfrm>
          <a:prstGeom prst="rect">
            <a:avLst/>
          </a:prstGeom>
          <a:noFill/>
        </p:spPr>
      </p:pic>
      <p:pic>
        <p:nvPicPr>
          <p:cNvPr id="8" name="Picture 11" descr="Opposite Leaf Arrangement">
            <a:hlinkClick r:id="rId5"/>
          </p:cNvPr>
          <p:cNvPicPr>
            <a:picLocks noChangeAspect="1" noChangeArrowheads="1"/>
          </p:cNvPicPr>
          <p:nvPr/>
        </p:nvPicPr>
        <p:blipFill>
          <a:blip r:embed="rId6" cstate="print"/>
          <a:srcRect/>
          <a:stretch>
            <a:fillRect/>
          </a:stretch>
        </p:blipFill>
        <p:spPr bwMode="auto">
          <a:xfrm>
            <a:off x="8007351" y="3048001"/>
            <a:ext cx="2291773" cy="3048000"/>
          </a:xfrm>
          <a:prstGeom prst="rect">
            <a:avLst/>
          </a:prstGeom>
          <a:noFill/>
        </p:spPr>
      </p:pic>
    </p:spTree>
    <p:extLst>
      <p:ext uri="{BB962C8B-B14F-4D97-AF65-F5344CB8AC3E}">
        <p14:creationId xmlns:p14="http://schemas.microsoft.com/office/powerpoint/2010/main" val="225100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urses.missouristate.edu/pbtrewatha/Downy_Brome8.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42" y="112919"/>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MTEhUUEhQVFhUWFxcYGRgXGBwXGBwXFRoXGRcWFRgYHCggGBslHRUYIjEhJSkrLi4uFx8zODMsNygtLisBCgoKDg0OGxAQGy8kICY0LCwvLDQ0LCwsLDQsLC8sLCwsLCwsLCwsLCwsLCwsLCwsLCwsLCwsLCwsLCwsLCwsLP/AABEIAKsBJgMBIgACEQEDEQH/xAAbAAACAwEBAQAAAAAAAAAAAAADBAECBQAGB//EAEMQAAIBAwMCBAQEAwYDBgcAAAECEQADIQQSMSJBBRNRYTJxgZEjQqGxBhRSYnKCwdHwouHxFSQzQ5KyNFNjg6PC0v/EABoBAAMBAQEBAAAAAAAAAAAAAAABAgMEBQb/xAAvEQACAgECBgAEBgIDAAAAAAAAAQIRAxIhBBMxQVHwFCJCgWFxkbHR4QXBFTKh/9oADAMBAAIRAxEAPwDwgNWzT2gCd4rR1ARlgRjivoJZqdUeFHDqjdj38J2FUbmGSf0r3tvUgrgxXzzRajbEnit3TeKA9xXn5rlK2ejhqMUkel1TKywQDXkfHPArbAm2IanL3ifvWbrPFek5pYtUXsVl0yXzHj7qlSVPIqu+r6l9zE+tCivZS23PEaV7F/MqfMoe2pinQbBPOq3nUGK6KKQB/PqPONCiuiikFhfOPrXC9QoqYooVhfONd55oUV0U6QWFFwnimk8OvMJCmi+CMFYk16e1qhFcubM4OkjrwYI5I22eP/lbkwQRQb6MhhsV6PxHVhcxWPrdUrjIzTx5JS3rYnLihDa9zPL126pC+lMfyDxJEV0NpdTnUW+iFd1QTVitRFVQi9iwzmFBJ9q09N4IzKZBDDj0rU/hNVUSYzW/dvoOBXDm4iSlpR34eGi4qTPBHwi9t3bTFIssc19MS8rLECsPxfw624MQD60Q4q3UkGThKVxZ46KiKLdt7SQe1Uiuw4uhSK41YiuigLKRURV4ropDspFdV4qKVDssKurGoiuiiiLCLeb1oqaph3peppPHF9UNTkujGv51qE+oJGaGBUxRHFFdgeWT6srV0aK6KmK1ozsqagCrhatso2CwUVMUQrUbaBWUiuiiRXRQFg4qdtXC1YLQFg4room2u20BudZMGtC3rdves+KiKznjUnuaQzSgtgupvlzmo8tPU1QCp209NKkTrbdvcnTEBprS/mJ96y9tSJqZ41J2aY8ziqDXSu6SKpqLqkQBFDIqIqlBEvI9zT8FYDvW8LyxzXjgSKMdS0Vz5eHc5XZ04eKUI00enbUr61l67xIDAzWS10+tDNEOGS6hk4xtVEi++4zQoohFViupKjk1XuUioirkVEUBZWKiKvFRFIdlYrqtFTS2HZwFdFXiuinZFlamrVIosVlakCr4q6gehp6h1YMCpAou1felr2pUcSY2zAkwxif+FqznljBWyo4nJ0gwWrBalBM5ODH+uaLs9/0pqdj0ASlTsoyOsA9j37VaV9/sf9KXMRXLFxbqfLpgAVOyjWPloX8upCj/AKUV8ED1DH7R/rUCw3R/dIb5kCD95qHl3pe9P5K5QJ4HIjj7mpCVfVWSTb9mDR6z0fpvP6U7b0xYgepAojlG8Rn+VUi1W/8Awn4SNR5wuSCjYjgqWcKR7zbb7Vr2/wCD85bE/pWEeOxyV2bLgpni/Lqx05HIP2r6Tp/4OtKA2SQZzWpc0VsLwD2yKzlx8V0VmseAfdnyFrBGSDVNlfS/EEs7CpAivD6/SqHOzitsPE8ztRll4XRunZllKgrTnk1U2a31o5+WJlKnZTPk13k09YuWKi3UG1TflV3lUaw5QgUqCtP+TU27AkTT5iQuSzN21ISt3VaNTBAj2pI2vaojmTRUuHlF7sz9tVIrQNsUM2RT1onlMRrqebSRyOa6jmIOVIVirBKebQkUHy6hZE+g3hlHqBS1NE8mrhKtto1MagvAPyqnbV9tEgBciSWCjMbQJZmIHOAFAP8AUT2qZZNK3Ljj1PYXujZJYfCRK+nUAQffMfWjabTdQwTgkRzIUlTjsOflTGptNALFTvVWMZnJJn0bcgJFRpugIRgjk+vUSf0xXJOU53+Ka+9X/KOmMIxf3v7XX8MAluP9+ua5wDj1kT/vvRAvb6UO24JYR8DET81Q9WfU/rXRlyqFL33YxhjciumWVXaO3rMKOf0/1qvhyttBb+lQRzDZLR9xTTMYtwAVIgEDgbiYx6y9T4Woh27KEx80Djn+yw+1cKzy1pyVL+vfUdCwpp0XCAjif8uft/yoWjJYYz3jnBng/wCs1t2UG5tsSApzw07sH7c9vegBFRpX+gKR6bJYg+hgg/Wr+Iaab8v+ivhwVrRs3A9o+frW/of4eRllmzWfqCbY3EwFzPt/vtU6fxS6RJG07UYj0FwkCceuPY0TzS6J0axxRXVAdb4PF5gpnYg+u8g/ps/Wm/B9Gu5HJ4uII+bBW/f9KILzkkkGf+tK6SUBySS7t/6nLAfSQPpUap1pvzuPRFO0j1ujS1pbFx2Ex5xOYJXc15VB9RvaO9a2gPmKCSNwCnHBDiVYD0OfqDXzTxzxFyqqZZFTU3CBgMEt+UVY/wD3G+o9q9f4Z4gUulmwpIA9lt20BHv8Lv8A4fczxOLi9jpUkeke5tGRWL4trlAwc1pa7xBfWvIePaq22RzWuKFsU5UhXxC9vE1kO/bFFGrCqzOYUAkn2FZmnL3H3EFVA6V7knJLfIY+pr0Ma0ujiyStWg5Wqlak1E10UczZG2uCV0VKNBmgFRL2CORVNtabXAVHFZ925ms4ybNZwjHcFUTUvmqcVp1Rj3CtdqETdiaCTUeYe1LS+xWtdxk6ai2miRApMag1B1BrOUZdy4zguge6884rqXa9XUKDBziFN2oDj0poeGtEmoOgYR71KcPI3HJ4Fyw9KowrVs6VAM5NVfTgnFCyRQ3hk0ZYWrqgz69P2G7/APr96128KG2d2aBqdCFEgzT5kJUTyZxEO0f75mqimDYb0xH6e1A0zBrakfmUH7impxvSvxfv6kOEurKgzI78iJiMg5+1W0mlktmJYk8Z3KPtERirpcXqZFlVZgBzhTxPfINTdlEIQbjtIAJ5gGJP+dcdvIlJ+E/4R0RSjs/yJUlUmQB2PEgAsD9vWm/AkVVIYdTWbAZT/Xbt+W3zGFEjGOayvEbEi0jSFdgFjsFQgg/b61plWUlWEwxj5diPvWGODlNp9vf9m+rSrN4ae2Qex7Vg+KupuRbIZlK7hwNpD9JI4Mbo9Ca46s79h3FYBmJkliNpAM45+XPclUqgLMi/HteZ7glPsOfkanJkW8b9/Aom/dYoiZMOueCVQsIYE5PGc8d5rbsagdxypWecHIwRBg5rA8h4ADCLaqGGeT+G5jH9BIOO3an9AwZ2tz8ESfczx+n1mnhptqXtWS7W6NbT+KhlhoDbVYj5yD+qH9aC15RkUr4poSjJtMlww9DIKlY7/matHw3woOp3nrHIHHJAI9jH0MjtW0HGK3YfM3VGNoI2upyJdc5w4XeD82DH61r29eTEZyPlP+5qvhGkCm+py6u2P8IYH7EfaoBFu2LrfAli7v8AXeDaAkfR/wDZrNTjFUVpZTQeIbwAxkMeiJA2w5Uc+iMJ/s1TUWwwnAOxWj2P/Ogn/wCD0zYV0W2ze4kebx7bj/1onmois7nCqfsBMfpWmOUl8y6ESSezA/ySuUtgFiTuf+lEXI3H1JAheTk8CvWaGzbQCEBxk96y11FtUIT4sGfXIn9BH2o3ht+A4JwHcj5Od4+24j6U8k5Se5UIxj0Baz+H97yhAByZ4HyrT0fgFpLcOAxJ5rjrhHNLXPEyYnik8mSSqxrHBO6Ca/8AhS3tlDB/SvJXdKwnGAYntXsf+2JGTWa+sB6QBFa4ss49dzPJhhLpsedSwx4BPyFX02he4YVSY5r1v8PuN+xtsRzxFbmps2kllgesUT4tp1Qo8Kmrs+cXvCrqjcUIFLvp2AkqYPevQ6/XszmWkTj0qiXPMi1MK1arNKt0Q8EezPNlRQ2SvQeOeErZCwc96wytbwyKStHNkxuLpi5WueyRRSK5mpuT7EqK7i4SuokV1FsWlG3c1oNVbUClkssO1FW02ARzXmc3EvqX6npJTfYhnHarK/tXLpmHAxV7VpiMR3/Sk+IxL6l+oKE32J3j1oe8d6J/LMe31qyaMdzU/F4F9aK5WTwCfcwHoJj5MSY/U1XTjdsUgKelfYRC/bFHt2+YaMx86udHM54Ems/isEV8s13/APdx8mb7GVp7O0Ef2mOfck1OpLKN6j4ZHGMlCw+eyf8A1VproZGGBP8Al6mk7iMTsGVMH/i2sfbB/wCGnLjMHL0qX4EcjJqugPi+o3JbEQPMT59XTg9iJn6VPiGrJB+Y45JkSB9KHctqthrxgwLjgHPwSVGe8AUDxWytuCCSS04HwLA3E+oxNRLi8NNxe7Hy8ndEBSnmlmwrF1Ef1AMTu+bMBNKeHFme6CYhmVTyCGKrbOOMtk/KtG1ZdizxMMGj4Qdqphu+0NIJ45oXhKbEXaCyAqARnDMyk++0qn0Ncks0Jt77f29i44pKth7QoANQ7AAkB9pPaFLH02yp49cwcU8gFm5vQfExBU9+hYj0aEP7Y5Gf4rYJtskyQWPoRO4tH0D/AD4pt1PStzLEgqQIk9gfRo++Y9BtHiMSjWopwlfQcua5Ll+25B2orOuIMqrg85/MuKnwnxDzLZdTBW9dNsnsrGSjRyskqf7oPIFZKWVVhcEtCt5gEzD7GlAO49IyBHIFM+G3bZVthEB2EgGDB5H6UY+IxOnJhomPeH3wVZ2JFxjD+oK4j7R+lB1y77F60B/4isOe7Z/egXYAFxcg4YLnpH5sdxn6GPSi22BIUOOpSwPYgbYI9Z3CtVxXDpU5C5c/B1qzFtVImF45Me/tJilLigqbZnAgz6GQpHrjv6itDTJA6m6mC7vmBx9M/c+tC19kDa4OPgY+m74Cfk2P8Rpx47AopWS8E32GNH4c754mm9T4MwjYT7yaT0/i21l28MJ/9v8Akx+1MP4yAckj/lzSf+Qxt3qLjgddBS7prqetKm6x5Namo1crJPP+xSTWAIIz+laR/wAjw/1MiXD5OxbR2A05zT9vw8YzSFsQcGBjPzo5cnhs++KmXH4HupFRwTXVD66O0CN0xTmttW1AUYxMzWEtwEiT85q+rvmdpbPAqPjMLf8A3L5U/Bo2dIkSeaaSwgWQACD6VhJrCBAPBjNXTxPsfv8AKpfGYn9Q1ikuxs6pPMBBjjk15HV+HshzWj/2k3C5k0PU6smC3EVeP/IYobaiMnDOfVGR5BPauGjY9qfNwYgTPH19aoLp+Xp862/5TD5/cx+CYo2gcGNprqafXk9yIx9q6of+Vxef3K+BCnUEGOTwP9asSVGDkn7ic0o95dpIPYn0Mk8R/nxQbjxEnCiZ9u9fMno60an85giI/aTQA/aBgn6x+9JW7rEAEESW+fEiiMPwxmWgT7Rz9zRuLUXt3rhOCDMGPQDHb70Zrr8QCJEn3Pf5VVR6RG09oBJGV+dX1DQDJEgQSPb9+aKHZW9c5B4MgexXmaA2tMBQIP5j6Y7+1NLqgXIIAUMMkYJIwfuIoOq2FlI5LDd6R6maVCBXdXCmMGM/5xQTddRbUYkmW+55PY8D50wdpugW8jEz2M5AH90/tS2r0wKQWJJKlQBPwEGV9eKtKqTEy1xjt2Rj995MgfX9qnUXfxHG0H4Ae2Q0OI9NrHHyo+tVVUs0FQAZ95ZguPkT/iFD0eke7aLMepipbtIAH7gA1V0hJMubfk7mJAeS0djuyP0An5UroLLK+1OFgwY2sHLhoH9W4A89/rWq1jeYYSvUJI7bQCB96ERwowxTcI4kQD+v70tbopxA2HH4pMhQNnHUrgDH/wCSBR9azsQCAwglmPOOEA7Z59IAHOE9bbKsygwxMyslekIv2+E+0UXRa9WLAmFIIKntvVZM9/6gR6+oqmib7MpZulSSMKWPeZUAAbif3/z5WZvILci210sRnpYmSZH5DIB9CQfWjanVWgdpvWzBaFBlijBTMDMSsfMUEeJWiILJABOSMYwCD2IEfWmlLwRqXSzW1CbVUnEqABxuJGC3rxE80lp2ti/042pcVV5hn8twF9QNhI+ZEDFQGcbbZO5Nkp6Qst5W7uYBjvAjtJvbt77lxSQA6W3QDuWLsrW29gR8qlJpMtytjlu9t63bO05PEjkn0HJoVoM4a2+E3bmjna20gA/Mn7VA1e9gt1TvVACo7iMsPf1Hsa5dQF2FjLPyZiYnkGs6aL1JifhV2SgfJXcp/wALBTxx6j2p5kYEswx+gBiPvWcibbsK3S6icDDFSRPzUZ9wK09XKGCxI9+IEbf0FOXUmINdSRcK7ejZgDkEEg4P0xjn6Uzpru5N6kSCAJPJrKtal2uuY/KwnBmCMfqKbuKBLIBtXaSJ5jGfvz7DtSfUqLGnuYYkQZEj1M9vrS5J62dhsngDPtk0C/f5eSFBMd8gdSkfr8hNBOoJRwYIYgehzg/LmnpY3JDukkwT8O1SZwZIntjHp7c1XYjhge0xmCPnUK4jecmGBHvkL9eKvCsNxgRkQRIBJhj6zj7UwtFE5UueABj19SKo+ok4nqn6GDHy4pfR6gMQIG6AYn9RP0Ef9aJcfqKgwQBkYkA5gfWk1Qaky1wlDuPAAOO+49/lQLOqliSMSQvoQZ+3FW1iAqoUg9SyT6SCQfoD9xQXcQAiynJYHtukyPrTS2E2FuXjbYRywTE8Bsn9Qc1LXt2ciM84JWZFV8RtbupTxEDicAQfbmq6V8lCZYNIkciOfY9qKFdMtcBLE7iAciRmTzXUpq9YCxE5EY4gR7/7xXVLUvA9S8jhYM2wtKl1OMDI+LZzkEZGMcA0vcA33V5+KBMY7j3yKVe60ls9LriSQTCL3OPiJIkfIYpu44LZUmCFPuACx4wPSe9aNUcyYG3qpUNGFEE+hb0/Wm7xG1ACAY6jPrx/v3rM1SbrTDThulgQnMgkqwmMmnQxWySyiNoKmBlTAOTzBU+2abVBYVHJQGSBMMJ7gxz9vvS3iTfhiJC7z3z0kD/OiXLB8sASCzB90dMGYn55qP4gJDPasY2kmSfWBsE9zBzSitxnW2eWR8yJU9o9PmKJdv8AwqDIHPeTzJ9h/lQksMxCgsWiCoE7ekngZJnED1rrV0K2MYJM9iMR++KloLFrL+UdqNuYktP0jHyC0+b4IWeQgYfOMAj5ik7d4o1y7vHVH+Fs5nt9KFfb8cNliu5G5+Ldgmef6sTg1bVhZp6+81wKowCilvSACgI/wj9anTa1hbMGSpI9MKSBjvRNTettbtKhHmgtbbaQRt5UbhgDJx7z71nWFUFEeBh954j4iCffBx/ypPdD1GodbIUBo3blEZBJ5HtmlfF9SbZHlDeyiFUkw2+On9KDctC0UuowdLpGI2wSAcA8wImP3oSTe2EkqReABnEc5+kfelFK77BqYW6Lm8K1xp29QSFHTtUxgsIjuewpXy13uuwgC50EzcPCztDfHyMd/mJrT0hV7kkQzLdQ5nDA/pjml/JUooVwWZAZaSAQuZBBMQWBAXOcHirUmS2GveSzNOntLkjaUMjO2QeY+I5yO9Z9jQ27iheoEEpzOVyCN2TKjsf9KauM7C2bRDEM8EMCp6tsrBMqRBzM+9U0uHu7tgBuRztCuRtGcYlgf9OKacq2Ymk9mgen07EiC25biLJBIuAlV2XIna6z03O+0Buxot6/DyC0WQ0yI2mFDLH5erdjtVtLduDpEghjKxyykjqn6H6VGs1akqyS17ZFwkBUZVEbLpP/AJq9IV46p2nIBN6nO0+oqroMHUSUYCQO5+IQM9U88kH/AJ1mG8G/DuEAqxz+Y71hSvtiY96rrQqIVBxuyOW65UTmFGYz2jFD8UR4FzlPLTbA6pEko2SexjPYipjC9gbaZrXV22yTk3EzJyGABUiPQr39x3qF1xchpCoRszna/J+vFVsXASqgAFmIJYjay3OAPSCT9PlSniQ8prlshgu5H47OBkDvBAb5Mazin0HYxbdnYFJEopYngbp2ie5MAfStO3fAU4wBmfUSSD6e1Zur1ZCIyk7JcxAwcSY5P5vlHzo13ThdLcjLXLjEHYpUhjIAPJYwMnmAB7mizRX2FrZVmYEMm64pYcxChWYDj4H/AEq1vVMbqLyAgDdpZYBI+omq64yQ4kmFkiedsA/OPvJpzwnSnUFdqsFbCsqhiCwLAsoltsxkA8THSat7kp29hbWaiCxSNhJ+jAgkgnjhhHuaBrlgfhNvJTdIkjaCJA/uiSf7woOuF6yvk3xsvKC7ziTBuHid243SJ7wScVXT6g3rYViVfZuB2wQ0kOigdpUkADg+wqtDQ2/IwLUlSJVo+gHDA+rTH0JpiWA2gkkbm4/owTnOf996RF0MD0kMAPUH8RV6CpA4a3z7mmPDkuF9kbblpdxDHgMFJ3TxALc/KpcbIT7gQSoYsHZXyCOF/Lk/MjFE02p2qIjNtGn8pCg7hH1A+lC0fiRDXBdhSGBA5XcvcFpEOBwe4phgqNfUgny8SwBBCGCVz23D/wBX1Bpa6oeopa8SEsrrKlmUE4iVkAH1xS8vuLBuHbqBkHErGOOPtVxbL2i4+G2UfkqpWILpPxHqgjkTQbBZClp4VxbAYGPj3dJkYyF/UU1Gt0Jth9JaVnbcvXLSNwjDdpz+YfeuoWou77IeSLqt5bQCCYBkkR1ZUDd7CuocLCzZ8SvoA9u3tIRSGIBDG4FUlWLYXKmQpmfYVVXRkfZwQCCekCWUFGImI3OMn+nvWf4sgYKBJJURNze3UG5dgADk9IAGMx3D4A7nRliJYN5YkYM7ThogcAQSR96pw+W0SmP2dIRvTeEI2r5efVjlu0d/pQ9Gx8u5YaW2oWUHMGBuCE9iQMCqXdQ627ttdxJRQ0wTvG74Ryx+Ixjgk+hjTr+FbuhiXtqFZgJtkArKowHUYZCSfUjmp0vuUabEKqqN2xdmWJUgEn4hBEQ27P8ATg9qFd0rMxXM3GkR+XncVPGCD9KzjfZ7TqTJKFDnso2gbgCNsY4iB86INV5lpBdKhhZ5LCWZGBYEr+YlTH70adhWaWiRm80pci4gLlgYYGVAI/tSd0dwPekL2rLON8GWKx6ORkkCc/I80vc1LJAleQCV6lJ2j4Sy927Yye01HmFroV26VACE7iBvgwP6VLEn0ye9CjuDluV1WnKWLmQTmf8AFukzwI4o3hrLBu8gOl2YkkmyoKkbpjdnI75M4Gj4gVNhlFsi4LJLsedwJnaCe6uJ5rL8OO+1atATcdhbhFBaFYygnG3ZtIHAyW/NVLeLBjt27stjO7yyn4bKbYAu7WLKsywJMbjBIAgAbaB4naK3Ht3ABIM7iFYrAKjaRJzBU94alNbKMm7f+O73CWbeTt2BQ+MjBz84ERSNnV3Ge1bdiRvRBI3EIQRBA6jhYCj6URx9/fbBs1/HSDpvMVtws3gQAAJ6bcztyoADdpn1yTGh1APmL+VTvGYU7mG0rnrKknp9JPtTXiDIdOqksSw/E3xiOhAhGQAJyeB6dsDwuy1twxYEm3cAiQwZelgIycM+Vnk0RSlFoGbulvi20ndLF0UAdy0gGePix6Y7Um+pNthauqwM8AREgFXaMgS0Rg81q6R91tbd1SsJuOyGYBbe4LiPzICZ4KGCwYGl9BF6xcKorMzWirT1DaFMAcEEGIn8vyqK3th2E/A9Qz3r9psPunc0iAFJJeMLlOSJ6onOW0uq17YxBDMlwMerMSeCAZKAYP25pV9CtvViCrB7ahthIlmZh0gQASBG04BBPzHpF6muANNuLZgghmNw9yMjjJ7gcCqkk/mXhD6ujS1LqyqQWXp6gIBwDgz3yM+kTEEnMv6opftWrYFtSgudIyQcSzHH/SM4ouoDiw5YbSLjKsR8CwpAG7JDKDEdxmDSus0TJes3SVZdiKS254cQ2y4mN09vXYfSqglv9wfUF51u410sxFxurJncygFuruQwJ91PqDWp5ZVmS4oYhbLECSoFwsOQNwI8wZBiY5OKzfGvCltawITC3N7qxGFLRyFwQHDLAxB5omgPS26dux06iQNyRcFst6ptJUxlWEcGraTSa99ol7BfDw0w4KtsVyCJDbdxZgCYK7QY25wY4kG/iQotwWd9t2e2twMpkYSCGmTJAJApF7xe7dLPD27KgEQshCkQB+baxOIllMc0/wCHm2tu5edldrm21cb4tltkWEhsiCuSO4xiDQ409Ql4C/y6m22+4oEAwQ0t5gYNED4Vg+/HrQPNP8rp9pIl05UDduydx5ySer23elA1FoFgqksux7bMI43T/wC1wSTHP2U1t+NMitPm2rjW5jZ3uBhIMkE9W6BnFSofuUm+5t3m8q9tMrvUbgTiQy7CeIAWT3n9heFIIuICT04BEIYMW2wQxYnAAiN0yDyJPxbPU266oDKMkHaQVSRn/wAtvc8DJolltt8XII3mFUBWIYGDBYDkAGWAgEkgZFZpUvexSfcFrNd/M6e443b2W1alTggi3ukXZfCsFkk8SCQYKVkm2bWDG5BIEr+JuJTkwcExPqKtorg3LbUAB0ZGGCpuL+HvGOQSCOQTJ7AVpfzsr+GoCtZTpaDD9RMnBjPoYB5FaSenatvUK7ZiJLXyhI3NaKTPDIx98YK49DxWhYvFrllmkP8ABcyAfgWJk8HcDJ98cCrarTOq2tT5ako1wmcSvSrZjJQkEekGsnSayPVwbrN/bBAILDEKR8zjt2qktStCZrBXfTs5ObhP5YAKYMH3mM4zxRr52Xdz4DeWWQkEdabWPTCyCVnHb50C+xRCqEneWaRI52kZODtk/aaX1Fwhh1TsQI8MNu24FBIB7iT08xPoahKw2L6e+bj31OxRdDKCx3fiEbSqgfCSR8RGAp9DV9WcXDuKNb2o5wZ2QV8vk8bTPGfShDTjznTqaVcBp2oyspAe45JKrnIHO3bB30TwzV7LhzlrSFyYyWQ7l9T042+pmRVS6Wveg+1kae8Q9wAEFiHOQs7hO6RMfFx8+9dRfAkQaq6t1hhFiQZ2Quwg5kFSOc4rqxyTUXTXgKB3XkWgWBxgSI6A0xAyw3KD/eAjGL7ybDwhALE7SIIhfjJONkGSQO1ZViGtwCV2MAJOJMqTxO0Djky2eM6ljUEecohmFth+IJCi0c+WfzK0R6ddbyjTITJ8JWd0E75htvUUyI/F46hbdomAMn27wq8dp3Hq3dCleobFU7rYgwJXbvzPeYqulvGVRyoCuekkqwVV6QVXIQbnIHLFmDRiheHXgvnKoUgHcdhIUw5VWuN/5dsB8DuWUdjSa6j6neA6yYDiYLywz0kiJPYdDdR9fcVdbyXLgFoRtd+m4wbJYcZyszznJ5iu1ml8tiCS29PMH9LrcG5mgABCNplcwJHpTvhGxLvmoVJDQm4fF5m12JB9GnnsaU2lbKryIMhO8M07ACQF3EAlSRtHxCAQYI5GeIas3k3EXHCgrskdWVDKoLPw07T6+pBkUBLRYszbdocWmYyIU/hFjHMEJ7knPqVLGuIUkSwe225buTtZdpO7b1XNyCDAnbHM1WmyDWF0rYV7ykPcNuNxM9UdW5Z2gr29B8xWdatgIwB3Wwnlr1eUrm40BhBBaV3dIxgzABrRv2wbb27SksltxD/FGwndEYO3d1DiCO9YLajeqBYMtMQGdAIGwsxjYWLEcTOanGrWwMY8WuFFtlmDELcYT22spEEwADBAAM8dooHhqnzrJZnYgWXO5dpEBty7ue+D6ERQfEdSd6ncCpsuTBkwrMCpYjk7eRE7u1b1xES5YchgfL2srQwRkIAtow5UDdH0Haa1dwhXfcaPVfxP4UjWbQsrgAluPQ+vfNeI1xTc1y2m0teRlyx29J8w56dpacc4HA59He8RuMrra3MCO3AHeg6PUW7N2LiKxa0y3N5BKgKVJBA9pHz+dcmKbSdo0e7VCogWevDC3cBB6RtW0NpDoTJ2sJGDCrTP8MaonTrbZTsfa+8fEPKRVI9sCPSha9E6wtoMNhjzMEBxCEEZZSgB4EQYpL+GbV1bgRYAgrc3GCNuDcAOO0R7Vq6lBmXRl/HWi9buoFNtt6yWwWBRgcGZ4BHHY8mlVuh9W4YEqt25tLSDLk7pC9A7NA9ccVfxVm8+3uVSEF9iFXbuHTAickkjjJ+dJ2mu2otXCCSVfDBhkESI9AAD8vtaXy/b/ZV9zb8e0xO8qyxsJK4UGdqCSSOTGB3z8gaW6VIFwtsbTFirjaW2NypJ+PaHM+oXsaP4mga0hDQwIgltoBkd+3zisfX6jc65ElL+0Aliu4BeGypwTmT8qjHuv1C7Y9cR9iF9riwXfeEwyX7qlTAXpA6geYkicVi+Gau2ots453ecFLSuR5V4jMET27AVveF7N+o0zSrOISerD2wVXbwWyzf2SvoTXkNJoGW6iujZlYjJK4IC/m5Bj3xW+NJp3+f7v+wfg9NfRVG4z5g6CFkKBbUHzUMwSyn6ERmRVvDrvlebbNxSHUsCg2urWtrkkMCVBttuUiRHYxtrNsWihKDqCAOrgk2ypPSWEHsSARxHBBkU1uvLbFUESz3CJgK23bgDAkAcHIx3EJQvbsSaOnveaLajLhEaeQ6qxtsOmCxCkmRmACOKX8QtG5bYt0+WrN1CNzM6ntgEjcwwJK8ZpE6w/wAyGCKfjIQmAC07sjBBLNiIgke9a15GdLiH8SLSlQCTutqrMpKdo+KfWTFDWloLvcHpbxTTXHBVDKCOZkKN4zheDkxJPFK+G3nu+aHncr+YFO49JH4hydxGFbcTyBzuyz4J+Lp7tlFksqFyYG0BohSfYzW54xbtK6slpAbq2kUAlVUAiST3J25H9rNS5KNp+9Bx3VGFr7bW9pENF9nVhAWWgm24/r3ouDAAgcGaP4bZW5dOIAvkow+IC4OoYHqw7ZPypjVojnUKpZ0Vzk/AQCNwXgkZP2AkchD+GdU9y5esElssVICiHBAV5GMAE+mKSbcX+APZi3hPjF5rL2WIXYQ4lYgkeUy+3IJBxg014vaRL34YJUMvwhoDLbts8SQsSjdRB5kZyMTfvub2UAsx3gnG4yxkCSwJBj0jk07eHmOSsMVuJO3C7Aq9QAkxJniBz89nFKVoGampufLpAgsCylmORumBhWMd130nq/Ev+8IrRtKLvJVmWCcuAI2gL/8ALAgzApe1qNwubRtcW7jEZEkdIJ53bVDmGAILN64B4ipQhzG7y0KmeoEFlknvkA5zxShjV0F7GjpLhLIwIMrAypBaChEBeonYImZwOwhg2GZdN5KsSqXCdxjtPSTncfLOJjG0c0GzqSreYyu4DpqJZYZhcPX5hHxKWSek98HmraVJcWiVBayQpkH8VG3oVHInZHPDfKs5bb+9ClvsL67WjbaufCQrW2IkGZDANBAAywUEzCZrqNovEwIO3etxSxQr07lIXf8A3oGSRnd2ECuo019Jm67i2lubldhutqHaAVyNxxAAhoUmfSTzin/CA5a0rIG6WXY0A7hKhiSQIACt/h9aT12pby7wnBdTwPUj9iaZuJ+MnOLr2+T8C7oXn2q59PfH9gjO/wC0Hsm2J/Pc3BWBB3bVPHGU5J/Lj1J/DdSN918mSfiZVE7+RJ23Dz0nA3ExApTxcBrl8kDFy2uABjfcHb2A+1L6VAbdtTw11ZHY/AP2dvvWqgmvfzKaPR6DVFFlrgK2mLd+/wAKweBl+R+Y+pqgJF4EjatzdcWQIRj+VW7kACR8jW5qrK2ty2wFHmXBESMKqiZ9AAK89rV/HsjJHkgwSWAO0ZAPH0rjTTth0aD3l3WL4WQSzuEA3EmdqMTMJBAYuTmPVgKz9LcdrQLhw0KzMMkHcrJchmwYYcDqnieX/MLWijZXa5j3kn91B+YBrJdzb1SFDtjauP6d0bflGK2hvt9ybPVa+3th7bMSUuT0w2wgryY3CRuj1Pznz2n8LRFstG4NaRnJzBuM64HoFj6gH1r3fjY/GuH3b9WtzXjkvMb4UnpKyRAjg9vpNY45vQ6Ke7EfC9MHVwV5ny53ErvZVO1choMSPR84rS0Gstm6FcIFKgwoIWGaQEnEAYjt9KzvDDu83dBISQYEggpBDcg5P0xS7t+Iv9pc+/UT/lW8467smL7ns9LeWx5tu0xbf3iYn/KsD+IbF9xaZwJYOXAYRNtd25jgKY3RH716L+GhFx4/orP8RWL24c+WO/q+0wOBgRXJhdS98Gl9xe1fFy1vJ3sFCsSJ4+ASD/ZbJOe9T4Xqbbswdzv2woHO24xbdA5I7jtWf4bi1aA4OSO0qxAMfImtfwNB5t4wJUGDAkbomDWskoqX3M31MtVlktks43lmJUM7BQzcOQDO0CJjqOKBdaLogfCGHAGN9ztyvEQYIjitzTWh/NAwMG6R7EBoIrC1RjUXFHC3rqj2VXuAAHmK0i7KeyPU+HWw9sGdrAiIMEHsQexzj9M1keMaWxasJeVmOpLFnB/tEwo+f/7H0p7SLj7VleIKHZAwBBu7f8KtcCiecVjivUK9gfiVpt9vUWpO/kZHUsEyIkg4x7UPxHTxct3j/wCG2278UMN2xCJgR8EqpiNvtTHhmob/ALqCSRJ5zyTPzpn+M7KraMDnUxnONgOJ4+noK1jJqah+aK7Gjpr/AJep8kgMl5Q4usNykLhbs/lc9QgAQQsHtXkrm6xqbgE3EBdZJPUpEboOdpxjuB9m7bEoJJ6HtouYhTvkYqfGbSjUtgcBo7SLhQQOB04ilj+WTXlCe6Mi9bZdrkgB3O0+0jduVeBkH6Gt/RXw2nuyD0Wr23rITy1JW2+4dTgMdm382CcTWd46YsWSP7Z+vS37kn601okC6a4VAn+XujORE2mwDgGSTPvW96kvz/kS2BfwqCAVZmCsjeXt2yxmADOcGtL+J9QG8pXt3Aqowjd1blK/BPBn9JrD/hu6VuW2GD5o7D+o8enNaP8AHjE3U/usfTJMGs3G8wh/R3D5jWjbRm2qAEI8q3NvaB3BYMwyeee1ee8EsG3qRIESw+KFlZlSRyJAxwa9XrtDbTxGyiIFU6WzKjgko2SO56R9qS0llVLAAQt+7t7xhPWoU9Npd0iux5vT2CC/5WW6xKruPGCoK9IHURPOPSm/BfGfL1TXVRXIcsOj8oDSoUex74OZ5pjWWgmqvKnSq3FiCRG5SxyM8/uRwayr1hU1BVRAgmJJ7H1roTU7vugRv+I6PyLi3Fl9NqCHWNhZT17lKydphjmR+hA87eA3Pabcdg2JBnu2WknBBOAY4r0/gN8t4ZqUaCouAAbRjFrjHOefevL+ez3CHMhk3mQPi8qZB5GR2ox2m0+3v7AlZpeF6ryzZ2tG2UyCAC4DguFYloY9lyAsSeNPxrQi9ct+SQN1s3FBOAjjqHswYZP/ANT+zWbobYZ7KnhrmmUxjFwnfkZEwM81TT6hrt1FuHcLZbaIAiWkjHInscZqZL5tSB7bjdjRlytzIQoFXc2wAJtAUlckjPsQPaurU8JQOzbgCOpogbQS7cKML8hXVyT4nS6ZXL1bn//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www.realagriculture.com/wp-content/uploads/2011/06/Wild-Oats.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07" r="22138"/>
          <a:stretch/>
        </p:blipFill>
        <p:spPr bwMode="auto">
          <a:xfrm>
            <a:off x="146259" y="4098033"/>
            <a:ext cx="2202615" cy="19363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nativeplants.files.wordpress.com/2011/01/11490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84"/>
          <a:stretch/>
        </p:blipFill>
        <p:spPr bwMode="auto">
          <a:xfrm>
            <a:off x="152850" y="2148042"/>
            <a:ext cx="2919063" cy="18198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338001"/>
            <a:ext cx="2945037" cy="2677656"/>
          </a:xfrm>
          <a:prstGeom prst="rect">
            <a:avLst/>
          </a:prstGeom>
          <a:noFill/>
        </p:spPr>
        <p:txBody>
          <a:bodyPr wrap="none" rtlCol="0">
            <a:spAutoFit/>
          </a:bodyPr>
          <a:lstStyle/>
          <a:p>
            <a:r>
              <a:rPr lang="en-US" sz="2800" b="1" dirty="0"/>
              <a:t>Grasses</a:t>
            </a:r>
          </a:p>
          <a:p>
            <a:r>
              <a:rPr lang="en-US" sz="2800" b="1" dirty="0" smtClean="0"/>
              <a:t>Grass-selective </a:t>
            </a:r>
            <a:br>
              <a:rPr lang="en-US" sz="2800" b="1" dirty="0" smtClean="0"/>
            </a:br>
            <a:r>
              <a:rPr lang="en-US" sz="2800" b="1" dirty="0" smtClean="0"/>
              <a:t>herbicides</a:t>
            </a:r>
            <a:r>
              <a:rPr lang="en-US" sz="2800" b="1" dirty="0"/>
              <a:t>:</a:t>
            </a:r>
          </a:p>
          <a:p>
            <a:r>
              <a:rPr lang="en-US" sz="2800" b="1" dirty="0"/>
              <a:t>-- </a:t>
            </a:r>
            <a:r>
              <a:rPr lang="en-US" sz="2800" b="1" i="1" dirty="0"/>
              <a:t>Axial</a:t>
            </a:r>
          </a:p>
          <a:p>
            <a:r>
              <a:rPr lang="en-US" sz="2800" b="1" i="1" dirty="0"/>
              <a:t>-- Huskie</a:t>
            </a:r>
          </a:p>
          <a:p>
            <a:r>
              <a:rPr lang="en-US" sz="2800" b="1" i="1" dirty="0"/>
              <a:t>-- Achieve</a:t>
            </a:r>
          </a:p>
        </p:txBody>
      </p:sp>
      <p:sp>
        <p:nvSpPr>
          <p:cNvPr id="9" name="TextBox 8"/>
          <p:cNvSpPr txBox="1"/>
          <p:nvPr/>
        </p:nvSpPr>
        <p:spPr>
          <a:xfrm>
            <a:off x="4724400" y="3575737"/>
            <a:ext cx="3485249" cy="2677656"/>
          </a:xfrm>
          <a:prstGeom prst="rect">
            <a:avLst/>
          </a:prstGeom>
          <a:noFill/>
        </p:spPr>
        <p:txBody>
          <a:bodyPr wrap="none" rtlCol="0">
            <a:spAutoFit/>
          </a:bodyPr>
          <a:lstStyle/>
          <a:p>
            <a:r>
              <a:rPr lang="en-US" sz="2800" b="1" dirty="0"/>
              <a:t>Broadleaves</a:t>
            </a:r>
          </a:p>
          <a:p>
            <a:r>
              <a:rPr lang="en-US" sz="2800" b="1" dirty="0" smtClean="0"/>
              <a:t>Broadleaf-selective</a:t>
            </a:r>
            <a:br>
              <a:rPr lang="en-US" sz="2800" b="1" dirty="0" smtClean="0"/>
            </a:br>
            <a:r>
              <a:rPr lang="en-US" sz="2800" b="1" dirty="0" smtClean="0"/>
              <a:t> </a:t>
            </a:r>
            <a:r>
              <a:rPr lang="en-US" sz="2800" b="1" dirty="0"/>
              <a:t>herbicides:</a:t>
            </a:r>
          </a:p>
          <a:p>
            <a:r>
              <a:rPr lang="en-US" sz="2800" b="1" dirty="0"/>
              <a:t>-- </a:t>
            </a:r>
            <a:r>
              <a:rPr lang="en-US" sz="2800" b="1" i="1" dirty="0"/>
              <a:t>2,4-D</a:t>
            </a:r>
          </a:p>
          <a:p>
            <a:r>
              <a:rPr lang="en-US" sz="2800" b="1" i="1" dirty="0"/>
              <a:t>-- Aim</a:t>
            </a:r>
          </a:p>
          <a:p>
            <a:r>
              <a:rPr lang="en-US" sz="2800" b="1" i="1" dirty="0"/>
              <a:t>-- Stinger</a:t>
            </a:r>
          </a:p>
        </p:txBody>
      </p:sp>
      <p:pic>
        <p:nvPicPr>
          <p:cNvPr id="3082" name="Picture 10" descr="http://www.utahweed.org/pics/canada_ad.jpg"/>
          <p:cNvPicPr>
            <a:picLocks noChangeAspect="1" noChangeArrowheads="1"/>
          </p:cNvPicPr>
          <p:nvPr/>
        </p:nvPicPr>
        <p:blipFill rotWithShape="1">
          <a:blip r:embed="rId5">
            <a:extLst>
              <a:ext uri="{28A0092B-C50C-407E-A947-70E740481C1C}">
                <a14:useLocalDpi xmlns:a14="http://schemas.microsoft.com/office/drawing/2010/main" val="0"/>
              </a:ext>
            </a:extLst>
          </a:blip>
          <a:srcRect l="16530" b="7033"/>
          <a:stretch/>
        </p:blipFill>
        <p:spPr bwMode="auto">
          <a:xfrm>
            <a:off x="9267882" y="496678"/>
            <a:ext cx="1520561" cy="18561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ipm.iastate.edu/ipm/icm/files/images/lambsquarter_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0600" y="2631573"/>
            <a:ext cx="2177843" cy="188832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malag.aes.oregonstate.edu/wildflowers/images/WildBuckwheat16MayOntario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4724400"/>
            <a:ext cx="2330243" cy="174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5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What is a ‘grass’?</a:t>
            </a:r>
            <a:endParaRPr lang="en-US" b="1" dirty="0"/>
          </a:p>
        </p:txBody>
      </p:sp>
      <p:sp>
        <p:nvSpPr>
          <p:cNvPr id="4" name="Rectangle 3"/>
          <p:cNvSpPr>
            <a:spLocks noGrp="1" noChangeArrowheads="1"/>
          </p:cNvSpPr>
          <p:nvPr>
            <p:ph sz="half" idx="1"/>
          </p:nvPr>
        </p:nvSpPr>
        <p:spPr/>
        <p:txBody>
          <a:bodyPr>
            <a:normAutofit lnSpcReduction="10000"/>
          </a:bodyPr>
          <a:lstStyle/>
          <a:p>
            <a:r>
              <a:rPr lang="en-US" dirty="0"/>
              <a:t>The flowers lack petals </a:t>
            </a:r>
          </a:p>
          <a:p>
            <a:r>
              <a:rPr lang="en-US" dirty="0"/>
              <a:t>The leaves are flat, long, and slender and form a sheath around the stem</a:t>
            </a:r>
          </a:p>
          <a:p>
            <a:r>
              <a:rPr lang="en-US" dirty="0"/>
              <a:t>The stems are round and somewhat swollen at the </a:t>
            </a:r>
            <a:r>
              <a:rPr lang="en-US" dirty="0" smtClean="0"/>
              <a:t>nodes</a:t>
            </a:r>
          </a:p>
          <a:p>
            <a:r>
              <a:rPr lang="en-US" b="1" i="1" dirty="0"/>
              <a:t>The combination of these three characteristics make it a </a:t>
            </a:r>
            <a:r>
              <a:rPr lang="en-US" b="1" i="1" dirty="0" smtClean="0"/>
              <a:t>grass</a:t>
            </a:r>
            <a:endParaRPr lang="en-US" b="1" i="1" dirty="0"/>
          </a:p>
        </p:txBody>
      </p:sp>
      <p:pic>
        <p:nvPicPr>
          <p:cNvPr id="7" name="Picture 2" descr="http://www.koco.com/image/view/-/71628/highRes/1/-/ldt5tgz/-/grass-jpg.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5126038" y="2057400"/>
            <a:ext cx="5811926" cy="326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76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ACCH ">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REACCH " id="{2377D3D1-E482-0141-A7B3-B3139E759457}" vid="{1A04928D-D525-4347-8DC3-65ABBEB44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REACCH </Template>
  <TotalTime>7460</TotalTime>
  <Words>2606</Words>
  <Application>Microsoft Macintosh PowerPoint</Application>
  <PresentationFormat>Widescreen</PresentationFormat>
  <Paragraphs>339</Paragraphs>
  <Slides>53</Slides>
  <Notes>15</Notes>
  <HiddenSlides>3</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8" baseType="lpstr">
      <vt:lpstr>Calibri</vt:lpstr>
      <vt:lpstr>Verdana</vt:lpstr>
      <vt:lpstr>Arial</vt:lpstr>
      <vt:lpstr>REACCH </vt:lpstr>
      <vt:lpstr>Document</vt:lpstr>
      <vt:lpstr>Working with Weeds: Identification and Preservation</vt:lpstr>
      <vt:lpstr>Standards</vt:lpstr>
      <vt:lpstr>Terms</vt:lpstr>
      <vt:lpstr>PowerPoint Presentation</vt:lpstr>
      <vt:lpstr>Growth Forms and Habits</vt:lpstr>
      <vt:lpstr>Growth Forms and Habits</vt:lpstr>
      <vt:lpstr>Leaf Arrangement</vt:lpstr>
      <vt:lpstr>PowerPoint Presentation</vt:lpstr>
      <vt:lpstr>What is a ‘grass’?</vt:lpstr>
      <vt:lpstr>Grass Anatomy</vt:lpstr>
      <vt:lpstr>Grass Blade</vt:lpstr>
      <vt:lpstr>Sheath</vt:lpstr>
      <vt:lpstr>Collar</vt:lpstr>
      <vt:lpstr>Ligule</vt:lpstr>
      <vt:lpstr>Auricles</vt:lpstr>
      <vt:lpstr>Leaf Parts</vt:lpstr>
      <vt:lpstr>Root Structure</vt:lpstr>
      <vt:lpstr>Steps for ID</vt:lpstr>
      <vt:lpstr>Crop Pests—Weeds </vt:lpstr>
      <vt:lpstr>Terms</vt:lpstr>
      <vt:lpstr>Terms</vt:lpstr>
      <vt:lpstr>Plant Anatomy</vt:lpstr>
      <vt:lpstr>Plant Anatomy cont.</vt:lpstr>
      <vt:lpstr>Plant Anatomy cont.</vt:lpstr>
      <vt:lpstr>Types of Inflorescence</vt:lpstr>
      <vt:lpstr>Tips for Collecting and Mounting Plants</vt:lpstr>
      <vt:lpstr>Activities</vt:lpstr>
      <vt:lpstr>Activities:</vt:lpstr>
      <vt:lpstr>Identification Slides</vt:lpstr>
      <vt:lpstr>Weeds of the PNW—  Barnyardgrass Echinochloa crus-galli</vt:lpstr>
      <vt:lpstr>Weeds of the PNW—  Broadleaf Plantain Plantago major</vt:lpstr>
      <vt:lpstr>Weeds of the PNW—  Buckhorn Plantain Plantago lanceolata</vt:lpstr>
      <vt:lpstr>Weeds of the PNW—  Bull Thistle Cirsium vulgare</vt:lpstr>
      <vt:lpstr>Weeds of the PNW—  Canada Thistle Cirsium arvense</vt:lpstr>
      <vt:lpstr>Weeds of the PNW—  Cocklebur Xanthium strumarium</vt:lpstr>
      <vt:lpstr>Weeds of the PNW—  Crabgrass Digitaria spp.</vt:lpstr>
      <vt:lpstr>Weeds of the PNW— Curly Dock Rumex crispus</vt:lpstr>
      <vt:lpstr>Weeds of the PNW—  Dodder Cuscuta spp.</vt:lpstr>
      <vt:lpstr>Weeds of the PNW—  Field Bindweed Convolvulus arvensis </vt:lpstr>
      <vt:lpstr>Weeds of the PNW— Green Foxtail Setaria viridis</vt:lpstr>
      <vt:lpstr>Weeds of the PNW—  Jointed Goatgrass</vt:lpstr>
      <vt:lpstr>Weeds of the PNW—  Kochia Kochia scoparia</vt:lpstr>
      <vt:lpstr>Weeds of the PNW— Lambsquarters Chenopodium album</vt:lpstr>
      <vt:lpstr>Weeds of the PNW— Mallow Malva neglecta</vt:lpstr>
      <vt:lpstr>Weeds of the PNW—  Nutsedge Cyperus esculentus</vt:lpstr>
      <vt:lpstr>Weeds of the PNW—  Prickly Lettuce Lactuca serriola</vt:lpstr>
      <vt:lpstr>Weeds of the PNW—  Prostrate Knotweed Polygonum aviculare</vt:lpstr>
      <vt:lpstr>Weeds of the PNW—  Quackgrass Elytrigia repens</vt:lpstr>
      <vt:lpstr>Weeds of the PNW—  Redroot Pigweed Amaranthus retroflexus</vt:lpstr>
      <vt:lpstr>Weeds of the PNW—  Russian Thistle Salsola tragus  (formerly Salsola pestifer )</vt:lpstr>
      <vt:lpstr>Weeds of the PNW— Shepherdspurse Capsella bursa-pastoris</vt:lpstr>
      <vt:lpstr>Weeds of the PNW— Common Sowthistle Sonchus oleraceus</vt:lpstr>
      <vt:lpstr>Weeds of the PNW—  Wild Oats Avena fatua</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Weeds: Identification and Preservation</dc:title>
  <dc:creator>Tautges, Nicole E</dc:creator>
  <cp:lastModifiedBy>White, Troy</cp:lastModifiedBy>
  <cp:revision>42</cp:revision>
  <dcterms:created xsi:type="dcterms:W3CDTF">2014-06-26T22:56:06Z</dcterms:created>
  <dcterms:modified xsi:type="dcterms:W3CDTF">2016-09-20T01:35:37Z</dcterms:modified>
</cp:coreProperties>
</file>