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2.xml" ContentType="application/vnd.openxmlformats-officedocument.presentationml.tags+xml"/>
  <Override PartName="/ppt/notesSlides/notesSlide28.xml" ContentType="application/vnd.openxmlformats-officedocument.presentationml.notesSlide+xml"/>
  <Override PartName="/ppt/tags/tag13.xml" ContentType="application/vnd.openxmlformats-officedocument.presentationml.tags+xml"/>
  <Override PartName="/ppt/notesSlides/notesSlide29.xml" ContentType="application/vnd.openxmlformats-officedocument.presentationml.notesSlide+xml"/>
  <Override PartName="/ppt/tags/tag1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tags/tag1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tags/tag21.xml" ContentType="application/vnd.openxmlformats-officedocument.presentationml.tags+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tags/tag25.xml" ContentType="application/vnd.openxmlformats-officedocument.presentationml.tags+xml"/>
  <Override PartName="/ppt/notesSlides/notesSlide43.xml" ContentType="application/vnd.openxmlformats-officedocument.presentationml.notesSlide+xml"/>
  <Override PartName="/ppt/tags/tag26.xml" ContentType="application/vnd.openxmlformats-officedocument.presentationml.tags+xml"/>
  <Override PartName="/ppt/notesSlides/notesSlide44.xml" ContentType="application/vnd.openxmlformats-officedocument.presentationml.notesSlide+xml"/>
  <Override PartName="/ppt/tags/tag27.xml" ContentType="application/vnd.openxmlformats-officedocument.presentationml.tags+xml"/>
  <Override PartName="/ppt/notesSlides/notesSlide45.xml" ContentType="application/vnd.openxmlformats-officedocument.presentationml.notesSlide+xml"/>
  <Override PartName="/ppt/tags/tag28.xml" ContentType="application/vnd.openxmlformats-officedocument.presentationml.tags+xml"/>
  <Override PartName="/ppt/notesSlides/notesSlide46.xml" ContentType="application/vnd.openxmlformats-officedocument.presentationml.notesSlide+xml"/>
  <Override PartName="/ppt/tags/tag29.xml" ContentType="application/vnd.openxmlformats-officedocument.presentationml.tags+xml"/>
  <Override PartName="/ppt/notesSlides/notesSlide47.xml" ContentType="application/vnd.openxmlformats-officedocument.presentationml.notesSlide+xml"/>
  <Override PartName="/ppt/tags/tag30.xml" ContentType="application/vnd.openxmlformats-officedocument.presentationml.tags+xml"/>
  <Override PartName="/ppt/notesSlides/notesSlide48.xml" ContentType="application/vnd.openxmlformats-officedocument.presentationml.notesSlide+xml"/>
  <Override PartName="/ppt/tags/tag31.xml" ContentType="application/vnd.openxmlformats-officedocument.presentationml.tags+xml"/>
  <Override PartName="/ppt/notesSlides/notesSlide49.xml" ContentType="application/vnd.openxmlformats-officedocument.presentationml.notesSlide+xml"/>
  <Override PartName="/ppt/tags/tag32.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3.xml" ContentType="application/vnd.openxmlformats-officedocument.presentationml.tags+xml"/>
  <Override PartName="/ppt/notesSlides/notesSlide52.xml" ContentType="application/vnd.openxmlformats-officedocument.presentationml.notesSlide+xml"/>
  <Override PartName="/ppt/tags/tag34.xml" ContentType="application/vnd.openxmlformats-officedocument.presentationml.tags+xml"/>
  <Override PartName="/ppt/notesSlides/notesSlide53.xml" ContentType="application/vnd.openxmlformats-officedocument.presentationml.notesSlide+xml"/>
  <Override PartName="/ppt/tags/tag35.xml" ContentType="application/vnd.openxmlformats-officedocument.presentationml.tags+xml"/>
  <Override PartName="/ppt/notesSlides/notesSlide54.xml" ContentType="application/vnd.openxmlformats-officedocument.presentationml.notesSlide+xml"/>
  <Override PartName="/ppt/tags/tag36.xml" ContentType="application/vnd.openxmlformats-officedocument.presentationml.tags+xml"/>
  <Override PartName="/ppt/notesSlides/notesSlide55.xml" ContentType="application/vnd.openxmlformats-officedocument.presentationml.notesSlide+xml"/>
  <Override PartName="/ppt/tags/tag37.xml" ContentType="application/vnd.openxmlformats-officedocument.presentationml.tags+xml"/>
  <Override PartName="/ppt/notesSlides/notesSlide56.xml" ContentType="application/vnd.openxmlformats-officedocument.presentationml.notesSlide+xml"/>
  <Override PartName="/ppt/tags/tag38.xml" ContentType="application/vnd.openxmlformats-officedocument.presentationml.tags+xml"/>
  <Override PartName="/ppt/notesSlides/notesSlide57.xml" ContentType="application/vnd.openxmlformats-officedocument.presentationml.notesSlide+xml"/>
  <Override PartName="/ppt/tags/tag39.xml" ContentType="application/vnd.openxmlformats-officedocument.presentationml.tags+xml"/>
  <Override PartName="/ppt/notesSlides/notesSlide58.xml" ContentType="application/vnd.openxmlformats-officedocument.presentationml.notesSlide+xml"/>
  <Override PartName="/ppt/tags/tag40.xml" ContentType="application/vnd.openxmlformats-officedocument.presentationml.tags+xml"/>
  <Override PartName="/ppt/notesSlides/notesSlide59.xml" ContentType="application/vnd.openxmlformats-officedocument.presentationml.notesSlide+xml"/>
  <Override PartName="/ppt/tags/tag41.xml" ContentType="application/vnd.openxmlformats-officedocument.presentationml.tags+xml"/>
  <Override PartName="/ppt/notesSlides/notesSlide60.xml" ContentType="application/vnd.openxmlformats-officedocument.presentationml.notesSlide+xml"/>
  <Override PartName="/ppt/tags/tag42.xml" ContentType="application/vnd.openxmlformats-officedocument.presentationml.tags+xml"/>
  <Override PartName="/ppt/notesSlides/notesSlide61.xml" ContentType="application/vnd.openxmlformats-officedocument.presentationml.notesSlide+xml"/>
  <Override PartName="/ppt/tags/tag43.xml" ContentType="application/vnd.openxmlformats-officedocument.presentationml.tags+xml"/>
  <Override PartName="/ppt/notesSlides/notesSlide62.xml" ContentType="application/vnd.openxmlformats-officedocument.presentationml.notesSlide+xml"/>
  <Override PartName="/ppt/tags/tag44.xml" ContentType="application/vnd.openxmlformats-officedocument.presentationml.tags+xml"/>
  <Override PartName="/ppt/notesSlides/notesSlide63.xml" ContentType="application/vnd.openxmlformats-officedocument.presentationml.notesSlide+xml"/>
  <Override PartName="/ppt/tags/tag45.xml" ContentType="application/vnd.openxmlformats-officedocument.presentationml.tags+xml"/>
  <Override PartName="/ppt/notesSlides/notesSlide64.xml" ContentType="application/vnd.openxmlformats-officedocument.presentationml.notesSlide+xml"/>
  <Override PartName="/ppt/tags/tag46.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7.xml" ContentType="application/vnd.openxmlformats-officedocument.presentationml.tags+xml"/>
  <Override PartName="/ppt/notesSlides/notesSlide67.xml" ContentType="application/vnd.openxmlformats-officedocument.presentationml.notesSlide+xml"/>
  <Override PartName="/ppt/tags/tag48.xml" ContentType="application/vnd.openxmlformats-officedocument.presentationml.tags+xml"/>
  <Override PartName="/ppt/notesSlides/notesSlide68.xml" ContentType="application/vnd.openxmlformats-officedocument.presentationml.notesSlide+xml"/>
  <Override PartName="/ppt/tags/tag49.xml" ContentType="application/vnd.openxmlformats-officedocument.presentationml.tags+xml"/>
  <Override PartName="/ppt/notesSlides/notesSlide69.xml" ContentType="application/vnd.openxmlformats-officedocument.presentationml.notesSlide+xml"/>
  <Override PartName="/ppt/tags/tag50.xml" ContentType="application/vnd.openxmlformats-officedocument.presentationml.tags+xml"/>
  <Override PartName="/ppt/notesSlides/notesSlide70.xml" ContentType="application/vnd.openxmlformats-officedocument.presentationml.notesSlide+xml"/>
  <Override PartName="/ppt/tags/tag51.xml" ContentType="application/vnd.openxmlformats-officedocument.presentationml.tags+xml"/>
  <Override PartName="/ppt/notesSlides/notesSlide71.xml" ContentType="application/vnd.openxmlformats-officedocument.presentationml.notesSlide+xml"/>
  <Override PartName="/ppt/tags/tag52.xml" ContentType="application/vnd.openxmlformats-officedocument.presentationml.tags+xml"/>
  <Override PartName="/ppt/notesSlides/notesSlide72.xml" ContentType="application/vnd.openxmlformats-officedocument.presentationml.notesSlide+xml"/>
  <Override PartName="/ppt/tags/tag53.xml" ContentType="application/vnd.openxmlformats-officedocument.presentationml.tags+xml"/>
  <Override PartName="/ppt/notesSlides/notesSlide73.xml" ContentType="application/vnd.openxmlformats-officedocument.presentationml.notesSlide+xml"/>
  <Override PartName="/ppt/tags/tag5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5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56.xml" ContentType="application/vnd.openxmlformats-officedocument.presentationml.tags+xml"/>
  <Override PartName="/ppt/notesSlides/notesSlide81.xml" ContentType="application/vnd.openxmlformats-officedocument.presentationml.notesSlide+xml"/>
  <Override PartName="/ppt/tags/tag57.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5"/>
  </p:notesMasterIdLst>
  <p:handoutMasterIdLst>
    <p:handoutMasterId r:id="rId106"/>
  </p:handoutMasterIdLst>
  <p:sldIdLst>
    <p:sldId id="256" r:id="rId2"/>
    <p:sldId id="359" r:id="rId3"/>
    <p:sldId id="258" r:id="rId4"/>
    <p:sldId id="259" r:id="rId5"/>
    <p:sldId id="260" r:id="rId6"/>
    <p:sldId id="257" r:id="rId7"/>
    <p:sldId id="261" r:id="rId8"/>
    <p:sldId id="262" r:id="rId9"/>
    <p:sldId id="263" r:id="rId10"/>
    <p:sldId id="264" r:id="rId11"/>
    <p:sldId id="268" r:id="rId12"/>
    <p:sldId id="265" r:id="rId13"/>
    <p:sldId id="266" r:id="rId14"/>
    <p:sldId id="267" r:id="rId15"/>
    <p:sldId id="269" r:id="rId16"/>
    <p:sldId id="270" r:id="rId17"/>
    <p:sldId id="271" r:id="rId18"/>
    <p:sldId id="274" r:id="rId19"/>
    <p:sldId id="272" r:id="rId20"/>
    <p:sldId id="273" r:id="rId21"/>
    <p:sldId id="275" r:id="rId22"/>
    <p:sldId id="276" r:id="rId23"/>
    <p:sldId id="277" r:id="rId24"/>
    <p:sldId id="278" r:id="rId25"/>
    <p:sldId id="279" r:id="rId26"/>
    <p:sldId id="280" r:id="rId27"/>
    <p:sldId id="281" r:id="rId28"/>
    <p:sldId id="286" r:id="rId29"/>
    <p:sldId id="283" r:id="rId30"/>
    <p:sldId id="285" r:id="rId31"/>
    <p:sldId id="360"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dra" initials="K"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0"/>
    <p:restoredTop sz="94674"/>
  </p:normalViewPr>
  <p:slideViewPr>
    <p:cSldViewPr snapToGrid="0" snapToObjects="1">
      <p:cViewPr varScale="1">
        <p:scale>
          <a:sx n="90" d="100"/>
          <a:sy n="90" d="100"/>
        </p:scale>
        <p:origin x="928" y="18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handoutMaster" Target="handoutMasters/handoutMaster1.xml"/><Relationship Id="rId107"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esProps" Target="presProps.xml"/><Relationship Id="rId109"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04C1E-391B-A045-8C77-085D9497A818}" type="doc">
      <dgm:prSet loTypeId="urn:microsoft.com/office/officeart/2005/8/layout/vList5" loCatId="" qsTypeId="urn:microsoft.com/office/officeart/2005/8/quickstyle/simple4" qsCatId="simple" csTypeId="urn:microsoft.com/office/officeart/2005/8/colors/colorful2" csCatId="colorful" phldr="1"/>
      <dgm:spPr/>
      <dgm:t>
        <a:bodyPr/>
        <a:lstStyle/>
        <a:p>
          <a:endParaRPr lang="en-US"/>
        </a:p>
      </dgm:t>
    </dgm:pt>
    <dgm:pt modelId="{79BFC53B-98A3-FC4D-83E3-BCA6063392C7}">
      <dgm:prSet phldrT="[Text]"/>
      <dgm:spPr/>
      <dgm:t>
        <a:bodyPr/>
        <a:lstStyle/>
        <a:p>
          <a:r>
            <a:rPr lang="en-US" dirty="0" smtClean="0">
              <a:solidFill>
                <a:srgbClr val="000000"/>
              </a:solidFill>
            </a:rPr>
            <a:t>Kingdom</a:t>
          </a:r>
          <a:endParaRPr lang="en-US" dirty="0">
            <a:solidFill>
              <a:srgbClr val="000000"/>
            </a:solidFill>
          </a:endParaRPr>
        </a:p>
      </dgm:t>
    </dgm:pt>
    <dgm:pt modelId="{4D6EBC41-3CE5-EB4F-92F1-5DA983ED5438}" type="parTrans" cxnId="{CD72DBF6-167C-8B4D-98B1-41FD449E9B3E}">
      <dgm:prSet/>
      <dgm:spPr/>
      <dgm:t>
        <a:bodyPr/>
        <a:lstStyle/>
        <a:p>
          <a:endParaRPr lang="en-US">
            <a:solidFill>
              <a:srgbClr val="000000"/>
            </a:solidFill>
          </a:endParaRPr>
        </a:p>
      </dgm:t>
    </dgm:pt>
    <dgm:pt modelId="{06F8CE39-AF2A-D54E-8C6D-D3869DC8073A}" type="sibTrans" cxnId="{CD72DBF6-167C-8B4D-98B1-41FD449E9B3E}">
      <dgm:prSet/>
      <dgm:spPr/>
      <dgm:t>
        <a:bodyPr/>
        <a:lstStyle/>
        <a:p>
          <a:endParaRPr lang="en-US">
            <a:solidFill>
              <a:srgbClr val="000000"/>
            </a:solidFill>
          </a:endParaRPr>
        </a:p>
      </dgm:t>
    </dgm:pt>
    <dgm:pt modelId="{25D38F03-6084-034C-82A5-A97743E420D0}">
      <dgm:prSet phldrT="[Text]"/>
      <dgm:spPr/>
      <dgm:t>
        <a:bodyPr/>
        <a:lstStyle/>
        <a:p>
          <a:r>
            <a:rPr lang="en-US" dirty="0" smtClean="0">
              <a:solidFill>
                <a:srgbClr val="000000"/>
              </a:solidFill>
            </a:rPr>
            <a:t>Phylum </a:t>
          </a:r>
          <a:endParaRPr lang="en-US" dirty="0">
            <a:solidFill>
              <a:srgbClr val="000000"/>
            </a:solidFill>
          </a:endParaRPr>
        </a:p>
      </dgm:t>
    </dgm:pt>
    <dgm:pt modelId="{EE668419-0AE8-644E-8A03-F7B19A3A781E}" type="parTrans" cxnId="{78BAFEA9-9D9F-E744-A0DC-C4F50B6265EE}">
      <dgm:prSet/>
      <dgm:spPr/>
      <dgm:t>
        <a:bodyPr/>
        <a:lstStyle/>
        <a:p>
          <a:endParaRPr lang="en-US">
            <a:solidFill>
              <a:srgbClr val="000000"/>
            </a:solidFill>
          </a:endParaRPr>
        </a:p>
      </dgm:t>
    </dgm:pt>
    <dgm:pt modelId="{F2323BF0-1103-C24F-8DE7-C2CE091D4D86}" type="sibTrans" cxnId="{78BAFEA9-9D9F-E744-A0DC-C4F50B6265EE}">
      <dgm:prSet/>
      <dgm:spPr/>
      <dgm:t>
        <a:bodyPr/>
        <a:lstStyle/>
        <a:p>
          <a:endParaRPr lang="en-US">
            <a:solidFill>
              <a:srgbClr val="000000"/>
            </a:solidFill>
          </a:endParaRPr>
        </a:p>
      </dgm:t>
    </dgm:pt>
    <dgm:pt modelId="{DD1C726F-3C28-E34D-A6E7-32B4B00CA7FF}">
      <dgm:prSet phldrT="[Text]"/>
      <dgm:spPr/>
      <dgm:t>
        <a:bodyPr/>
        <a:lstStyle/>
        <a:p>
          <a:r>
            <a:rPr lang="en-US" smtClean="0">
              <a:solidFill>
                <a:srgbClr val="000000"/>
              </a:solidFill>
            </a:rPr>
            <a:t>Class</a:t>
          </a:r>
          <a:endParaRPr lang="en-US" dirty="0">
            <a:solidFill>
              <a:srgbClr val="000000"/>
            </a:solidFill>
          </a:endParaRPr>
        </a:p>
      </dgm:t>
    </dgm:pt>
    <dgm:pt modelId="{704971BD-4811-1B45-80F4-040928E57CCC}" type="parTrans" cxnId="{99B5B3DB-4926-F846-850F-0686A7367950}">
      <dgm:prSet/>
      <dgm:spPr/>
      <dgm:t>
        <a:bodyPr/>
        <a:lstStyle/>
        <a:p>
          <a:endParaRPr lang="en-US">
            <a:solidFill>
              <a:srgbClr val="000000"/>
            </a:solidFill>
          </a:endParaRPr>
        </a:p>
      </dgm:t>
    </dgm:pt>
    <dgm:pt modelId="{A74851CA-A1D4-C04C-AE0D-31FE2D8741DE}" type="sibTrans" cxnId="{99B5B3DB-4926-F846-850F-0686A7367950}">
      <dgm:prSet/>
      <dgm:spPr/>
      <dgm:t>
        <a:bodyPr/>
        <a:lstStyle/>
        <a:p>
          <a:endParaRPr lang="en-US">
            <a:solidFill>
              <a:srgbClr val="000000"/>
            </a:solidFill>
          </a:endParaRPr>
        </a:p>
      </dgm:t>
    </dgm:pt>
    <dgm:pt modelId="{8830ADBB-A032-DE4F-B4CF-13685D6D9B03}">
      <dgm:prSet phldrT="[Text]"/>
      <dgm:spPr/>
      <dgm:t>
        <a:bodyPr/>
        <a:lstStyle/>
        <a:p>
          <a:r>
            <a:rPr lang="en-US" smtClean="0">
              <a:solidFill>
                <a:srgbClr val="000000"/>
              </a:solidFill>
            </a:rPr>
            <a:t>Order </a:t>
          </a:r>
          <a:endParaRPr lang="en-US" dirty="0">
            <a:solidFill>
              <a:srgbClr val="000000"/>
            </a:solidFill>
          </a:endParaRPr>
        </a:p>
      </dgm:t>
    </dgm:pt>
    <dgm:pt modelId="{D7EA1C41-917B-B54D-9C6B-6E9D03017811}" type="parTrans" cxnId="{93DB9130-CCDE-FC48-8C34-342A9CBE1B0D}">
      <dgm:prSet/>
      <dgm:spPr/>
      <dgm:t>
        <a:bodyPr/>
        <a:lstStyle/>
        <a:p>
          <a:endParaRPr lang="en-US">
            <a:solidFill>
              <a:srgbClr val="000000"/>
            </a:solidFill>
          </a:endParaRPr>
        </a:p>
      </dgm:t>
    </dgm:pt>
    <dgm:pt modelId="{499DB1A9-01E5-094B-BD65-8738167FDD26}" type="sibTrans" cxnId="{93DB9130-CCDE-FC48-8C34-342A9CBE1B0D}">
      <dgm:prSet/>
      <dgm:spPr/>
      <dgm:t>
        <a:bodyPr/>
        <a:lstStyle/>
        <a:p>
          <a:endParaRPr lang="en-US">
            <a:solidFill>
              <a:srgbClr val="000000"/>
            </a:solidFill>
          </a:endParaRPr>
        </a:p>
      </dgm:t>
    </dgm:pt>
    <dgm:pt modelId="{C76C6E11-8894-C946-85F3-F01439358C36}">
      <dgm:prSet phldrT="[Text]"/>
      <dgm:spPr/>
      <dgm:t>
        <a:bodyPr/>
        <a:lstStyle/>
        <a:p>
          <a:r>
            <a:rPr lang="en-US" dirty="0" err="1" smtClean="0">
              <a:solidFill>
                <a:srgbClr val="000000"/>
              </a:solidFill>
            </a:rPr>
            <a:t>Animalia</a:t>
          </a:r>
          <a:endParaRPr lang="en-US" dirty="0">
            <a:solidFill>
              <a:srgbClr val="000000"/>
            </a:solidFill>
          </a:endParaRPr>
        </a:p>
      </dgm:t>
    </dgm:pt>
    <dgm:pt modelId="{57781A8D-9A51-F442-B3A5-80E46E528274}" type="parTrans" cxnId="{05E0FB41-14EC-8947-892C-78E8F0D8AFD6}">
      <dgm:prSet/>
      <dgm:spPr/>
      <dgm:t>
        <a:bodyPr/>
        <a:lstStyle/>
        <a:p>
          <a:endParaRPr lang="en-US">
            <a:solidFill>
              <a:srgbClr val="000000"/>
            </a:solidFill>
          </a:endParaRPr>
        </a:p>
      </dgm:t>
    </dgm:pt>
    <dgm:pt modelId="{E1C35AAC-598B-6A44-A74B-275BCDBC5E33}" type="sibTrans" cxnId="{05E0FB41-14EC-8947-892C-78E8F0D8AFD6}">
      <dgm:prSet/>
      <dgm:spPr/>
      <dgm:t>
        <a:bodyPr/>
        <a:lstStyle/>
        <a:p>
          <a:endParaRPr lang="en-US">
            <a:solidFill>
              <a:srgbClr val="000000"/>
            </a:solidFill>
          </a:endParaRPr>
        </a:p>
      </dgm:t>
    </dgm:pt>
    <dgm:pt modelId="{CD957881-442D-4B40-891C-8B340EC3D893}">
      <dgm:prSet phldrT="[Text]"/>
      <dgm:spPr/>
      <dgm:t>
        <a:bodyPr/>
        <a:lstStyle/>
        <a:p>
          <a:r>
            <a:rPr lang="en-US" smtClean="0">
              <a:solidFill>
                <a:srgbClr val="000000"/>
              </a:solidFill>
            </a:rPr>
            <a:t>Arthropods</a:t>
          </a:r>
          <a:endParaRPr lang="en-US" dirty="0">
            <a:solidFill>
              <a:srgbClr val="000000"/>
            </a:solidFill>
          </a:endParaRPr>
        </a:p>
      </dgm:t>
    </dgm:pt>
    <dgm:pt modelId="{648F400B-000B-EF4C-B91A-207BA029B44C}" type="parTrans" cxnId="{5765846F-C73E-8D4D-A6B5-CF7D8FF1418D}">
      <dgm:prSet/>
      <dgm:spPr/>
      <dgm:t>
        <a:bodyPr/>
        <a:lstStyle/>
        <a:p>
          <a:endParaRPr lang="en-US">
            <a:solidFill>
              <a:srgbClr val="000000"/>
            </a:solidFill>
          </a:endParaRPr>
        </a:p>
      </dgm:t>
    </dgm:pt>
    <dgm:pt modelId="{F8CC58C0-7FA0-5D49-8180-615BBB63B3CA}" type="sibTrans" cxnId="{5765846F-C73E-8D4D-A6B5-CF7D8FF1418D}">
      <dgm:prSet/>
      <dgm:spPr/>
      <dgm:t>
        <a:bodyPr/>
        <a:lstStyle/>
        <a:p>
          <a:endParaRPr lang="en-US">
            <a:solidFill>
              <a:srgbClr val="000000"/>
            </a:solidFill>
          </a:endParaRPr>
        </a:p>
      </dgm:t>
    </dgm:pt>
    <dgm:pt modelId="{51A6931D-23EA-594B-9F86-17A92EAB1257}">
      <dgm:prSet phldrT="[Text]"/>
      <dgm:spPr/>
      <dgm:t>
        <a:bodyPr/>
        <a:lstStyle/>
        <a:p>
          <a:r>
            <a:rPr lang="en-US" smtClean="0">
              <a:solidFill>
                <a:srgbClr val="000000"/>
              </a:solidFill>
            </a:rPr>
            <a:t>Insects</a:t>
          </a:r>
          <a:endParaRPr lang="en-US" dirty="0">
            <a:solidFill>
              <a:srgbClr val="000000"/>
            </a:solidFill>
          </a:endParaRPr>
        </a:p>
      </dgm:t>
    </dgm:pt>
    <dgm:pt modelId="{20B45726-B462-4E4A-A440-4C35317068EC}" type="parTrans" cxnId="{0B9E15EA-356D-9140-9267-91F88884B947}">
      <dgm:prSet/>
      <dgm:spPr/>
      <dgm:t>
        <a:bodyPr/>
        <a:lstStyle/>
        <a:p>
          <a:endParaRPr lang="en-US">
            <a:solidFill>
              <a:srgbClr val="000000"/>
            </a:solidFill>
          </a:endParaRPr>
        </a:p>
      </dgm:t>
    </dgm:pt>
    <dgm:pt modelId="{861EE70A-4F05-AD4E-A058-C6D96FB0417F}" type="sibTrans" cxnId="{0B9E15EA-356D-9140-9267-91F88884B947}">
      <dgm:prSet/>
      <dgm:spPr/>
      <dgm:t>
        <a:bodyPr/>
        <a:lstStyle/>
        <a:p>
          <a:endParaRPr lang="en-US">
            <a:solidFill>
              <a:srgbClr val="000000"/>
            </a:solidFill>
          </a:endParaRPr>
        </a:p>
      </dgm:t>
    </dgm:pt>
    <dgm:pt modelId="{70A48254-50CC-AB4C-89D0-E671A4A7F967}">
      <dgm:prSet phldrT="[Text]"/>
      <dgm:spPr/>
      <dgm:t>
        <a:bodyPr/>
        <a:lstStyle/>
        <a:p>
          <a:r>
            <a:rPr lang="en-US" dirty="0" smtClean="0">
              <a:solidFill>
                <a:srgbClr val="000000"/>
              </a:solidFill>
            </a:rPr>
            <a:t>29 different orders</a:t>
          </a:r>
          <a:endParaRPr lang="en-US" dirty="0">
            <a:solidFill>
              <a:srgbClr val="000000"/>
            </a:solidFill>
          </a:endParaRPr>
        </a:p>
      </dgm:t>
    </dgm:pt>
    <dgm:pt modelId="{886E1FF1-D243-F541-B00D-4AFDF6031297}" type="parTrans" cxnId="{CB23249C-0DB4-C74F-A90F-7E9BEDD2307F}">
      <dgm:prSet/>
      <dgm:spPr/>
      <dgm:t>
        <a:bodyPr/>
        <a:lstStyle/>
        <a:p>
          <a:endParaRPr lang="en-US">
            <a:solidFill>
              <a:srgbClr val="000000"/>
            </a:solidFill>
          </a:endParaRPr>
        </a:p>
      </dgm:t>
    </dgm:pt>
    <dgm:pt modelId="{47FE35D1-7026-CF47-BF81-EED6ECCDCD12}" type="sibTrans" cxnId="{CB23249C-0DB4-C74F-A90F-7E9BEDD2307F}">
      <dgm:prSet/>
      <dgm:spPr/>
      <dgm:t>
        <a:bodyPr/>
        <a:lstStyle/>
        <a:p>
          <a:endParaRPr lang="en-US">
            <a:solidFill>
              <a:srgbClr val="000000"/>
            </a:solidFill>
          </a:endParaRPr>
        </a:p>
      </dgm:t>
    </dgm:pt>
    <dgm:pt modelId="{16460B9E-B4A0-384E-9889-9F85F7C23E76}" type="pres">
      <dgm:prSet presAssocID="{4B404C1E-391B-A045-8C77-085D9497A818}" presName="Name0" presStyleCnt="0">
        <dgm:presLayoutVars>
          <dgm:dir/>
          <dgm:animLvl val="lvl"/>
          <dgm:resizeHandles val="exact"/>
        </dgm:presLayoutVars>
      </dgm:prSet>
      <dgm:spPr/>
      <dgm:t>
        <a:bodyPr/>
        <a:lstStyle/>
        <a:p>
          <a:endParaRPr lang="en-US"/>
        </a:p>
      </dgm:t>
    </dgm:pt>
    <dgm:pt modelId="{D178623D-6C55-1E43-A60E-8437DF93E4D4}" type="pres">
      <dgm:prSet presAssocID="{79BFC53B-98A3-FC4D-83E3-BCA6063392C7}" presName="linNode" presStyleCnt="0"/>
      <dgm:spPr/>
    </dgm:pt>
    <dgm:pt modelId="{631EE666-796B-C449-A8C3-1CF7DCFB0F22}" type="pres">
      <dgm:prSet presAssocID="{79BFC53B-98A3-FC4D-83E3-BCA6063392C7}" presName="parentText" presStyleLbl="node1" presStyleIdx="0" presStyleCnt="4">
        <dgm:presLayoutVars>
          <dgm:chMax val="1"/>
          <dgm:bulletEnabled val="1"/>
        </dgm:presLayoutVars>
      </dgm:prSet>
      <dgm:spPr/>
      <dgm:t>
        <a:bodyPr/>
        <a:lstStyle/>
        <a:p>
          <a:endParaRPr lang="en-US"/>
        </a:p>
      </dgm:t>
    </dgm:pt>
    <dgm:pt modelId="{DE5BAC90-1DD2-1441-95D9-A2A7C4DE18D3}" type="pres">
      <dgm:prSet presAssocID="{79BFC53B-98A3-FC4D-83E3-BCA6063392C7}" presName="descendantText" presStyleLbl="alignAccFollowNode1" presStyleIdx="0" presStyleCnt="4">
        <dgm:presLayoutVars>
          <dgm:bulletEnabled val="1"/>
        </dgm:presLayoutVars>
      </dgm:prSet>
      <dgm:spPr/>
      <dgm:t>
        <a:bodyPr/>
        <a:lstStyle/>
        <a:p>
          <a:endParaRPr lang="en-US"/>
        </a:p>
      </dgm:t>
    </dgm:pt>
    <dgm:pt modelId="{F06E422D-0361-FD47-ACE3-910E5153A305}" type="pres">
      <dgm:prSet presAssocID="{06F8CE39-AF2A-D54E-8C6D-D3869DC8073A}" presName="sp" presStyleCnt="0"/>
      <dgm:spPr/>
    </dgm:pt>
    <dgm:pt modelId="{16D709A8-5C01-8040-A297-2CCD64B80D04}" type="pres">
      <dgm:prSet presAssocID="{25D38F03-6084-034C-82A5-A97743E420D0}" presName="linNode" presStyleCnt="0"/>
      <dgm:spPr/>
    </dgm:pt>
    <dgm:pt modelId="{3B2098A8-835C-1B40-9D7F-C1D1EB6562A5}" type="pres">
      <dgm:prSet presAssocID="{25D38F03-6084-034C-82A5-A97743E420D0}" presName="parentText" presStyleLbl="node1" presStyleIdx="1" presStyleCnt="4">
        <dgm:presLayoutVars>
          <dgm:chMax val="1"/>
          <dgm:bulletEnabled val="1"/>
        </dgm:presLayoutVars>
      </dgm:prSet>
      <dgm:spPr/>
      <dgm:t>
        <a:bodyPr/>
        <a:lstStyle/>
        <a:p>
          <a:endParaRPr lang="en-US"/>
        </a:p>
      </dgm:t>
    </dgm:pt>
    <dgm:pt modelId="{D5158023-930E-5848-BBE4-3B6630A64BB0}" type="pres">
      <dgm:prSet presAssocID="{25D38F03-6084-034C-82A5-A97743E420D0}" presName="descendantText" presStyleLbl="alignAccFollowNode1" presStyleIdx="1" presStyleCnt="4">
        <dgm:presLayoutVars>
          <dgm:bulletEnabled val="1"/>
        </dgm:presLayoutVars>
      </dgm:prSet>
      <dgm:spPr/>
      <dgm:t>
        <a:bodyPr/>
        <a:lstStyle/>
        <a:p>
          <a:endParaRPr lang="en-US"/>
        </a:p>
      </dgm:t>
    </dgm:pt>
    <dgm:pt modelId="{5CDBF346-1EB0-DC43-887F-1FB4A0FB3E87}" type="pres">
      <dgm:prSet presAssocID="{F2323BF0-1103-C24F-8DE7-C2CE091D4D86}" presName="sp" presStyleCnt="0"/>
      <dgm:spPr/>
    </dgm:pt>
    <dgm:pt modelId="{3F2E2892-EE9F-3F42-AC5E-BB4EB1308732}" type="pres">
      <dgm:prSet presAssocID="{DD1C726F-3C28-E34D-A6E7-32B4B00CA7FF}" presName="linNode" presStyleCnt="0"/>
      <dgm:spPr/>
    </dgm:pt>
    <dgm:pt modelId="{A2EC4050-1359-2F45-8D01-5457ADCF27CC}" type="pres">
      <dgm:prSet presAssocID="{DD1C726F-3C28-E34D-A6E7-32B4B00CA7FF}" presName="parentText" presStyleLbl="node1" presStyleIdx="2" presStyleCnt="4">
        <dgm:presLayoutVars>
          <dgm:chMax val="1"/>
          <dgm:bulletEnabled val="1"/>
        </dgm:presLayoutVars>
      </dgm:prSet>
      <dgm:spPr/>
      <dgm:t>
        <a:bodyPr/>
        <a:lstStyle/>
        <a:p>
          <a:endParaRPr lang="en-US"/>
        </a:p>
      </dgm:t>
    </dgm:pt>
    <dgm:pt modelId="{968011BF-E48B-7B41-AE3A-62ABD0FDF666}" type="pres">
      <dgm:prSet presAssocID="{DD1C726F-3C28-E34D-A6E7-32B4B00CA7FF}" presName="descendantText" presStyleLbl="alignAccFollowNode1" presStyleIdx="2" presStyleCnt="4">
        <dgm:presLayoutVars>
          <dgm:bulletEnabled val="1"/>
        </dgm:presLayoutVars>
      </dgm:prSet>
      <dgm:spPr/>
      <dgm:t>
        <a:bodyPr/>
        <a:lstStyle/>
        <a:p>
          <a:endParaRPr lang="en-US"/>
        </a:p>
      </dgm:t>
    </dgm:pt>
    <dgm:pt modelId="{A2A7324B-3296-D445-8525-3B2573FBF6AF}" type="pres">
      <dgm:prSet presAssocID="{A74851CA-A1D4-C04C-AE0D-31FE2D8741DE}" presName="sp" presStyleCnt="0"/>
      <dgm:spPr/>
    </dgm:pt>
    <dgm:pt modelId="{301B9807-9F4D-5546-8A73-C7CB085BFAEC}" type="pres">
      <dgm:prSet presAssocID="{8830ADBB-A032-DE4F-B4CF-13685D6D9B03}" presName="linNode" presStyleCnt="0"/>
      <dgm:spPr/>
    </dgm:pt>
    <dgm:pt modelId="{CF8574CE-39D7-F343-87AE-555D6E92AB35}" type="pres">
      <dgm:prSet presAssocID="{8830ADBB-A032-DE4F-B4CF-13685D6D9B03}" presName="parentText" presStyleLbl="node1" presStyleIdx="3" presStyleCnt="4">
        <dgm:presLayoutVars>
          <dgm:chMax val="1"/>
          <dgm:bulletEnabled val="1"/>
        </dgm:presLayoutVars>
      </dgm:prSet>
      <dgm:spPr/>
      <dgm:t>
        <a:bodyPr/>
        <a:lstStyle/>
        <a:p>
          <a:endParaRPr lang="en-US"/>
        </a:p>
      </dgm:t>
    </dgm:pt>
    <dgm:pt modelId="{148F83B2-7DB0-7241-96AE-80B5C08B5A88}" type="pres">
      <dgm:prSet presAssocID="{8830ADBB-A032-DE4F-B4CF-13685D6D9B03}" presName="descendantText" presStyleLbl="alignAccFollowNode1" presStyleIdx="3" presStyleCnt="4">
        <dgm:presLayoutVars>
          <dgm:bulletEnabled val="1"/>
        </dgm:presLayoutVars>
      </dgm:prSet>
      <dgm:spPr/>
      <dgm:t>
        <a:bodyPr/>
        <a:lstStyle/>
        <a:p>
          <a:endParaRPr lang="en-US"/>
        </a:p>
      </dgm:t>
    </dgm:pt>
  </dgm:ptLst>
  <dgm:cxnLst>
    <dgm:cxn modelId="{CD72DBF6-167C-8B4D-98B1-41FD449E9B3E}" srcId="{4B404C1E-391B-A045-8C77-085D9497A818}" destId="{79BFC53B-98A3-FC4D-83E3-BCA6063392C7}" srcOrd="0" destOrd="0" parTransId="{4D6EBC41-3CE5-EB4F-92F1-5DA983ED5438}" sibTransId="{06F8CE39-AF2A-D54E-8C6D-D3869DC8073A}"/>
    <dgm:cxn modelId="{78BAFEA9-9D9F-E744-A0DC-C4F50B6265EE}" srcId="{4B404C1E-391B-A045-8C77-085D9497A818}" destId="{25D38F03-6084-034C-82A5-A97743E420D0}" srcOrd="1" destOrd="0" parTransId="{EE668419-0AE8-644E-8A03-F7B19A3A781E}" sibTransId="{F2323BF0-1103-C24F-8DE7-C2CE091D4D86}"/>
    <dgm:cxn modelId="{0B9E15EA-356D-9140-9267-91F88884B947}" srcId="{DD1C726F-3C28-E34D-A6E7-32B4B00CA7FF}" destId="{51A6931D-23EA-594B-9F86-17A92EAB1257}" srcOrd="0" destOrd="0" parTransId="{20B45726-B462-4E4A-A440-4C35317068EC}" sibTransId="{861EE70A-4F05-AD4E-A058-C6D96FB0417F}"/>
    <dgm:cxn modelId="{99B5B3DB-4926-F846-850F-0686A7367950}" srcId="{4B404C1E-391B-A045-8C77-085D9497A818}" destId="{DD1C726F-3C28-E34D-A6E7-32B4B00CA7FF}" srcOrd="2" destOrd="0" parTransId="{704971BD-4811-1B45-80F4-040928E57CCC}" sibTransId="{A74851CA-A1D4-C04C-AE0D-31FE2D8741DE}"/>
    <dgm:cxn modelId="{4972F1BC-5F3B-9144-A23C-6C7496CC9DAC}" type="presOf" srcId="{51A6931D-23EA-594B-9F86-17A92EAB1257}" destId="{968011BF-E48B-7B41-AE3A-62ABD0FDF666}" srcOrd="0" destOrd="0" presId="urn:microsoft.com/office/officeart/2005/8/layout/vList5"/>
    <dgm:cxn modelId="{CCCA56C2-8916-1D45-BC36-F7D0AC7AF1D7}" type="presOf" srcId="{C76C6E11-8894-C946-85F3-F01439358C36}" destId="{DE5BAC90-1DD2-1441-95D9-A2A7C4DE18D3}" srcOrd="0" destOrd="0" presId="urn:microsoft.com/office/officeart/2005/8/layout/vList5"/>
    <dgm:cxn modelId="{93DB9130-CCDE-FC48-8C34-342A9CBE1B0D}" srcId="{4B404C1E-391B-A045-8C77-085D9497A818}" destId="{8830ADBB-A032-DE4F-B4CF-13685D6D9B03}" srcOrd="3" destOrd="0" parTransId="{D7EA1C41-917B-B54D-9C6B-6E9D03017811}" sibTransId="{499DB1A9-01E5-094B-BD65-8738167FDD26}"/>
    <dgm:cxn modelId="{B02BEC06-1C05-7A49-9D12-8FEB710AD8D0}" type="presOf" srcId="{CD957881-442D-4B40-891C-8B340EC3D893}" destId="{D5158023-930E-5848-BBE4-3B6630A64BB0}" srcOrd="0" destOrd="0" presId="urn:microsoft.com/office/officeart/2005/8/layout/vList5"/>
    <dgm:cxn modelId="{CB23249C-0DB4-C74F-A90F-7E9BEDD2307F}" srcId="{8830ADBB-A032-DE4F-B4CF-13685D6D9B03}" destId="{70A48254-50CC-AB4C-89D0-E671A4A7F967}" srcOrd="0" destOrd="0" parTransId="{886E1FF1-D243-F541-B00D-4AFDF6031297}" sibTransId="{47FE35D1-7026-CF47-BF81-EED6ECCDCD12}"/>
    <dgm:cxn modelId="{5D651005-5CB4-F34F-B303-EFB6A981560F}" type="presOf" srcId="{8830ADBB-A032-DE4F-B4CF-13685D6D9B03}" destId="{CF8574CE-39D7-F343-87AE-555D6E92AB35}" srcOrd="0" destOrd="0" presId="urn:microsoft.com/office/officeart/2005/8/layout/vList5"/>
    <dgm:cxn modelId="{5765846F-C73E-8D4D-A6B5-CF7D8FF1418D}" srcId="{25D38F03-6084-034C-82A5-A97743E420D0}" destId="{CD957881-442D-4B40-891C-8B340EC3D893}" srcOrd="0" destOrd="0" parTransId="{648F400B-000B-EF4C-B91A-207BA029B44C}" sibTransId="{F8CC58C0-7FA0-5D49-8180-615BBB63B3CA}"/>
    <dgm:cxn modelId="{05E0FB41-14EC-8947-892C-78E8F0D8AFD6}" srcId="{79BFC53B-98A3-FC4D-83E3-BCA6063392C7}" destId="{C76C6E11-8894-C946-85F3-F01439358C36}" srcOrd="0" destOrd="0" parTransId="{57781A8D-9A51-F442-B3A5-80E46E528274}" sibTransId="{E1C35AAC-598B-6A44-A74B-275BCDBC5E33}"/>
    <dgm:cxn modelId="{0FD3E36B-C34A-8F4E-8B66-628BDCE7AAB4}" type="presOf" srcId="{79BFC53B-98A3-FC4D-83E3-BCA6063392C7}" destId="{631EE666-796B-C449-A8C3-1CF7DCFB0F22}" srcOrd="0" destOrd="0" presId="urn:microsoft.com/office/officeart/2005/8/layout/vList5"/>
    <dgm:cxn modelId="{5A1EAACD-C58B-AA45-8153-6FEA32AA073D}" type="presOf" srcId="{DD1C726F-3C28-E34D-A6E7-32B4B00CA7FF}" destId="{A2EC4050-1359-2F45-8D01-5457ADCF27CC}" srcOrd="0" destOrd="0" presId="urn:microsoft.com/office/officeart/2005/8/layout/vList5"/>
    <dgm:cxn modelId="{0B3DA581-65D0-4640-88DA-D2CEBD9EF654}" type="presOf" srcId="{70A48254-50CC-AB4C-89D0-E671A4A7F967}" destId="{148F83B2-7DB0-7241-96AE-80B5C08B5A88}" srcOrd="0" destOrd="0" presId="urn:microsoft.com/office/officeart/2005/8/layout/vList5"/>
    <dgm:cxn modelId="{BBAF05F5-EF73-CA41-A911-A32FED7DE0CE}" type="presOf" srcId="{4B404C1E-391B-A045-8C77-085D9497A818}" destId="{16460B9E-B4A0-384E-9889-9F85F7C23E76}" srcOrd="0" destOrd="0" presId="urn:microsoft.com/office/officeart/2005/8/layout/vList5"/>
    <dgm:cxn modelId="{BEC37CD5-5E18-C940-AE49-532AA4743978}" type="presOf" srcId="{25D38F03-6084-034C-82A5-A97743E420D0}" destId="{3B2098A8-835C-1B40-9D7F-C1D1EB6562A5}" srcOrd="0" destOrd="0" presId="urn:microsoft.com/office/officeart/2005/8/layout/vList5"/>
    <dgm:cxn modelId="{AF21F88D-75E0-2E46-BEC7-D4F20518604D}" type="presParOf" srcId="{16460B9E-B4A0-384E-9889-9F85F7C23E76}" destId="{D178623D-6C55-1E43-A60E-8437DF93E4D4}" srcOrd="0" destOrd="0" presId="urn:microsoft.com/office/officeart/2005/8/layout/vList5"/>
    <dgm:cxn modelId="{7B1E1B9E-C967-8549-A099-039214944277}" type="presParOf" srcId="{D178623D-6C55-1E43-A60E-8437DF93E4D4}" destId="{631EE666-796B-C449-A8C3-1CF7DCFB0F22}" srcOrd="0" destOrd="0" presId="urn:microsoft.com/office/officeart/2005/8/layout/vList5"/>
    <dgm:cxn modelId="{4C19B94E-2469-5B42-8069-A6980BBFCC10}" type="presParOf" srcId="{D178623D-6C55-1E43-A60E-8437DF93E4D4}" destId="{DE5BAC90-1DD2-1441-95D9-A2A7C4DE18D3}" srcOrd="1" destOrd="0" presId="urn:microsoft.com/office/officeart/2005/8/layout/vList5"/>
    <dgm:cxn modelId="{CFEF6FBC-F253-2F4F-83F8-C8194A204912}" type="presParOf" srcId="{16460B9E-B4A0-384E-9889-9F85F7C23E76}" destId="{F06E422D-0361-FD47-ACE3-910E5153A305}" srcOrd="1" destOrd="0" presId="urn:microsoft.com/office/officeart/2005/8/layout/vList5"/>
    <dgm:cxn modelId="{DDE3C228-19BE-514F-A0A7-2BEC52E92BE6}" type="presParOf" srcId="{16460B9E-B4A0-384E-9889-9F85F7C23E76}" destId="{16D709A8-5C01-8040-A297-2CCD64B80D04}" srcOrd="2" destOrd="0" presId="urn:microsoft.com/office/officeart/2005/8/layout/vList5"/>
    <dgm:cxn modelId="{1F677D80-D9A0-3C41-B2B6-5F9A2CD0FA77}" type="presParOf" srcId="{16D709A8-5C01-8040-A297-2CCD64B80D04}" destId="{3B2098A8-835C-1B40-9D7F-C1D1EB6562A5}" srcOrd="0" destOrd="0" presId="urn:microsoft.com/office/officeart/2005/8/layout/vList5"/>
    <dgm:cxn modelId="{B6DD93C9-89BC-3342-BA0F-81B64C7910A0}" type="presParOf" srcId="{16D709A8-5C01-8040-A297-2CCD64B80D04}" destId="{D5158023-930E-5848-BBE4-3B6630A64BB0}" srcOrd="1" destOrd="0" presId="urn:microsoft.com/office/officeart/2005/8/layout/vList5"/>
    <dgm:cxn modelId="{2EDD057C-2A7A-0F4C-805E-6C89FF806C2F}" type="presParOf" srcId="{16460B9E-B4A0-384E-9889-9F85F7C23E76}" destId="{5CDBF346-1EB0-DC43-887F-1FB4A0FB3E87}" srcOrd="3" destOrd="0" presId="urn:microsoft.com/office/officeart/2005/8/layout/vList5"/>
    <dgm:cxn modelId="{1B942DAE-7A2A-F744-AA36-3D531BE096F3}" type="presParOf" srcId="{16460B9E-B4A0-384E-9889-9F85F7C23E76}" destId="{3F2E2892-EE9F-3F42-AC5E-BB4EB1308732}" srcOrd="4" destOrd="0" presId="urn:microsoft.com/office/officeart/2005/8/layout/vList5"/>
    <dgm:cxn modelId="{3664D8DC-6053-FC46-9CC3-266535178F75}" type="presParOf" srcId="{3F2E2892-EE9F-3F42-AC5E-BB4EB1308732}" destId="{A2EC4050-1359-2F45-8D01-5457ADCF27CC}" srcOrd="0" destOrd="0" presId="urn:microsoft.com/office/officeart/2005/8/layout/vList5"/>
    <dgm:cxn modelId="{9A3C2623-CF46-1A45-BD61-55E4FDDA17E0}" type="presParOf" srcId="{3F2E2892-EE9F-3F42-AC5E-BB4EB1308732}" destId="{968011BF-E48B-7B41-AE3A-62ABD0FDF666}" srcOrd="1" destOrd="0" presId="urn:microsoft.com/office/officeart/2005/8/layout/vList5"/>
    <dgm:cxn modelId="{0B0623B1-1A2E-B447-BF24-292190FE9CBE}" type="presParOf" srcId="{16460B9E-B4A0-384E-9889-9F85F7C23E76}" destId="{A2A7324B-3296-D445-8525-3B2573FBF6AF}" srcOrd="5" destOrd="0" presId="urn:microsoft.com/office/officeart/2005/8/layout/vList5"/>
    <dgm:cxn modelId="{4940BFA9-F847-444F-970D-7F839CF35C03}" type="presParOf" srcId="{16460B9E-B4A0-384E-9889-9F85F7C23E76}" destId="{301B9807-9F4D-5546-8A73-C7CB085BFAEC}" srcOrd="6" destOrd="0" presId="urn:microsoft.com/office/officeart/2005/8/layout/vList5"/>
    <dgm:cxn modelId="{B85DDB95-93C8-B24E-A7B6-39447D6919C7}" type="presParOf" srcId="{301B9807-9F4D-5546-8A73-C7CB085BFAEC}" destId="{CF8574CE-39D7-F343-87AE-555D6E92AB35}" srcOrd="0" destOrd="0" presId="urn:microsoft.com/office/officeart/2005/8/layout/vList5"/>
    <dgm:cxn modelId="{D38E0417-7A5D-3F44-8649-83733C9D1624}" type="presParOf" srcId="{301B9807-9F4D-5546-8A73-C7CB085BFAEC}" destId="{148F83B2-7DB0-7241-96AE-80B5C08B5A8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BAC90-1DD2-1441-95D9-A2A7C4DE18D3}">
      <dsp:nvSpPr>
        <dsp:cNvPr id="0" name=""/>
        <dsp:cNvSpPr/>
      </dsp:nvSpPr>
      <dsp:spPr>
        <a:xfrm rot="5400000">
          <a:off x="5160327" y="-2086455"/>
          <a:ext cx="871601" cy="5266944"/>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err="1" smtClean="0">
              <a:solidFill>
                <a:srgbClr val="000000"/>
              </a:solidFill>
            </a:rPr>
            <a:t>Animalia</a:t>
          </a:r>
          <a:endParaRPr lang="en-US" sz="4400" kern="1200" dirty="0">
            <a:solidFill>
              <a:srgbClr val="000000"/>
            </a:solidFill>
          </a:endParaRPr>
        </a:p>
      </dsp:txBody>
      <dsp:txXfrm rot="-5400000">
        <a:off x="2962656" y="153764"/>
        <a:ext cx="5224396" cy="786505"/>
      </dsp:txXfrm>
    </dsp:sp>
    <dsp:sp modelId="{631EE666-796B-C449-A8C3-1CF7DCFB0F22}">
      <dsp:nvSpPr>
        <dsp:cNvPr id="0" name=""/>
        <dsp:cNvSpPr/>
      </dsp:nvSpPr>
      <dsp:spPr>
        <a:xfrm>
          <a:off x="0" y="2265"/>
          <a:ext cx="2962656" cy="1089501"/>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dirty="0" smtClean="0">
              <a:solidFill>
                <a:srgbClr val="000000"/>
              </a:solidFill>
            </a:rPr>
            <a:t>Kingdom</a:t>
          </a:r>
          <a:endParaRPr lang="en-US" sz="4600" kern="1200" dirty="0">
            <a:solidFill>
              <a:srgbClr val="000000"/>
            </a:solidFill>
          </a:endParaRPr>
        </a:p>
      </dsp:txBody>
      <dsp:txXfrm>
        <a:off x="53185" y="55450"/>
        <a:ext cx="2856286" cy="983131"/>
      </dsp:txXfrm>
    </dsp:sp>
    <dsp:sp modelId="{D5158023-930E-5848-BBE4-3B6630A64BB0}">
      <dsp:nvSpPr>
        <dsp:cNvPr id="0" name=""/>
        <dsp:cNvSpPr/>
      </dsp:nvSpPr>
      <dsp:spPr>
        <a:xfrm rot="5400000">
          <a:off x="5160327" y="-942478"/>
          <a:ext cx="871601" cy="5266944"/>
        </a:xfrm>
        <a:prstGeom prst="round2SameRect">
          <a:avLst/>
        </a:prstGeom>
        <a:solidFill>
          <a:schemeClr val="accent2">
            <a:tint val="40000"/>
            <a:alpha val="90000"/>
            <a:hueOff val="-219875"/>
            <a:satOff val="-5543"/>
            <a:lumOff val="-1050"/>
            <a:alphaOff val="0"/>
          </a:schemeClr>
        </a:solidFill>
        <a:ln w="9525" cap="flat" cmpd="sng" algn="ctr">
          <a:solidFill>
            <a:schemeClr val="accent2">
              <a:tint val="40000"/>
              <a:alpha val="90000"/>
              <a:hueOff val="-219875"/>
              <a:satOff val="-5543"/>
              <a:lumOff val="-105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en-US" sz="4400" kern="1200" smtClean="0">
              <a:solidFill>
                <a:srgbClr val="000000"/>
              </a:solidFill>
            </a:rPr>
            <a:t>Arthropods</a:t>
          </a:r>
          <a:endParaRPr lang="en-US" sz="4400" kern="1200" dirty="0">
            <a:solidFill>
              <a:srgbClr val="000000"/>
            </a:solidFill>
          </a:endParaRPr>
        </a:p>
      </dsp:txBody>
      <dsp:txXfrm rot="-5400000">
        <a:off x="2962656" y="1297741"/>
        <a:ext cx="5224396" cy="786505"/>
      </dsp:txXfrm>
    </dsp:sp>
    <dsp:sp modelId="{3B2098A8-835C-1B40-9D7F-C1D1EB6562A5}">
      <dsp:nvSpPr>
        <dsp:cNvPr id="0" name=""/>
        <dsp:cNvSpPr/>
      </dsp:nvSpPr>
      <dsp:spPr>
        <a:xfrm>
          <a:off x="0" y="1146242"/>
          <a:ext cx="2962656" cy="1089501"/>
        </a:xfrm>
        <a:prstGeom prst="roundRect">
          <a:avLst/>
        </a:prstGeom>
        <a:gradFill rotWithShape="0">
          <a:gsLst>
            <a:gs pos="0">
              <a:schemeClr val="accent2">
                <a:hueOff val="-257181"/>
                <a:satOff val="-5305"/>
                <a:lumOff val="-4967"/>
                <a:alphaOff val="0"/>
                <a:shade val="70000"/>
                <a:satMod val="150000"/>
              </a:schemeClr>
            </a:gs>
            <a:gs pos="34000">
              <a:schemeClr val="accent2">
                <a:hueOff val="-257181"/>
                <a:satOff val="-5305"/>
                <a:lumOff val="-4967"/>
                <a:alphaOff val="0"/>
                <a:shade val="70000"/>
                <a:satMod val="140000"/>
              </a:schemeClr>
            </a:gs>
            <a:gs pos="70000">
              <a:schemeClr val="accent2">
                <a:hueOff val="-257181"/>
                <a:satOff val="-5305"/>
                <a:lumOff val="-4967"/>
                <a:alphaOff val="0"/>
                <a:tint val="100000"/>
                <a:shade val="90000"/>
                <a:satMod val="140000"/>
              </a:schemeClr>
            </a:gs>
            <a:gs pos="100000">
              <a:schemeClr val="accent2">
                <a:hueOff val="-257181"/>
                <a:satOff val="-5305"/>
                <a:lumOff val="-49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dirty="0" smtClean="0">
              <a:solidFill>
                <a:srgbClr val="000000"/>
              </a:solidFill>
            </a:rPr>
            <a:t>Phylum </a:t>
          </a:r>
          <a:endParaRPr lang="en-US" sz="4600" kern="1200" dirty="0">
            <a:solidFill>
              <a:srgbClr val="000000"/>
            </a:solidFill>
          </a:endParaRPr>
        </a:p>
      </dsp:txBody>
      <dsp:txXfrm>
        <a:off x="53185" y="1199427"/>
        <a:ext cx="2856286" cy="983131"/>
      </dsp:txXfrm>
    </dsp:sp>
    <dsp:sp modelId="{968011BF-E48B-7B41-AE3A-62ABD0FDF666}">
      <dsp:nvSpPr>
        <dsp:cNvPr id="0" name=""/>
        <dsp:cNvSpPr/>
      </dsp:nvSpPr>
      <dsp:spPr>
        <a:xfrm rot="5400000">
          <a:off x="5160327" y="201497"/>
          <a:ext cx="871601" cy="5266944"/>
        </a:xfrm>
        <a:prstGeom prst="round2SameRect">
          <a:avLst/>
        </a:prstGeom>
        <a:solidFill>
          <a:schemeClr val="accent2">
            <a:tint val="40000"/>
            <a:alpha val="90000"/>
            <a:hueOff val="-439750"/>
            <a:satOff val="-11085"/>
            <a:lumOff val="-2099"/>
            <a:alphaOff val="0"/>
          </a:schemeClr>
        </a:solidFill>
        <a:ln w="9525" cap="flat" cmpd="sng" algn="ctr">
          <a:solidFill>
            <a:schemeClr val="accent2">
              <a:tint val="40000"/>
              <a:alpha val="90000"/>
              <a:hueOff val="-439750"/>
              <a:satOff val="-11085"/>
              <a:lumOff val="-209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en-US" sz="4400" kern="1200" smtClean="0">
              <a:solidFill>
                <a:srgbClr val="000000"/>
              </a:solidFill>
            </a:rPr>
            <a:t>Insects</a:t>
          </a:r>
          <a:endParaRPr lang="en-US" sz="4400" kern="1200" dirty="0">
            <a:solidFill>
              <a:srgbClr val="000000"/>
            </a:solidFill>
          </a:endParaRPr>
        </a:p>
      </dsp:txBody>
      <dsp:txXfrm rot="-5400000">
        <a:off x="2962656" y="2441716"/>
        <a:ext cx="5224396" cy="786505"/>
      </dsp:txXfrm>
    </dsp:sp>
    <dsp:sp modelId="{A2EC4050-1359-2F45-8D01-5457ADCF27CC}">
      <dsp:nvSpPr>
        <dsp:cNvPr id="0" name=""/>
        <dsp:cNvSpPr/>
      </dsp:nvSpPr>
      <dsp:spPr>
        <a:xfrm>
          <a:off x="0" y="2290219"/>
          <a:ext cx="2962656" cy="1089501"/>
        </a:xfrm>
        <a:prstGeom prst="roundRect">
          <a:avLst/>
        </a:prstGeom>
        <a:gradFill rotWithShape="0">
          <a:gsLst>
            <a:gs pos="0">
              <a:schemeClr val="accent2">
                <a:hueOff val="-514361"/>
                <a:satOff val="-10610"/>
                <a:lumOff val="-9935"/>
                <a:alphaOff val="0"/>
                <a:shade val="70000"/>
                <a:satMod val="150000"/>
              </a:schemeClr>
            </a:gs>
            <a:gs pos="34000">
              <a:schemeClr val="accent2">
                <a:hueOff val="-514361"/>
                <a:satOff val="-10610"/>
                <a:lumOff val="-9935"/>
                <a:alphaOff val="0"/>
                <a:shade val="70000"/>
                <a:satMod val="140000"/>
              </a:schemeClr>
            </a:gs>
            <a:gs pos="70000">
              <a:schemeClr val="accent2">
                <a:hueOff val="-514361"/>
                <a:satOff val="-10610"/>
                <a:lumOff val="-9935"/>
                <a:alphaOff val="0"/>
                <a:tint val="100000"/>
                <a:shade val="90000"/>
                <a:satMod val="140000"/>
              </a:schemeClr>
            </a:gs>
            <a:gs pos="100000">
              <a:schemeClr val="accent2">
                <a:hueOff val="-514361"/>
                <a:satOff val="-10610"/>
                <a:lumOff val="-993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smtClean="0">
              <a:solidFill>
                <a:srgbClr val="000000"/>
              </a:solidFill>
            </a:rPr>
            <a:t>Class</a:t>
          </a:r>
          <a:endParaRPr lang="en-US" sz="4600" kern="1200" dirty="0">
            <a:solidFill>
              <a:srgbClr val="000000"/>
            </a:solidFill>
          </a:endParaRPr>
        </a:p>
      </dsp:txBody>
      <dsp:txXfrm>
        <a:off x="53185" y="2343404"/>
        <a:ext cx="2856286" cy="983131"/>
      </dsp:txXfrm>
    </dsp:sp>
    <dsp:sp modelId="{148F83B2-7DB0-7241-96AE-80B5C08B5A88}">
      <dsp:nvSpPr>
        <dsp:cNvPr id="0" name=""/>
        <dsp:cNvSpPr/>
      </dsp:nvSpPr>
      <dsp:spPr>
        <a:xfrm rot="5400000">
          <a:off x="5160327" y="1345474"/>
          <a:ext cx="871601" cy="5266944"/>
        </a:xfrm>
        <a:prstGeom prst="round2SameRect">
          <a:avLst/>
        </a:prstGeom>
        <a:solidFill>
          <a:schemeClr val="accent2">
            <a:tint val="40000"/>
            <a:alpha val="90000"/>
            <a:hueOff val="-659625"/>
            <a:satOff val="-16628"/>
            <a:lumOff val="-3149"/>
            <a:alphaOff val="0"/>
          </a:schemeClr>
        </a:solidFill>
        <a:ln w="9525" cap="flat" cmpd="sng" algn="ctr">
          <a:solidFill>
            <a:schemeClr val="accent2">
              <a:tint val="40000"/>
              <a:alpha val="90000"/>
              <a:hueOff val="-659625"/>
              <a:satOff val="-16628"/>
              <a:lumOff val="-314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7640" tIns="83820" rIns="167640" bIns="83820" numCol="1" spcCol="1270" anchor="ctr" anchorCtr="0">
          <a:noAutofit/>
        </a:bodyPr>
        <a:lstStyle/>
        <a:p>
          <a:pPr marL="285750" lvl="1" indent="-285750" algn="l" defTabSz="1955800">
            <a:lnSpc>
              <a:spcPct val="90000"/>
            </a:lnSpc>
            <a:spcBef>
              <a:spcPct val="0"/>
            </a:spcBef>
            <a:spcAft>
              <a:spcPct val="15000"/>
            </a:spcAft>
            <a:buChar char="••"/>
          </a:pPr>
          <a:r>
            <a:rPr lang="en-US" sz="4400" kern="1200" dirty="0" smtClean="0">
              <a:solidFill>
                <a:srgbClr val="000000"/>
              </a:solidFill>
            </a:rPr>
            <a:t>29 different orders</a:t>
          </a:r>
          <a:endParaRPr lang="en-US" sz="4400" kern="1200" dirty="0">
            <a:solidFill>
              <a:srgbClr val="000000"/>
            </a:solidFill>
          </a:endParaRPr>
        </a:p>
      </dsp:txBody>
      <dsp:txXfrm rot="-5400000">
        <a:off x="2962656" y="3585693"/>
        <a:ext cx="5224396" cy="786505"/>
      </dsp:txXfrm>
    </dsp:sp>
    <dsp:sp modelId="{CF8574CE-39D7-F343-87AE-555D6E92AB35}">
      <dsp:nvSpPr>
        <dsp:cNvPr id="0" name=""/>
        <dsp:cNvSpPr/>
      </dsp:nvSpPr>
      <dsp:spPr>
        <a:xfrm>
          <a:off x="0" y="3434195"/>
          <a:ext cx="2962656" cy="1089501"/>
        </a:xfrm>
        <a:prstGeom prst="roundRect">
          <a:avLst/>
        </a:prstGeom>
        <a:gradFill rotWithShape="0">
          <a:gsLst>
            <a:gs pos="0">
              <a:schemeClr val="accent2">
                <a:hueOff val="-771542"/>
                <a:satOff val="-15915"/>
                <a:lumOff val="-14902"/>
                <a:alphaOff val="0"/>
                <a:shade val="70000"/>
                <a:satMod val="150000"/>
              </a:schemeClr>
            </a:gs>
            <a:gs pos="34000">
              <a:schemeClr val="accent2">
                <a:hueOff val="-771542"/>
                <a:satOff val="-15915"/>
                <a:lumOff val="-14902"/>
                <a:alphaOff val="0"/>
                <a:shade val="70000"/>
                <a:satMod val="140000"/>
              </a:schemeClr>
            </a:gs>
            <a:gs pos="70000">
              <a:schemeClr val="accent2">
                <a:hueOff val="-771542"/>
                <a:satOff val="-15915"/>
                <a:lumOff val="-14902"/>
                <a:alphaOff val="0"/>
                <a:tint val="100000"/>
                <a:shade val="90000"/>
                <a:satMod val="140000"/>
              </a:schemeClr>
            </a:gs>
            <a:gs pos="100000">
              <a:schemeClr val="accent2">
                <a:hueOff val="-771542"/>
                <a:satOff val="-15915"/>
                <a:lumOff val="-14902"/>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smtClean="0">
              <a:solidFill>
                <a:srgbClr val="000000"/>
              </a:solidFill>
            </a:rPr>
            <a:t>Order </a:t>
          </a:r>
          <a:endParaRPr lang="en-US" sz="4600" kern="1200" dirty="0">
            <a:solidFill>
              <a:srgbClr val="000000"/>
            </a:solidFill>
          </a:endParaRPr>
        </a:p>
      </dsp:txBody>
      <dsp:txXfrm>
        <a:off x="53185" y="3487380"/>
        <a:ext cx="2856286" cy="9831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 Id="rId2"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64B2FB8-CCFB-4708-BC9A-FD74C23C9470}" type="datetimeFigureOut">
              <a:rPr lang="en-US" smtClean="0"/>
              <a:t>9/19/16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7D7517F-43F7-40B5-AB72-3830442FA865}" type="slidenum">
              <a:rPr lang="en-US" smtClean="0"/>
              <a:t>‹#›</a:t>
            </a:fld>
            <a:endParaRPr lang="en-US"/>
          </a:p>
        </p:txBody>
      </p:sp>
    </p:spTree>
    <p:extLst>
      <p:ext uri="{BB962C8B-B14F-4D97-AF65-F5344CB8AC3E}">
        <p14:creationId xmlns:p14="http://schemas.microsoft.com/office/powerpoint/2010/main" val="963398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56C8BF9-EE92-194E-A89A-68C1101C50B7}" type="datetimeFigureOut">
              <a:rPr lang="en-US" smtClean="0"/>
              <a:pPr/>
              <a:t>9/19/16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0392A40-9E81-6045-802C-6602BCCD10F4}" type="slidenum">
              <a:rPr lang="en-US" smtClean="0"/>
              <a:pPr/>
              <a:t>‹#›</a:t>
            </a:fld>
            <a:endParaRPr lang="en-US"/>
          </a:p>
        </p:txBody>
      </p:sp>
    </p:spTree>
    <p:extLst>
      <p:ext uri="{BB962C8B-B14F-4D97-AF65-F5344CB8AC3E}">
        <p14:creationId xmlns:p14="http://schemas.microsoft.com/office/powerpoint/2010/main" val="35484230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Size</a:t>
            </a:r>
            <a:r>
              <a:rPr lang="en-US" baseline="0" dirty="0" smtClean="0"/>
              <a:t> of insect/trees/etc. is scaled to the relative amount of biomass on earth. Most is insects</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8</a:t>
            </a:fld>
            <a:endParaRPr lang="en-US"/>
          </a:p>
        </p:txBody>
      </p:sp>
    </p:spTree>
    <p:extLst>
      <p:ext uri="{BB962C8B-B14F-4D97-AF65-F5344CB8AC3E}">
        <p14:creationId xmlns:p14="http://schemas.microsoft.com/office/powerpoint/2010/main" val="132541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biokeys.berkeley.edu</a:t>
            </a:r>
            <a:r>
              <a:rPr lang="en-US" dirty="0" smtClean="0"/>
              <a:t>/inverts/</a:t>
            </a:r>
            <a:r>
              <a:rPr lang="en-US" dirty="0" err="1" smtClean="0"/>
              <a:t>dermaptera.html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26</a:t>
            </a:fld>
            <a:endParaRPr lang="en-US"/>
          </a:p>
        </p:txBody>
      </p:sp>
    </p:spTree>
    <p:extLst>
      <p:ext uri="{BB962C8B-B14F-4D97-AF65-F5344CB8AC3E}">
        <p14:creationId xmlns:p14="http://schemas.microsoft.com/office/powerpoint/2010/main" val="2853847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30</a:t>
            </a:fld>
            <a:endParaRPr lang="en-US"/>
          </a:p>
        </p:txBody>
      </p:sp>
    </p:spTree>
    <p:extLst>
      <p:ext uri="{BB962C8B-B14F-4D97-AF65-F5344CB8AC3E}">
        <p14:creationId xmlns:p14="http://schemas.microsoft.com/office/powerpoint/2010/main" val="2264889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7DC9E-0427-44CA-A7FB-E0C03911533C}" type="slidenum">
              <a:rPr lang="en-US" smtClean="0"/>
              <a:t>32</a:t>
            </a:fld>
            <a:endParaRPr lang="en-US"/>
          </a:p>
        </p:txBody>
      </p:sp>
    </p:spTree>
    <p:extLst>
      <p:ext uri="{BB962C8B-B14F-4D97-AF65-F5344CB8AC3E}">
        <p14:creationId xmlns:p14="http://schemas.microsoft.com/office/powerpoint/2010/main" val="105079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62628E4-FCB3-4557-9C1E-E4D0827D36B7}" type="slidenum">
              <a:rPr lang="en-US" altLang="en-US" sz="1200"/>
              <a:pPr eaLnBrk="1" hangingPunct="1"/>
              <a:t>33</a:t>
            </a:fld>
            <a:endParaRPr lang="en-US" altLang="en-US" sz="1200"/>
          </a:p>
        </p:txBody>
      </p:sp>
      <p:sp>
        <p:nvSpPr>
          <p:cNvPr id="91139" name="Rectangle 2"/>
          <p:cNvSpPr>
            <a:spLocks noGrp="1" noRot="1" noChangeAspect="1" noChangeArrowheads="1" noTextEdit="1"/>
          </p:cNvSpPr>
          <p:nvPr>
            <p:ph type="sldImg"/>
          </p:nvPr>
        </p:nvSpPr>
        <p:spPr>
          <a:xfrm>
            <a:off x="330200" y="696913"/>
            <a:ext cx="6197600" cy="348615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7083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7AEF83B7-C380-4914-A63D-F946B4BF38C8}" type="slidenum">
              <a:rPr lang="en-US" altLang="en-US" sz="1200"/>
              <a:pPr eaLnBrk="1" hangingPunct="1"/>
              <a:t>34</a:t>
            </a:fld>
            <a:endParaRPr lang="en-US" altLang="en-US" sz="1200"/>
          </a:p>
        </p:txBody>
      </p:sp>
      <p:sp>
        <p:nvSpPr>
          <p:cNvPr id="92163" name="Rectangle 2"/>
          <p:cNvSpPr>
            <a:spLocks noGrp="1" noRot="1" noChangeAspect="1" noChangeArrowheads="1" noTextEdit="1"/>
          </p:cNvSpPr>
          <p:nvPr>
            <p:ph type="sldImg"/>
          </p:nvPr>
        </p:nvSpPr>
        <p:spPr>
          <a:xfrm>
            <a:off x="330200" y="696913"/>
            <a:ext cx="6197600" cy="348615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b="1"/>
              <a:t>Honey Bee (Italian)</a:t>
            </a:r>
            <a:endParaRPr lang="en-US" altLang="en-US" sz="900"/>
          </a:p>
          <a:p>
            <a:pPr eaLnBrk="1" hangingPunct="1"/>
            <a:r>
              <a:rPr lang="en-US" altLang="en-US" sz="900"/>
              <a:t>Order: Hymenoptera</a:t>
            </a:r>
          </a:p>
          <a:p>
            <a:pPr eaLnBrk="1" hangingPunct="1"/>
            <a:r>
              <a:rPr lang="en-US" altLang="en-US" sz="900"/>
              <a:t>Scientific Name: </a:t>
            </a:r>
            <a:r>
              <a:rPr lang="en-US" altLang="en-US" sz="900" u="sng"/>
              <a:t>Apis</a:t>
            </a:r>
            <a:r>
              <a:rPr lang="en-US" altLang="en-US" sz="900"/>
              <a:t> </a:t>
            </a:r>
            <a:r>
              <a:rPr lang="en-US" altLang="en-US" sz="900" u="sng"/>
              <a:t>mellifera</a:t>
            </a:r>
            <a:r>
              <a:rPr lang="en-US" altLang="en-US" sz="900"/>
              <a:t> Linnaeus</a:t>
            </a:r>
          </a:p>
          <a:p>
            <a:pPr eaLnBrk="1" hangingPunct="1"/>
            <a:r>
              <a:rPr lang="en-US" altLang="en-US" sz="900"/>
              <a:t>Agricultural Importance: Beneficial to Idaho Agriculture</a:t>
            </a:r>
          </a:p>
          <a:p>
            <a:pPr eaLnBrk="1" hangingPunct="1"/>
            <a:r>
              <a:rPr lang="en-US" altLang="en-US" sz="900" u="sng"/>
              <a:t>Description</a:t>
            </a:r>
            <a:r>
              <a:rPr lang="en-US" altLang="en-US" sz="900"/>
              <a:t>: Adult worker color is variable, generally some shade of black, gray or brown, intermixed with yellow; thorax has a dense coat of fine short hairs, usually black; abdomen with thin coat of hairs and often banded with yellow; length is 15-20 mm. Queen is black, with scattered yellowish hairs, three to five yellow bands on abdomen; length is 25-30 mm. Drones are longer than workers and smaller than the queen; usually the same color as workers. Drone*s eyes come together at top of head.</a:t>
            </a:r>
          </a:p>
          <a:p>
            <a:pPr eaLnBrk="1" hangingPunct="1"/>
            <a:r>
              <a:rPr lang="en-US" altLang="en-US" sz="900" u="sng"/>
              <a:t>Damage or Benefit</a:t>
            </a:r>
            <a:r>
              <a:rPr lang="en-US" altLang="en-US" sz="900"/>
              <a:t>: No significant damage done. Bees are very beneficial pollinators of agricultural crops.</a:t>
            </a:r>
          </a:p>
          <a:p>
            <a:pPr eaLnBrk="1" hangingPunct="1"/>
            <a:r>
              <a:rPr lang="en-US" altLang="en-US" sz="900" u="sng"/>
              <a:t>Life History</a:t>
            </a:r>
            <a:r>
              <a:rPr lang="en-US" altLang="en-US" sz="900"/>
              <a:t>: The new queen emerges from the queen cell and within 5-10 days makes a mating flight where a drone or drones will mate with her. Drones die after mating while the queen turns to producing eggs. The sperm received from the drones is stored in the spermatheca of the queen. The queen produces workers by fertilizing eggs, unfertilized eggs will produce drones. As the queen matures, she depletes her supply of sperm and begins laying more drone eggs than worker eggs. At this time, workers develop queen cells to produce a new queen to replace the old queen. The total society of the hive has only one purpose-the survival of the species.</a:t>
            </a:r>
          </a:p>
          <a:p>
            <a:pPr eaLnBrk="1" hangingPunct="1"/>
            <a:r>
              <a:rPr lang="en-US" altLang="en-US" sz="900"/>
              <a:t>A colony of honey bees usually consists of a queen, a few hundred drones and several thousand female workers. Workers have several classes, each of which has a specific purpose in the hive.                     </a:t>
            </a:r>
          </a:p>
          <a:p>
            <a:pPr eaLnBrk="1" hangingPunct="1"/>
            <a:r>
              <a:rPr lang="en-US" altLang="en-US" sz="900"/>
              <a:t>Average number of days in the development of Honey bees</a:t>
            </a:r>
          </a:p>
          <a:p>
            <a:pPr eaLnBrk="1" hangingPunct="1"/>
            <a:r>
              <a:rPr lang="en-US" altLang="en-US" sz="900"/>
              <a:t>	egg	larva	pupa	total days	</a:t>
            </a:r>
          </a:p>
          <a:p>
            <a:pPr eaLnBrk="1" hangingPunct="1"/>
            <a:r>
              <a:rPr lang="en-US" altLang="en-US" sz="900"/>
              <a:t>Queen 	 3	5½	7½	16	 Worker 	3	6	12	21</a:t>
            </a:r>
          </a:p>
          <a:p>
            <a:pPr eaLnBrk="1" hangingPunct="1"/>
            <a:r>
              <a:rPr lang="en-US" altLang="en-US" sz="900"/>
              <a:t>Drone	3	6½	14½	 24 	</a:t>
            </a:r>
            <a:endParaRPr lang="en-US" altLang="en-US" smtClean="0"/>
          </a:p>
          <a:p>
            <a:pPr eaLnBrk="1" hangingPunct="1"/>
            <a:endParaRPr lang="en-US" altLang="en-US" smtClean="0"/>
          </a:p>
        </p:txBody>
      </p:sp>
    </p:spTree>
    <p:extLst>
      <p:ext uri="{BB962C8B-B14F-4D97-AF65-F5344CB8AC3E}">
        <p14:creationId xmlns:p14="http://schemas.microsoft.com/office/powerpoint/2010/main" val="1547753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79AB05D6-20CD-4BD1-A7A4-EE939C45566F}" type="slidenum">
              <a:rPr lang="en-US" altLang="en-US" sz="1200"/>
              <a:pPr eaLnBrk="1" hangingPunct="1"/>
              <a:t>35</a:t>
            </a:fld>
            <a:endParaRPr lang="en-US" altLang="en-US" sz="1200"/>
          </a:p>
        </p:txBody>
      </p:sp>
      <p:sp>
        <p:nvSpPr>
          <p:cNvPr id="93187" name="Rectangle 2"/>
          <p:cNvSpPr>
            <a:spLocks noGrp="1" noRot="1" noChangeAspect="1" noChangeArrowheads="1" noTextEdit="1"/>
          </p:cNvSpPr>
          <p:nvPr>
            <p:ph type="sldImg"/>
          </p:nvPr>
        </p:nvSpPr>
        <p:spPr>
          <a:xfrm>
            <a:off x="330200" y="696913"/>
            <a:ext cx="6197600" cy="348615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Ladybird Beetle, Lady Beetle, Ladybug</a:t>
            </a:r>
            <a:endParaRPr lang="en-US" altLang="en-US" smtClean="0"/>
          </a:p>
          <a:p>
            <a:pPr eaLnBrk="1" hangingPunct="1"/>
            <a:r>
              <a:rPr lang="en-US" altLang="en-US" smtClean="0"/>
              <a:t>Order: Coleoptera</a:t>
            </a:r>
          </a:p>
          <a:p>
            <a:pPr eaLnBrk="1" hangingPunct="1"/>
            <a:r>
              <a:rPr lang="en-US" altLang="en-US" smtClean="0"/>
              <a:t>Scientific Name: Hippodamia </a:t>
            </a:r>
            <a:r>
              <a:rPr lang="en-US" altLang="en-US" u="sng" smtClean="0"/>
              <a:t>convergens</a:t>
            </a:r>
            <a:r>
              <a:rPr lang="en-US" altLang="en-US" smtClean="0"/>
              <a:t> Guerin-Meneville</a:t>
            </a:r>
          </a:p>
          <a:p>
            <a:pPr eaLnBrk="1" hangingPunct="1"/>
            <a:r>
              <a:rPr lang="en-US" altLang="en-US" smtClean="0"/>
              <a:t>Agricultural Importance: Beneficial to Idaho Agriculture</a:t>
            </a:r>
          </a:p>
          <a:p>
            <a:pPr eaLnBrk="1" hangingPunct="1"/>
            <a:r>
              <a:rPr lang="en-US" altLang="en-US" u="sng" smtClean="0"/>
              <a:t>Description</a:t>
            </a:r>
            <a:r>
              <a:rPr lang="en-US" altLang="en-US" smtClean="0"/>
              <a:t>: Adult beetle is 4 mm. in length, oval and convex in shape; reddish-orange with black spots on elytra. Adults have two converging white lines on their black thorax. Larvae are gray or bluish gray with numerous yellow, white or red spots. Mature larvae are approximately 9.5 mm. in length. Several overlapping generations occur each year.</a:t>
            </a:r>
          </a:p>
          <a:p>
            <a:pPr eaLnBrk="1" hangingPunct="1"/>
            <a:r>
              <a:rPr lang="en-US" altLang="en-US" u="sng" smtClean="0"/>
              <a:t>Damage or Benefit</a:t>
            </a:r>
            <a:r>
              <a:rPr lang="en-US" altLang="en-US" smtClean="0"/>
              <a:t>: Beetles consume large numbers of aphids and other soft bodied insects, but their population does not increase rapidly enough to overcome heavy infestations on their own to control them.</a:t>
            </a:r>
          </a:p>
          <a:p>
            <a:pPr eaLnBrk="1" hangingPunct="1"/>
            <a:r>
              <a:rPr lang="en-US" altLang="en-US" u="sng" smtClean="0"/>
              <a:t>Life History</a:t>
            </a:r>
            <a:r>
              <a:rPr lang="en-US" altLang="en-US" smtClean="0"/>
              <a:t>: The adults over winter in aggregations in protected areas of forests, mountainous areas or protected croplands. They migrate to the fields in March, April and May and feed upon aphids. After feeding for a short while the adults deposit their eggs on plants infested with aphids. Eggs hatch in </a:t>
            </a:r>
            <a:r>
              <a:rPr lang="en-US" altLang="en-US" i="1" smtClean="0"/>
              <a:t>5-7 </a:t>
            </a:r>
            <a:r>
              <a:rPr lang="en-US" altLang="en-US" smtClean="0"/>
              <a:t>days and the larvae begin to feed upon aphids and other small prey. The mature larvae then pupate on the plant. Adults emerge about </a:t>
            </a:r>
            <a:r>
              <a:rPr lang="en-US" altLang="en-US" i="1" smtClean="0"/>
              <a:t>7 </a:t>
            </a:r>
            <a:r>
              <a:rPr lang="en-US" altLang="en-US" smtClean="0"/>
              <a:t>days later. A complete life cycle takes 4-6 weeks.</a:t>
            </a:r>
          </a:p>
          <a:p>
            <a:pPr eaLnBrk="1" hangingPunct="1"/>
            <a:r>
              <a:rPr lang="en-US" altLang="en-US" u="sng" smtClean="0"/>
              <a:t>Prey</a:t>
            </a:r>
            <a:r>
              <a:rPr lang="en-US" altLang="en-US" smtClean="0"/>
              <a:t>: Aphids, soft bodied insects</a:t>
            </a:r>
          </a:p>
        </p:txBody>
      </p:sp>
    </p:spTree>
    <p:extLst>
      <p:ext uri="{BB962C8B-B14F-4D97-AF65-F5344CB8AC3E}">
        <p14:creationId xmlns:p14="http://schemas.microsoft.com/office/powerpoint/2010/main" val="98316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47FC998-B6A8-45FE-B622-386E1DF53089}" type="slidenum">
              <a:rPr lang="en-US" altLang="en-US" sz="1200"/>
              <a:pPr eaLnBrk="1" hangingPunct="1"/>
              <a:t>36</a:t>
            </a:fld>
            <a:endParaRPr lang="en-US" altLang="en-US" sz="1200"/>
          </a:p>
        </p:txBody>
      </p:sp>
      <p:sp>
        <p:nvSpPr>
          <p:cNvPr id="94211" name="Rectangle 2"/>
          <p:cNvSpPr>
            <a:spLocks noGrp="1" noRot="1" noChangeAspect="1" noChangeArrowheads="1" noTextEdit="1"/>
          </p:cNvSpPr>
          <p:nvPr>
            <p:ph type="sldImg"/>
          </p:nvPr>
        </p:nvSpPr>
        <p:spPr>
          <a:xfrm>
            <a:off x="330200" y="696913"/>
            <a:ext cx="6197600" cy="3486150"/>
          </a:xfrm>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Bigeyed Bug</a:t>
            </a:r>
            <a:endParaRPr lang="en-US" altLang="en-US" smtClean="0"/>
          </a:p>
          <a:p>
            <a:pPr eaLnBrk="1" hangingPunct="1"/>
            <a:r>
              <a:rPr lang="en-US" altLang="en-US" smtClean="0"/>
              <a:t>Order: Heteroptera</a:t>
            </a:r>
          </a:p>
          <a:p>
            <a:pPr eaLnBrk="1" hangingPunct="1"/>
            <a:r>
              <a:rPr lang="en-US" altLang="en-US" smtClean="0"/>
              <a:t>Scientific Name: </a:t>
            </a:r>
            <a:r>
              <a:rPr lang="en-US" altLang="en-US" u="sng" smtClean="0"/>
              <a:t>Geocoris</a:t>
            </a:r>
            <a:r>
              <a:rPr lang="en-US" altLang="en-US" smtClean="0"/>
              <a:t> </a:t>
            </a:r>
            <a:r>
              <a:rPr lang="en-US" altLang="en-US" u="sng" smtClean="0"/>
              <a:t>bullatus</a:t>
            </a:r>
            <a:r>
              <a:rPr lang="en-US" altLang="en-US" smtClean="0"/>
              <a:t> (Say)</a:t>
            </a:r>
          </a:p>
          <a:p>
            <a:pPr eaLnBrk="1" hangingPunct="1"/>
            <a:r>
              <a:rPr lang="en-US" altLang="en-US" smtClean="0"/>
              <a:t>Agricultural Importance: Beneficial to Idaho Agriculture</a:t>
            </a:r>
          </a:p>
          <a:p>
            <a:pPr eaLnBrk="1" hangingPunct="1"/>
            <a:r>
              <a:rPr lang="en-US" altLang="en-US" u="sng" smtClean="0"/>
              <a:t>Description</a:t>
            </a:r>
            <a:r>
              <a:rPr lang="en-US" altLang="en-US" smtClean="0"/>
              <a:t>: Adults are 3-6 mm. in length; mostly buff, gray or blackish in color. Their eyes are prominent; eyes separate them from other similar sized insects. The nymphs or immature are smaller than the adults, but are similar in shape and color.</a:t>
            </a:r>
          </a:p>
          <a:p>
            <a:pPr eaLnBrk="1" hangingPunct="1"/>
            <a:r>
              <a:rPr lang="en-US" altLang="en-US" u="sng" smtClean="0"/>
              <a:t>Damage or Benefit</a:t>
            </a:r>
            <a:r>
              <a:rPr lang="en-US" altLang="en-US" smtClean="0"/>
              <a:t>: Adults and nymphs are effective predators of lygus bugs and other plant bugs, aphids, leafhoppers and may also feed on spider mites.</a:t>
            </a:r>
          </a:p>
          <a:p>
            <a:pPr eaLnBrk="1" hangingPunct="1"/>
            <a:r>
              <a:rPr lang="en-US" altLang="en-US" u="sng" smtClean="0"/>
              <a:t>Life History</a:t>
            </a:r>
            <a:r>
              <a:rPr lang="en-US" altLang="en-US" smtClean="0"/>
              <a:t>: Overwinter as adults in trash, crop debris or other convenient hiding places. Adults appear in the field when other insects, such as the lygus bug, begin to increase in numbers. The eggs are laid soon after the adults emerge. The eggs are football shaped, ribbed and pink, grayishwhite in color. There are usually two complete generations per year. The bigeyed bug is often confused with the lygus bug, but the lygus bug is larger in size.</a:t>
            </a:r>
          </a:p>
          <a:p>
            <a:pPr eaLnBrk="1" hangingPunct="1"/>
            <a:r>
              <a:rPr lang="en-US" altLang="en-US" u="sng" smtClean="0"/>
              <a:t>Prey</a:t>
            </a:r>
            <a:r>
              <a:rPr lang="en-US" altLang="en-US" smtClean="0"/>
              <a:t>: Aphids, mites, lygus bugs and plant bugs</a:t>
            </a:r>
          </a:p>
        </p:txBody>
      </p:sp>
    </p:spTree>
    <p:extLst>
      <p:ext uri="{BB962C8B-B14F-4D97-AF65-F5344CB8AC3E}">
        <p14:creationId xmlns:p14="http://schemas.microsoft.com/office/powerpoint/2010/main" val="57546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E08A5D98-72BB-4259-BB58-E2315AB495DE}" type="slidenum">
              <a:rPr lang="en-US" altLang="en-US" sz="1200"/>
              <a:pPr eaLnBrk="1" hangingPunct="1"/>
              <a:t>37</a:t>
            </a:fld>
            <a:endParaRPr lang="en-US" altLang="en-US" sz="1200"/>
          </a:p>
        </p:txBody>
      </p:sp>
      <p:sp>
        <p:nvSpPr>
          <p:cNvPr id="95235" name="Rectangle 2"/>
          <p:cNvSpPr>
            <a:spLocks noGrp="1" noRot="1" noChangeAspect="1" noChangeArrowheads="1" noTextEdit="1"/>
          </p:cNvSpPr>
          <p:nvPr>
            <p:ph type="sldImg"/>
          </p:nvPr>
        </p:nvSpPr>
        <p:spPr>
          <a:xfrm>
            <a:off x="330200" y="696913"/>
            <a:ext cx="6197600" cy="348615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Western Damsel Bug</a:t>
            </a:r>
            <a:endParaRPr lang="en-US" altLang="en-US" smtClean="0"/>
          </a:p>
          <a:p>
            <a:pPr eaLnBrk="1" hangingPunct="1"/>
            <a:r>
              <a:rPr lang="en-US" altLang="en-US" smtClean="0"/>
              <a:t>Order: Heteroptera</a:t>
            </a:r>
          </a:p>
          <a:p>
            <a:pPr eaLnBrk="1" hangingPunct="1"/>
            <a:r>
              <a:rPr lang="en-US" altLang="en-US" smtClean="0"/>
              <a:t>Scientific Name: </a:t>
            </a:r>
            <a:r>
              <a:rPr lang="en-US" altLang="en-US" u="sng" smtClean="0"/>
              <a:t>Nabis</a:t>
            </a:r>
            <a:r>
              <a:rPr lang="en-US" altLang="en-US" smtClean="0"/>
              <a:t> </a:t>
            </a:r>
            <a:r>
              <a:rPr lang="en-US" altLang="en-US" u="sng" smtClean="0"/>
              <a:t>alternatus</a:t>
            </a:r>
            <a:r>
              <a:rPr lang="en-US" altLang="en-US" smtClean="0"/>
              <a:t> Parshley</a:t>
            </a:r>
          </a:p>
          <a:p>
            <a:pPr eaLnBrk="1" hangingPunct="1"/>
            <a:r>
              <a:rPr lang="en-US" altLang="en-US" smtClean="0"/>
              <a:t>Agricultural Importance: Beneficial to Idaho Agriculture</a:t>
            </a:r>
            <a:r>
              <a:rPr lang="en-US" altLang="en-US" u="sng" smtClean="0"/>
              <a:t>Description</a:t>
            </a:r>
            <a:r>
              <a:rPr lang="en-US" altLang="en-US" smtClean="0"/>
              <a:t>: Adults are slender, tan or grayish colored; about 9-13 mm. in length and 3 mm. in width. Head possesses a very long beak. The wing and leg attachment area tapers sharply towards the head. Nymphs resemble adults.</a:t>
            </a:r>
          </a:p>
          <a:p>
            <a:pPr eaLnBrk="1" hangingPunct="1"/>
            <a:r>
              <a:rPr lang="en-US" altLang="en-US" u="sng" smtClean="0"/>
              <a:t>Damage or Benefit</a:t>
            </a:r>
            <a:r>
              <a:rPr lang="en-US" altLang="en-US" smtClean="0"/>
              <a:t>: Predacious on aphids, lygus bugs, leafhoppers and other small insects and mites. Both adults and nymphs can destroy a large number of insects of similar or smaller size.</a:t>
            </a:r>
          </a:p>
          <a:p>
            <a:pPr eaLnBrk="1" hangingPunct="1"/>
            <a:r>
              <a:rPr lang="en-US" altLang="en-US" u="sng" smtClean="0"/>
              <a:t>Life History</a:t>
            </a:r>
            <a:r>
              <a:rPr lang="en-US" altLang="en-US" smtClean="0"/>
              <a:t>: Damsel bugs generally overwinter as adults and appear in the field in late spring or early summer. Eggs are laid soon after adults appear. The eggs are deposited in soft plant tissue. Eggs hatch into nymphs, which feed on small insects or eggs. There are numerous overlapping generations during the season.</a:t>
            </a:r>
          </a:p>
          <a:p>
            <a:pPr eaLnBrk="1" hangingPunct="1"/>
            <a:r>
              <a:rPr lang="en-US" altLang="en-US" u="sng" smtClean="0"/>
              <a:t>Prey</a:t>
            </a:r>
            <a:r>
              <a:rPr lang="en-US" altLang="en-US" smtClean="0"/>
              <a:t>: Aphids, lygus bugs, leafhoppers, small soft insects and mites</a:t>
            </a:r>
          </a:p>
        </p:txBody>
      </p:sp>
    </p:spTree>
    <p:extLst>
      <p:ext uri="{BB962C8B-B14F-4D97-AF65-F5344CB8AC3E}">
        <p14:creationId xmlns:p14="http://schemas.microsoft.com/office/powerpoint/2010/main" val="1030188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081B10AE-B90D-4912-89A6-9D068C878382}" type="slidenum">
              <a:rPr lang="en-US" altLang="en-US" sz="1200"/>
              <a:pPr eaLnBrk="1" hangingPunct="1"/>
              <a:t>38</a:t>
            </a:fld>
            <a:endParaRPr lang="en-US" altLang="en-US" sz="1200"/>
          </a:p>
        </p:txBody>
      </p:sp>
      <p:sp>
        <p:nvSpPr>
          <p:cNvPr id="108547" name="Rectangle 2"/>
          <p:cNvSpPr>
            <a:spLocks noGrp="1" noRot="1" noChangeAspect="1" noChangeArrowheads="1" noTextEdit="1"/>
          </p:cNvSpPr>
          <p:nvPr>
            <p:ph type="sldImg"/>
          </p:nvPr>
        </p:nvSpPr>
        <p:spPr>
          <a:xfrm>
            <a:off x="330200" y="696913"/>
            <a:ext cx="6197600" cy="348615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37455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866BDABF-1B49-4803-9E17-68F26E8D0C02}" type="slidenum">
              <a:rPr lang="en-US" altLang="en-US" sz="1200"/>
              <a:pPr eaLnBrk="1" hangingPunct="1"/>
              <a:t>39</a:t>
            </a:fld>
            <a:endParaRPr lang="en-US" altLang="en-US" sz="1200"/>
          </a:p>
        </p:txBody>
      </p:sp>
      <p:sp>
        <p:nvSpPr>
          <p:cNvPr id="109571" name="Rectangle 2"/>
          <p:cNvSpPr>
            <a:spLocks noGrp="1" noRot="1" noChangeAspect="1" noChangeArrowheads="1" noTextEdit="1"/>
          </p:cNvSpPr>
          <p:nvPr>
            <p:ph type="sldImg"/>
          </p:nvPr>
        </p:nvSpPr>
        <p:spPr>
          <a:xfrm>
            <a:off x="330200" y="696913"/>
            <a:ext cx="6197600" cy="348615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Granary Weevil</a:t>
            </a:r>
          </a:p>
          <a:p>
            <a:pPr eaLnBrk="1" hangingPunct="1">
              <a:lnSpc>
                <a:spcPct val="88000"/>
              </a:lnSpc>
            </a:pPr>
            <a:r>
              <a:rPr lang="en-US" altLang="en-US" smtClean="0"/>
              <a:t>Order: Coleoptera</a:t>
            </a:r>
          </a:p>
          <a:p>
            <a:pPr eaLnBrk="1" hangingPunct="1">
              <a:lnSpc>
                <a:spcPct val="88000"/>
              </a:lnSpc>
            </a:pPr>
            <a:r>
              <a:rPr lang="en-US" altLang="en-US" smtClean="0"/>
              <a:t>Scientific Name: </a:t>
            </a:r>
            <a:r>
              <a:rPr lang="en-US" altLang="en-US" u="sng" smtClean="0"/>
              <a:t>Sitophilus</a:t>
            </a:r>
            <a:r>
              <a:rPr lang="en-US" altLang="en-US" smtClean="0"/>
              <a:t> </a:t>
            </a:r>
            <a:r>
              <a:rPr lang="en-US" altLang="en-US" u="sng" smtClean="0"/>
              <a:t>granarius</a:t>
            </a:r>
            <a:r>
              <a:rPr lang="en-US" altLang="en-US" smtClean="0"/>
              <a:t> (Linnaeus)</a:t>
            </a:r>
          </a:p>
          <a:p>
            <a:pPr eaLnBrk="1" hangingPunct="1">
              <a:lnSpc>
                <a:spcPct val="88000"/>
              </a:lnSpc>
            </a:pPr>
            <a:r>
              <a:rPr lang="en-US" altLang="en-US" smtClean="0"/>
              <a:t>Agricultural Importance: Harmful to Stored Grain</a:t>
            </a:r>
          </a:p>
          <a:p>
            <a:pPr eaLnBrk="1" hangingPunct="1">
              <a:lnSpc>
                <a:spcPct val="88000"/>
              </a:lnSpc>
            </a:pPr>
            <a:r>
              <a:rPr lang="en-US" altLang="en-US" u="sng" smtClean="0"/>
              <a:t>Description</a:t>
            </a:r>
            <a:r>
              <a:rPr lang="en-US" altLang="en-US" smtClean="0"/>
              <a:t>: Adult is 3-5 mm. in length, blackish-brown; the head ends in a slightly curved proboscis; the thorax has depressed markings and is almost as long as the longitudinally grooved elytra.</a:t>
            </a:r>
          </a:p>
          <a:p>
            <a:pPr eaLnBrk="1" hangingPunct="1">
              <a:lnSpc>
                <a:spcPct val="88000"/>
              </a:lnSpc>
            </a:pPr>
            <a:r>
              <a:rPr lang="en-US" altLang="en-US" u="sng" smtClean="0"/>
              <a:t>Damage or Benefit</a:t>
            </a:r>
            <a:r>
              <a:rPr lang="en-US" altLang="en-US" smtClean="0"/>
              <a:t>: Adults cause some damage, but major damage is caused by larvae feeding on kernels, flour and meal. The larvae develop within the kernels and cannot be separated from uninfested grain.</a:t>
            </a:r>
          </a:p>
          <a:p>
            <a:pPr eaLnBrk="1" hangingPunct="1">
              <a:lnSpc>
                <a:spcPct val="88000"/>
              </a:lnSpc>
            </a:pPr>
            <a:r>
              <a:rPr lang="en-US" altLang="en-US" u="sng" smtClean="0"/>
              <a:t>Life History</a:t>
            </a:r>
            <a:r>
              <a:rPr lang="en-US" altLang="en-US" smtClean="0"/>
              <a:t>: The entire development takes place within the kernel of grain and is not discernable from the outside; the completely developed weevil then eats its way out of the kernel. The duration of the development phase depends on temperature, being on the average 113 days at 14-16 C. and about 42 days at 21 C. Two to three generations are produced each year.</a:t>
            </a:r>
          </a:p>
          <a:p>
            <a:pPr eaLnBrk="1" hangingPunct="1"/>
            <a:r>
              <a:rPr lang="en-US" altLang="en-US" u="sng" smtClean="0"/>
              <a:t>Host</a:t>
            </a:r>
            <a:r>
              <a:rPr lang="en-US" altLang="en-US" smtClean="0"/>
              <a:t>: Wheat, rye, corn, barley, rice, flour and whole meal</a:t>
            </a:r>
          </a:p>
        </p:txBody>
      </p:sp>
    </p:spTree>
    <p:extLst>
      <p:ext uri="{BB962C8B-B14F-4D97-AF65-F5344CB8AC3E}">
        <p14:creationId xmlns:p14="http://schemas.microsoft.com/office/powerpoint/2010/main" val="734697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These slides focus on how to identify</a:t>
            </a:r>
            <a:r>
              <a:rPr lang="en-US" baseline="0" dirty="0" smtClean="0"/>
              <a:t> insects at the order level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9</a:t>
            </a:fld>
            <a:endParaRPr lang="en-US"/>
          </a:p>
        </p:txBody>
      </p:sp>
    </p:spTree>
    <p:extLst>
      <p:ext uri="{BB962C8B-B14F-4D97-AF65-F5344CB8AC3E}">
        <p14:creationId xmlns:p14="http://schemas.microsoft.com/office/powerpoint/2010/main" val="902142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CD815A8-4C8A-43C0-9B60-320808A6F398}" type="slidenum">
              <a:rPr lang="en-US" altLang="en-US" sz="1200"/>
              <a:pPr eaLnBrk="1" hangingPunct="1"/>
              <a:t>40</a:t>
            </a:fld>
            <a:endParaRPr lang="en-US" altLang="en-US" sz="1200"/>
          </a:p>
        </p:txBody>
      </p:sp>
      <p:sp>
        <p:nvSpPr>
          <p:cNvPr id="110595" name="Rectangle 2"/>
          <p:cNvSpPr>
            <a:spLocks noGrp="1" noRot="1" noChangeAspect="1" noChangeArrowheads="1" noTextEdit="1"/>
          </p:cNvSpPr>
          <p:nvPr>
            <p:ph type="sldImg"/>
          </p:nvPr>
        </p:nvSpPr>
        <p:spPr>
          <a:xfrm>
            <a:off x="330200" y="696913"/>
            <a:ext cx="6197600" cy="3486150"/>
          </a:xfrm>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Greenbug</a:t>
            </a:r>
          </a:p>
          <a:p>
            <a:pPr eaLnBrk="1" hangingPunct="1">
              <a:lnSpc>
                <a:spcPct val="88000"/>
              </a:lnSpc>
            </a:pPr>
            <a:r>
              <a:rPr lang="en-US" altLang="en-US" smtClean="0"/>
              <a:t>Order: Homoptera</a:t>
            </a:r>
          </a:p>
          <a:p>
            <a:pPr eaLnBrk="1" hangingPunct="1">
              <a:lnSpc>
                <a:spcPct val="88000"/>
              </a:lnSpc>
            </a:pPr>
            <a:r>
              <a:rPr lang="en-US" altLang="en-US" smtClean="0"/>
              <a:t>Scientific Name: </a:t>
            </a:r>
            <a:r>
              <a:rPr lang="en-US" altLang="en-US" u="sng" smtClean="0"/>
              <a:t>Schizaphis</a:t>
            </a:r>
            <a:r>
              <a:rPr lang="en-US" altLang="en-US" smtClean="0"/>
              <a:t> </a:t>
            </a:r>
            <a:r>
              <a:rPr lang="en-US" altLang="en-US" u="sng" smtClean="0"/>
              <a:t>graminum</a:t>
            </a:r>
            <a:r>
              <a:rPr lang="en-US" altLang="en-US" smtClean="0"/>
              <a:t> (Rondani)</a:t>
            </a:r>
          </a:p>
          <a:p>
            <a:pPr eaLnBrk="1" hangingPunct="1">
              <a:lnSpc>
                <a:spcPct val="88000"/>
              </a:lnSpc>
            </a:pPr>
            <a:r>
              <a:rPr lang="en-US" altLang="en-US" smtClean="0"/>
              <a:t>Agricultural Importance: Harmful to Grain Crops</a:t>
            </a:r>
          </a:p>
          <a:p>
            <a:pPr eaLnBrk="1" hangingPunct="1">
              <a:lnSpc>
                <a:spcPct val="88000"/>
              </a:lnSpc>
            </a:pPr>
            <a:r>
              <a:rPr lang="en-US" altLang="en-US" u="sng" smtClean="0"/>
              <a:t>Description:</a:t>
            </a:r>
            <a:r>
              <a:rPr lang="en-US" altLang="en-US" smtClean="0"/>
              <a:t> Adult is usually a pale green, wingless form with darker green strip down the center of its back. In the winged form the stripe is less prominent and head is dark brownish yellow. Length of adult aphid is 1.25-2 mm. The immatures resemble wingless adults.</a:t>
            </a:r>
          </a:p>
          <a:p>
            <a:pPr eaLnBrk="1" hangingPunct="1">
              <a:lnSpc>
                <a:spcPct val="88000"/>
              </a:lnSpc>
            </a:pPr>
            <a:r>
              <a:rPr lang="en-US" altLang="en-US" u="sng" smtClean="0"/>
              <a:t>Damage or Benefit:</a:t>
            </a:r>
            <a:r>
              <a:rPr lang="en-US" altLang="en-US" smtClean="0"/>
              <a:t> Aphid feed on the plant’s fluids. While feeding on the plant the aphid injects saliva which contains a toxic substance, which kills the area of the plant where feeding occurred. Heavy infestations can kill plants. The greenbug is capable of transmitting barley wart virus and other disease causing organisms.</a:t>
            </a:r>
          </a:p>
          <a:p>
            <a:pPr eaLnBrk="1" hangingPunct="1">
              <a:lnSpc>
                <a:spcPct val="88000"/>
              </a:lnSpc>
            </a:pPr>
            <a:r>
              <a:rPr lang="en-US" altLang="en-US" u="sng" smtClean="0"/>
              <a:t>Life History:</a:t>
            </a:r>
            <a:r>
              <a:rPr lang="en-US" altLang="en-US" smtClean="0"/>
              <a:t> Eggs laid on plants in the fall hatch into females in the spring. Succeeding generations during the year are parthenogenetic females giving birth to living young. Males and oviporous females appear in the fall to produce overwintering eggs. There may be 4-14 generations per year.</a:t>
            </a:r>
          </a:p>
          <a:p>
            <a:pPr eaLnBrk="1" hangingPunct="1"/>
            <a:r>
              <a:rPr lang="en-US" altLang="en-US" u="sng" smtClean="0"/>
              <a:t>Host</a:t>
            </a:r>
            <a:r>
              <a:rPr lang="en-US" altLang="en-US" smtClean="0"/>
              <a:t>: Wheat, corn, sorghum, and other small grains</a:t>
            </a:r>
          </a:p>
        </p:txBody>
      </p:sp>
    </p:spTree>
    <p:extLst>
      <p:ext uri="{BB962C8B-B14F-4D97-AF65-F5344CB8AC3E}">
        <p14:creationId xmlns:p14="http://schemas.microsoft.com/office/powerpoint/2010/main" val="58447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3851DF2-5F60-4FBE-844E-3A7AA8C3295A}" type="slidenum">
              <a:rPr lang="en-US" altLang="en-US" sz="1200"/>
              <a:pPr eaLnBrk="1" hangingPunct="1"/>
              <a:t>41</a:t>
            </a:fld>
            <a:endParaRPr lang="en-US" altLang="en-US" sz="1200"/>
          </a:p>
        </p:txBody>
      </p:sp>
      <p:sp>
        <p:nvSpPr>
          <p:cNvPr id="111619" name="Rectangle 2"/>
          <p:cNvSpPr>
            <a:spLocks noGrp="1" noRot="1" noChangeAspect="1" noChangeArrowheads="1" noTextEdit="1"/>
          </p:cNvSpPr>
          <p:nvPr>
            <p:ph type="sldImg"/>
          </p:nvPr>
        </p:nvSpPr>
        <p:spPr>
          <a:xfrm>
            <a:off x="330200" y="696913"/>
            <a:ext cx="6197600" cy="348615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Lesser Grain Borer</a:t>
            </a:r>
          </a:p>
          <a:p>
            <a:pPr eaLnBrk="1" hangingPunct="1">
              <a:lnSpc>
                <a:spcPct val="88000"/>
              </a:lnSpc>
            </a:pPr>
            <a:r>
              <a:rPr lang="en-US" altLang="en-US" smtClean="0"/>
              <a:t>Order: Coleoptera</a:t>
            </a:r>
          </a:p>
          <a:p>
            <a:pPr eaLnBrk="1" hangingPunct="1">
              <a:lnSpc>
                <a:spcPct val="88000"/>
              </a:lnSpc>
            </a:pPr>
            <a:r>
              <a:rPr lang="en-US" altLang="en-US" smtClean="0"/>
              <a:t>Scientific Name: </a:t>
            </a:r>
            <a:r>
              <a:rPr lang="en-US" altLang="en-US" u="sng" smtClean="0"/>
              <a:t>Rhyzopertha</a:t>
            </a:r>
            <a:r>
              <a:rPr lang="en-US" altLang="en-US" smtClean="0"/>
              <a:t> </a:t>
            </a:r>
            <a:r>
              <a:rPr lang="en-US" altLang="en-US" u="sng" smtClean="0"/>
              <a:t>dominica</a:t>
            </a:r>
            <a:r>
              <a:rPr lang="en-US" altLang="en-US" smtClean="0"/>
              <a:t> (Fabricius) </a:t>
            </a:r>
          </a:p>
          <a:p>
            <a:pPr eaLnBrk="1" hangingPunct="1">
              <a:lnSpc>
                <a:spcPct val="88000"/>
              </a:lnSpc>
            </a:pPr>
            <a:r>
              <a:rPr lang="en-US" altLang="en-US" smtClean="0"/>
              <a:t>Agricultural Importance: Harmful to Grain Crops</a:t>
            </a:r>
          </a:p>
          <a:p>
            <a:pPr eaLnBrk="1" hangingPunct="1">
              <a:lnSpc>
                <a:spcPct val="88000"/>
              </a:lnSpc>
            </a:pPr>
            <a:r>
              <a:rPr lang="en-US" altLang="en-US" u="sng" smtClean="0"/>
              <a:t>Description:</a:t>
            </a:r>
            <a:r>
              <a:rPr lang="en-US" altLang="en-US" smtClean="0"/>
              <a:t> Adult is 2-3 mm. in length, red-brown, slim, cylindrical in body. The hood-shaped, rounded thorax shield extends beyond the head; the spots on the shield gradually become smaller towards the rear. Larva is white, similar to grubs and have brown head capsules; the white pupal stage is passed in the grain kernel.</a:t>
            </a:r>
          </a:p>
          <a:p>
            <a:pPr eaLnBrk="1" hangingPunct="1">
              <a:lnSpc>
                <a:spcPct val="88000"/>
              </a:lnSpc>
            </a:pPr>
            <a:r>
              <a:rPr lang="en-US" altLang="en-US" u="sng" smtClean="0"/>
              <a:t>Damage or Benefit:</a:t>
            </a:r>
            <a:r>
              <a:rPr lang="en-US" altLang="en-US" smtClean="0"/>
              <a:t> Infests wheat, rye, corn and rice. Larvae and beetles bore into kernels.</a:t>
            </a:r>
          </a:p>
          <a:p>
            <a:pPr eaLnBrk="1" hangingPunct="1">
              <a:lnSpc>
                <a:spcPct val="88000"/>
              </a:lnSpc>
            </a:pPr>
            <a:r>
              <a:rPr lang="en-US" altLang="en-US" u="sng" smtClean="0"/>
              <a:t>Life History</a:t>
            </a:r>
            <a:r>
              <a:rPr lang="en-US" altLang="en-US" smtClean="0"/>
              <a:t>: In sufficiently warm areas, the beetle can fly well. Female deposits 300-500 eggs in grain and similar crops. The larvae eat their way into grain kernels, complete their development and pupate there. Development is only possible above </a:t>
            </a:r>
            <a:r>
              <a:rPr lang="en-US" altLang="en-US" smtClean="0">
                <a:latin typeface="Courier New" pitchFamily="49" charset="0"/>
              </a:rPr>
              <a:t>750</a:t>
            </a:r>
            <a:r>
              <a:rPr lang="en-US" altLang="en-US" b="1" smtClean="0">
                <a:latin typeface="Courier New" pitchFamily="49" charset="0"/>
              </a:rPr>
              <a:t> </a:t>
            </a:r>
            <a:r>
              <a:rPr lang="en-US" altLang="en-US" smtClean="0"/>
              <a:t>F; the development period is approximately 4 weeks at 850 F.</a:t>
            </a:r>
          </a:p>
          <a:p>
            <a:pPr eaLnBrk="1" hangingPunct="1"/>
            <a:r>
              <a:rPr lang="en-US" altLang="en-US" u="sng" smtClean="0"/>
              <a:t>Host</a:t>
            </a:r>
            <a:r>
              <a:rPr lang="en-US" altLang="en-US" smtClean="0"/>
              <a:t>: Wheat, rye, corn, rice or other high carbohydrate vegetable products</a:t>
            </a:r>
          </a:p>
        </p:txBody>
      </p:sp>
    </p:spTree>
    <p:extLst>
      <p:ext uri="{BB962C8B-B14F-4D97-AF65-F5344CB8AC3E}">
        <p14:creationId xmlns:p14="http://schemas.microsoft.com/office/powerpoint/2010/main" val="656048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75EDCBA-D560-4BF9-BC1B-06833776550B}" type="slidenum">
              <a:rPr lang="en-US" altLang="en-US" sz="1200"/>
              <a:pPr eaLnBrk="1" hangingPunct="1"/>
              <a:t>42</a:t>
            </a:fld>
            <a:endParaRPr lang="en-US" altLang="en-US" sz="1200"/>
          </a:p>
        </p:txBody>
      </p:sp>
      <p:sp>
        <p:nvSpPr>
          <p:cNvPr id="112643" name="Rectangle 2"/>
          <p:cNvSpPr>
            <a:spLocks noGrp="1" noRot="1" noChangeAspect="1" noChangeArrowheads="1" noTextEdit="1"/>
          </p:cNvSpPr>
          <p:nvPr>
            <p:ph type="sldImg"/>
          </p:nvPr>
        </p:nvSpPr>
        <p:spPr>
          <a:xfrm>
            <a:off x="330200" y="696913"/>
            <a:ext cx="6197600" cy="3486150"/>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Red Flour Beetle</a:t>
            </a:r>
          </a:p>
          <a:p>
            <a:pPr eaLnBrk="1" hangingPunct="1">
              <a:lnSpc>
                <a:spcPct val="88000"/>
              </a:lnSpc>
            </a:pPr>
            <a:r>
              <a:rPr lang="en-US" altLang="en-US" smtClean="0"/>
              <a:t>Order: Coleoptera</a:t>
            </a:r>
          </a:p>
          <a:p>
            <a:pPr eaLnBrk="1" hangingPunct="1">
              <a:lnSpc>
                <a:spcPct val="88000"/>
              </a:lnSpc>
            </a:pPr>
            <a:r>
              <a:rPr lang="en-US" altLang="en-US" smtClean="0"/>
              <a:t>Scientific Name: </a:t>
            </a:r>
            <a:r>
              <a:rPr lang="en-US" altLang="en-US" u="sng" smtClean="0"/>
              <a:t>Tribolium</a:t>
            </a:r>
            <a:r>
              <a:rPr lang="en-US" altLang="en-US" smtClean="0"/>
              <a:t> </a:t>
            </a:r>
            <a:r>
              <a:rPr lang="en-US" altLang="en-US" u="sng" smtClean="0"/>
              <a:t>castaneum</a:t>
            </a:r>
            <a:r>
              <a:rPr lang="en-US" altLang="en-US" smtClean="0"/>
              <a:t> (Herbst)</a:t>
            </a:r>
          </a:p>
          <a:p>
            <a:pPr eaLnBrk="1" hangingPunct="1">
              <a:lnSpc>
                <a:spcPct val="88000"/>
              </a:lnSpc>
            </a:pPr>
            <a:r>
              <a:rPr lang="en-US" altLang="en-US" smtClean="0"/>
              <a:t>Agricultural Importance: Harmful to Grain Crops</a:t>
            </a:r>
          </a:p>
          <a:p>
            <a:pPr eaLnBrk="1" hangingPunct="1">
              <a:lnSpc>
                <a:spcPct val="88000"/>
              </a:lnSpc>
            </a:pPr>
            <a:r>
              <a:rPr lang="en-US" altLang="en-US" u="sng" smtClean="0"/>
              <a:t>Description</a:t>
            </a:r>
            <a:r>
              <a:rPr lang="en-US" altLang="en-US" smtClean="0"/>
              <a:t>: Adult is slim, 3-4 mm. in length, red-brown to black in color. Larva is slim, freely mobile, whitish to yellow-brown and grows to 5-6 mm. in length.</a:t>
            </a:r>
          </a:p>
          <a:p>
            <a:pPr eaLnBrk="1" hangingPunct="1">
              <a:lnSpc>
                <a:spcPct val="88000"/>
              </a:lnSpc>
            </a:pPr>
            <a:r>
              <a:rPr lang="en-US" altLang="en-US" u="sng" smtClean="0"/>
              <a:t>Damage or Benefit:</a:t>
            </a:r>
            <a:r>
              <a:rPr lang="en-US" altLang="en-US" smtClean="0"/>
              <a:t> Feeds on wide selection of dry vegetable substances causing the food to smell and have foreign materials in them.The eggs are laid loose on the stored product. The female can deposit eggs for a period which can exceed one year, 350-400 eggs on the average. The total development period is 4-12 weeks, depending on temperature. The larvae pupate loose in the infested goods. They do best under warm, humid conditions. An adult beetle seldom flies and can live more than 3 years.</a:t>
            </a:r>
          </a:p>
          <a:p>
            <a:pPr eaLnBrk="1" hangingPunct="1"/>
            <a:r>
              <a:rPr lang="en-US" altLang="en-US" u="sng" smtClean="0"/>
              <a:t>Host: </a:t>
            </a:r>
            <a:r>
              <a:rPr lang="en-US" altLang="en-US" smtClean="0"/>
              <a:t>Cereal seeds and especially cracked, crushed seeds</a:t>
            </a:r>
          </a:p>
        </p:txBody>
      </p:sp>
    </p:spTree>
    <p:extLst>
      <p:ext uri="{BB962C8B-B14F-4D97-AF65-F5344CB8AC3E}">
        <p14:creationId xmlns:p14="http://schemas.microsoft.com/office/powerpoint/2010/main" val="1737655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252E98C-4799-45C6-929F-F7E35F68FBCB}" type="slidenum">
              <a:rPr lang="en-US" altLang="en-US" sz="1200"/>
              <a:pPr eaLnBrk="1" hangingPunct="1"/>
              <a:t>43</a:t>
            </a:fld>
            <a:endParaRPr lang="en-US" altLang="en-US" sz="1200"/>
          </a:p>
        </p:txBody>
      </p:sp>
      <p:sp>
        <p:nvSpPr>
          <p:cNvPr id="113667" name="Rectangle 2"/>
          <p:cNvSpPr>
            <a:spLocks noGrp="1" noRot="1" noChangeAspect="1" noChangeArrowheads="1" noTextEdit="1"/>
          </p:cNvSpPr>
          <p:nvPr>
            <p:ph type="sldImg"/>
          </p:nvPr>
        </p:nvSpPr>
        <p:spPr>
          <a:xfrm>
            <a:off x="330200" y="696913"/>
            <a:ext cx="6197600" cy="3486150"/>
          </a:xfr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Rice Weevil</a:t>
            </a:r>
          </a:p>
          <a:p>
            <a:pPr eaLnBrk="1" hangingPunct="1">
              <a:lnSpc>
                <a:spcPct val="88000"/>
              </a:lnSpc>
            </a:pPr>
            <a:r>
              <a:rPr lang="en-US" altLang="en-US" smtClean="0"/>
              <a:t>Order: Coleoptera</a:t>
            </a:r>
          </a:p>
          <a:p>
            <a:pPr eaLnBrk="1" hangingPunct="1">
              <a:lnSpc>
                <a:spcPct val="88000"/>
              </a:lnSpc>
            </a:pPr>
            <a:r>
              <a:rPr lang="en-US" altLang="en-US" smtClean="0"/>
              <a:t>Scientific Name: </a:t>
            </a:r>
            <a:r>
              <a:rPr lang="en-US" altLang="en-US" u="sng" smtClean="0"/>
              <a:t>Sitophilus oryzae</a:t>
            </a:r>
            <a:r>
              <a:rPr lang="en-US" altLang="en-US" smtClean="0"/>
              <a:t> (Linnaeus)</a:t>
            </a:r>
          </a:p>
          <a:p>
            <a:pPr eaLnBrk="1" hangingPunct="1">
              <a:lnSpc>
                <a:spcPct val="88000"/>
              </a:lnSpc>
            </a:pPr>
            <a:r>
              <a:rPr lang="en-US" altLang="en-US" smtClean="0"/>
              <a:t>Agricultural Importance: Harmful to Grain Crops</a:t>
            </a:r>
          </a:p>
          <a:p>
            <a:pPr eaLnBrk="1" hangingPunct="1">
              <a:lnSpc>
                <a:spcPct val="88000"/>
              </a:lnSpc>
            </a:pPr>
            <a:r>
              <a:rPr lang="en-US" altLang="en-US" u="sng" smtClean="0"/>
              <a:t>Description</a:t>
            </a:r>
            <a:r>
              <a:rPr lang="en-US" altLang="en-US" smtClean="0"/>
              <a:t>: Adult is 2.3-3.5 mm. in length; black-brown in color with four red spots on the elytra. The larva is short, whitish, fat and found inside the kernel. </a:t>
            </a:r>
          </a:p>
          <a:p>
            <a:pPr eaLnBrk="1" hangingPunct="1">
              <a:lnSpc>
                <a:spcPct val="88000"/>
              </a:lnSpc>
            </a:pPr>
            <a:r>
              <a:rPr lang="en-US" altLang="en-US" u="sng" smtClean="0"/>
              <a:t>Damage or Benefit</a:t>
            </a:r>
            <a:r>
              <a:rPr lang="en-US" altLang="en-US" smtClean="0"/>
              <a:t>: It infests all types of grain causing damage from boring out of kernel. Larva completes its development inside kernel causing the insect not to be detected or separated easily.</a:t>
            </a:r>
          </a:p>
          <a:p>
            <a:pPr eaLnBrk="1" hangingPunct="1">
              <a:lnSpc>
                <a:spcPct val="88000"/>
              </a:lnSpc>
            </a:pPr>
            <a:r>
              <a:rPr lang="en-US" altLang="en-US" u="sng" smtClean="0"/>
              <a:t>Life History</a:t>
            </a:r>
            <a:r>
              <a:rPr lang="en-US" altLang="en-US" smtClean="0"/>
              <a:t>: Develops in the kernel of grain when temperature approaches 600 F. and above. Development takes only 30 days.</a:t>
            </a:r>
          </a:p>
          <a:p>
            <a:pPr eaLnBrk="1" hangingPunct="1"/>
            <a:r>
              <a:rPr lang="en-US" altLang="en-US" u="sng" smtClean="0"/>
              <a:t>Host</a:t>
            </a:r>
            <a:r>
              <a:rPr lang="en-US" altLang="en-US" smtClean="0"/>
              <a:t>: Cereal seeds, grains</a:t>
            </a:r>
          </a:p>
        </p:txBody>
      </p:sp>
    </p:spTree>
    <p:extLst>
      <p:ext uri="{BB962C8B-B14F-4D97-AF65-F5344CB8AC3E}">
        <p14:creationId xmlns:p14="http://schemas.microsoft.com/office/powerpoint/2010/main" val="7752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6D98BFF-1B9C-44A6-9B3C-639608CA0AC1}" type="slidenum">
              <a:rPr lang="en-US" altLang="en-US" sz="1200"/>
              <a:pPr eaLnBrk="1" hangingPunct="1"/>
              <a:t>44</a:t>
            </a:fld>
            <a:endParaRPr lang="en-US" altLang="en-US" sz="1200"/>
          </a:p>
        </p:txBody>
      </p:sp>
      <p:sp>
        <p:nvSpPr>
          <p:cNvPr id="114691" name="Rectangle 2"/>
          <p:cNvSpPr>
            <a:spLocks noGrp="1" noRot="1" noChangeAspect="1" noChangeArrowheads="1" noTextEdit="1"/>
          </p:cNvSpPr>
          <p:nvPr>
            <p:ph type="sldImg"/>
          </p:nvPr>
        </p:nvSpPr>
        <p:spPr>
          <a:xfrm>
            <a:off x="330200" y="696913"/>
            <a:ext cx="6197600" cy="3486150"/>
          </a:xfrm>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Sawtoothed Grain Beetle</a:t>
            </a:r>
          </a:p>
          <a:p>
            <a:pPr eaLnBrk="1" hangingPunct="1"/>
            <a:r>
              <a:rPr lang="en-US" altLang="en-US" smtClean="0"/>
              <a:t>Order: Coleoptera</a:t>
            </a:r>
          </a:p>
          <a:p>
            <a:pPr eaLnBrk="1" hangingPunct="1">
              <a:lnSpc>
                <a:spcPct val="88000"/>
              </a:lnSpc>
            </a:pPr>
            <a:r>
              <a:rPr lang="en-US" altLang="en-US" smtClean="0"/>
              <a:t>Scientific Name: </a:t>
            </a:r>
            <a:r>
              <a:rPr lang="en-US" altLang="en-US" u="sng" smtClean="0"/>
              <a:t>Oryzaephilus surinamensis</a:t>
            </a:r>
            <a:r>
              <a:rPr lang="en-US" altLang="en-US" smtClean="0"/>
              <a:t> (Linnaeus) </a:t>
            </a:r>
          </a:p>
          <a:p>
            <a:pPr eaLnBrk="1" hangingPunct="1">
              <a:lnSpc>
                <a:spcPct val="88000"/>
              </a:lnSpc>
            </a:pPr>
            <a:r>
              <a:rPr lang="en-US" altLang="en-US" smtClean="0"/>
              <a:t>Agricultural Importance: Harmful to Grain Crops</a:t>
            </a:r>
          </a:p>
          <a:p>
            <a:pPr eaLnBrk="1" hangingPunct="1">
              <a:lnSpc>
                <a:spcPct val="88000"/>
              </a:lnSpc>
            </a:pPr>
            <a:r>
              <a:rPr lang="en-US" altLang="en-US" u="sng" smtClean="0"/>
              <a:t>Description</a:t>
            </a:r>
            <a:r>
              <a:rPr lang="en-US" altLang="en-US" smtClean="0"/>
              <a:t>: Adult beetle is 2.5-3.5 mm. long, dark brown in color, thorax has two deep longitudinal grooves and 6 sharply-pointed projections on each side. Larva is slim, whitish-yellow in color and grows to a length of 3.5-4 mm.</a:t>
            </a:r>
          </a:p>
          <a:p>
            <a:pPr eaLnBrk="1" hangingPunct="1">
              <a:lnSpc>
                <a:spcPct val="88000"/>
              </a:lnSpc>
            </a:pPr>
            <a:r>
              <a:rPr lang="en-US" altLang="en-US" u="sng" smtClean="0"/>
              <a:t>Damage or Benefit</a:t>
            </a:r>
            <a:r>
              <a:rPr lang="en-US" altLang="en-US" smtClean="0"/>
              <a:t>: Infests grain, grain products and dried fruit. Direct damage from feeding and contamination results.</a:t>
            </a:r>
          </a:p>
          <a:p>
            <a:pPr eaLnBrk="1" hangingPunct="1">
              <a:lnSpc>
                <a:spcPct val="88000"/>
              </a:lnSpc>
            </a:pPr>
            <a:r>
              <a:rPr lang="en-US" altLang="en-US" u="sng" smtClean="0"/>
              <a:t>Life History</a:t>
            </a:r>
            <a:r>
              <a:rPr lang="en-US" altLang="en-US" smtClean="0"/>
              <a:t>: The female deposits eggs loosely in the infested goods. The total development period is 3-10 weeks, depending on temperature, nutrition and moisture. The lower boundary is approximately 650 F. An adult insect may live 3 years under optimum conditions.</a:t>
            </a:r>
          </a:p>
          <a:p>
            <a:pPr eaLnBrk="1" hangingPunct="1">
              <a:lnSpc>
                <a:spcPct val="88000"/>
              </a:lnSpc>
            </a:pPr>
            <a:r>
              <a:rPr lang="en-US" altLang="en-US" u="sng" smtClean="0"/>
              <a:t>Host</a:t>
            </a:r>
            <a:r>
              <a:rPr lang="en-US" altLang="en-US" smtClean="0"/>
              <a:t>: Cereal seeds, especially cracked or damaged seeds and flour</a:t>
            </a:r>
          </a:p>
          <a:p>
            <a:pPr eaLnBrk="1" hangingPunct="1"/>
            <a:endParaRPr lang="en-US" altLang="en-US" smtClean="0"/>
          </a:p>
        </p:txBody>
      </p:sp>
    </p:spTree>
    <p:extLst>
      <p:ext uri="{BB962C8B-B14F-4D97-AF65-F5344CB8AC3E}">
        <p14:creationId xmlns:p14="http://schemas.microsoft.com/office/powerpoint/2010/main" val="1545770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50A4479B-9A54-4EF9-BED9-8FB7A854CDB9}" type="slidenum">
              <a:rPr lang="en-US" altLang="en-US" sz="1200"/>
              <a:pPr eaLnBrk="1" hangingPunct="1"/>
              <a:t>45</a:t>
            </a:fld>
            <a:endParaRPr lang="en-US" altLang="en-US" sz="1200"/>
          </a:p>
        </p:txBody>
      </p:sp>
      <p:sp>
        <p:nvSpPr>
          <p:cNvPr id="115715" name="Rectangle 2"/>
          <p:cNvSpPr>
            <a:spLocks noGrp="1" noRot="1" noChangeAspect="1" noChangeArrowheads="1" noTextEdit="1"/>
          </p:cNvSpPr>
          <p:nvPr>
            <p:ph type="sldImg"/>
          </p:nvPr>
        </p:nvSpPr>
        <p:spPr>
          <a:xfrm>
            <a:off x="330200" y="696913"/>
            <a:ext cx="6197600" cy="3486150"/>
          </a:xfrm>
          <a:ln/>
        </p:spPr>
      </p:sp>
      <p:sp>
        <p:nvSpPr>
          <p:cNvPr id="115716"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Indian Meal Moth</a:t>
            </a:r>
          </a:p>
          <a:p>
            <a:pPr eaLnBrk="1" hangingPunct="1">
              <a:lnSpc>
                <a:spcPct val="88000"/>
              </a:lnSpc>
            </a:pPr>
            <a:r>
              <a:rPr lang="en-US" altLang="en-US" smtClean="0"/>
              <a:t>Order: Lepidoptera</a:t>
            </a:r>
          </a:p>
          <a:p>
            <a:pPr eaLnBrk="1" hangingPunct="1">
              <a:lnSpc>
                <a:spcPct val="88000"/>
              </a:lnSpc>
            </a:pPr>
            <a:r>
              <a:rPr lang="en-US" altLang="en-US" smtClean="0"/>
              <a:t>Scientific Name: </a:t>
            </a:r>
            <a:r>
              <a:rPr lang="en-US" altLang="en-US" u="sng" smtClean="0"/>
              <a:t>Plodia interpunctella</a:t>
            </a:r>
            <a:r>
              <a:rPr lang="en-US" altLang="en-US" smtClean="0"/>
              <a:t> (Hubner)</a:t>
            </a:r>
          </a:p>
          <a:p>
            <a:pPr eaLnBrk="1" hangingPunct="1"/>
            <a:r>
              <a:rPr lang="en-US" altLang="en-US" smtClean="0"/>
              <a:t>Agricultural Importance: Harmful to Grain Crops</a:t>
            </a:r>
          </a:p>
          <a:p>
            <a:pPr eaLnBrk="1" hangingPunct="1">
              <a:lnSpc>
                <a:spcPct val="88000"/>
              </a:lnSpc>
            </a:pPr>
            <a:r>
              <a:rPr lang="en-US" altLang="en-US" u="sng" smtClean="0"/>
              <a:t>Description</a:t>
            </a:r>
            <a:r>
              <a:rPr lang="en-US" altLang="en-US" smtClean="0"/>
              <a:t>: Adult has a wing expanse of 14-20 mm., body length of 8-10 mm. The outer halves of the forewings are bronze; the inner halves are light-gray to ochre yellow. Larva is yellowish-white, sometimes reddish or greenish, with a brown head. They grow to a length of 11 mm.</a:t>
            </a:r>
          </a:p>
          <a:p>
            <a:pPr eaLnBrk="1" hangingPunct="1">
              <a:lnSpc>
                <a:spcPct val="88000"/>
              </a:lnSpc>
            </a:pPr>
            <a:r>
              <a:rPr lang="en-US" altLang="en-US" u="sng" smtClean="0"/>
              <a:t>Damage or Benefit</a:t>
            </a:r>
            <a:r>
              <a:rPr lang="en-US" altLang="en-US" smtClean="0"/>
              <a:t>: Feeds on grain and other dry vegetable material. Damages cereals and other foodstuffs by feeding, heavy webbing and fecal material present in food.</a:t>
            </a:r>
          </a:p>
          <a:p>
            <a:pPr eaLnBrk="1" hangingPunct="1">
              <a:lnSpc>
                <a:spcPct val="88000"/>
              </a:lnSpc>
            </a:pPr>
            <a:r>
              <a:rPr lang="en-US" altLang="en-US" u="sng" smtClean="0"/>
              <a:t>Life History</a:t>
            </a:r>
            <a:r>
              <a:rPr lang="en-US" altLang="en-US" smtClean="0"/>
              <a:t>: The females deposit between 60 and 300 eggs, singly or in groups on suitable nutrients. The grown larvae are active spinners; before pupation, they leave their food sources and climb up walls. Pupation occurs in a cocoon. The life cycle depends on temperature and is 6-8 weeks in length.</a:t>
            </a:r>
          </a:p>
          <a:p>
            <a:pPr eaLnBrk="1" hangingPunct="1"/>
            <a:r>
              <a:rPr lang="en-US" altLang="en-US" smtClean="0"/>
              <a:t>Host: Cereals, dry vegetable material and other foodstuffs</a:t>
            </a:r>
          </a:p>
        </p:txBody>
      </p:sp>
    </p:spTree>
    <p:extLst>
      <p:ext uri="{BB962C8B-B14F-4D97-AF65-F5344CB8AC3E}">
        <p14:creationId xmlns:p14="http://schemas.microsoft.com/office/powerpoint/2010/main" val="684261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600DD6CA-F959-4A72-908E-4F864668E4C0}" type="slidenum">
              <a:rPr lang="en-US" altLang="en-US" sz="1200"/>
              <a:pPr eaLnBrk="1" hangingPunct="1"/>
              <a:t>46</a:t>
            </a:fld>
            <a:endParaRPr lang="en-US" altLang="en-US" sz="1200"/>
          </a:p>
        </p:txBody>
      </p:sp>
      <p:sp>
        <p:nvSpPr>
          <p:cNvPr id="116739" name="Rectangle 2"/>
          <p:cNvSpPr>
            <a:spLocks noGrp="1" noRot="1" noChangeAspect="1" noChangeArrowheads="1" noTextEdit="1"/>
          </p:cNvSpPr>
          <p:nvPr>
            <p:ph type="sldImg"/>
          </p:nvPr>
        </p:nvSpPr>
        <p:spPr>
          <a:xfrm>
            <a:off x="330200" y="696913"/>
            <a:ext cx="6197600" cy="3486150"/>
          </a:xfrm>
          <a:ln/>
        </p:spPr>
      </p:sp>
      <p:sp>
        <p:nvSpPr>
          <p:cNvPr id="116740"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b="1" smtClean="0"/>
              <a:t>Angoumois Grain Moth</a:t>
            </a:r>
          </a:p>
          <a:p>
            <a:pPr eaLnBrk="1" hangingPunct="1"/>
            <a:r>
              <a:rPr lang="en-US" altLang="en-US" smtClean="0"/>
              <a:t>Order: Lepi doptera</a:t>
            </a:r>
          </a:p>
          <a:p>
            <a:pPr eaLnBrk="1" hangingPunct="1">
              <a:lnSpc>
                <a:spcPct val="88000"/>
              </a:lnSpc>
            </a:pPr>
            <a:r>
              <a:rPr lang="en-US" altLang="en-US" smtClean="0"/>
              <a:t>Scientific Name: Sitotroga cerealela (Olivier)</a:t>
            </a:r>
          </a:p>
          <a:p>
            <a:pPr eaLnBrk="1" hangingPunct="1"/>
            <a:r>
              <a:rPr lang="en-US" altLang="en-US" smtClean="0"/>
              <a:t>Agricultural Importance: Harmful to Grain Crops</a:t>
            </a:r>
          </a:p>
          <a:p>
            <a:pPr eaLnBrk="1" hangingPunct="1">
              <a:lnSpc>
                <a:spcPct val="88000"/>
              </a:lnSpc>
            </a:pPr>
            <a:r>
              <a:rPr lang="en-US" altLang="en-US" u="sng" smtClean="0"/>
              <a:t>Description</a:t>
            </a:r>
            <a:r>
              <a:rPr lang="en-US" altLang="en-US" smtClean="0"/>
              <a:t>: The moth has a wing expanse of 13-19 mm. and a body length of 6-9 mm. Forewing is buff or yellowish brown, silky, with fringe slightly darker. Larva is white with yellowish head, about 5 mm. in length.</a:t>
            </a:r>
          </a:p>
          <a:p>
            <a:pPr eaLnBrk="1" hangingPunct="1">
              <a:lnSpc>
                <a:spcPct val="88000"/>
              </a:lnSpc>
            </a:pPr>
            <a:r>
              <a:rPr lang="en-US" altLang="en-US" u="sng" smtClean="0"/>
              <a:t>Damage or Benefit</a:t>
            </a:r>
            <a:r>
              <a:rPr lang="en-US" altLang="en-US" smtClean="0"/>
              <a:t>: Destroys kernel of grain. Damaged grain also has webbing and fecal material present, which contaminates grain.</a:t>
            </a:r>
          </a:p>
          <a:p>
            <a:pPr eaLnBrk="1" hangingPunct="1">
              <a:lnSpc>
                <a:spcPct val="88000"/>
              </a:lnSpc>
            </a:pPr>
            <a:r>
              <a:rPr lang="en-US" altLang="en-US" u="sng" smtClean="0"/>
              <a:t>Life History</a:t>
            </a:r>
            <a:r>
              <a:rPr lang="en-US" altLang="en-US" smtClean="0"/>
              <a:t>: The female lays approximately 150 eggs. The eggs hatch and larvae bore into grain kernels, remaining there until fully developed. There are 5-6 generations per year in storage houses.</a:t>
            </a:r>
          </a:p>
          <a:p>
            <a:pPr eaLnBrk="1" hangingPunct="1"/>
            <a:r>
              <a:rPr lang="en-US" altLang="en-US" u="sng" smtClean="0"/>
              <a:t>Host</a:t>
            </a:r>
            <a:r>
              <a:rPr lang="en-US" altLang="en-US" smtClean="0"/>
              <a:t>: Cereals</a:t>
            </a:r>
          </a:p>
        </p:txBody>
      </p:sp>
    </p:spTree>
    <p:extLst>
      <p:ext uri="{BB962C8B-B14F-4D97-AF65-F5344CB8AC3E}">
        <p14:creationId xmlns:p14="http://schemas.microsoft.com/office/powerpoint/2010/main" val="1734734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D2A5833B-842F-4029-AD53-91913A955701}" type="slidenum">
              <a:rPr lang="en-US" altLang="en-US" sz="1200"/>
              <a:pPr eaLnBrk="1" hangingPunct="1"/>
              <a:t>47</a:t>
            </a:fld>
            <a:endParaRPr lang="en-US" altLang="en-US" sz="1200"/>
          </a:p>
        </p:txBody>
      </p:sp>
      <p:sp>
        <p:nvSpPr>
          <p:cNvPr id="117763" name="Rectangle 2"/>
          <p:cNvSpPr>
            <a:spLocks noGrp="1" noRot="1" noChangeAspect="1" noChangeArrowheads="1" noTextEdit="1"/>
          </p:cNvSpPr>
          <p:nvPr>
            <p:ph type="sldImg"/>
          </p:nvPr>
        </p:nvSpPr>
        <p:spPr>
          <a:xfrm>
            <a:off x="330200" y="696913"/>
            <a:ext cx="6197600" cy="3486150"/>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00116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FD50BC4A-6967-4B9C-8C68-6D24097D7AE0}" type="slidenum">
              <a:rPr lang="en-US" altLang="en-US" sz="1200"/>
              <a:pPr eaLnBrk="1" hangingPunct="1"/>
              <a:t>48</a:t>
            </a:fld>
            <a:endParaRPr lang="en-US" altLang="en-US" sz="1200"/>
          </a:p>
        </p:txBody>
      </p:sp>
      <p:sp>
        <p:nvSpPr>
          <p:cNvPr id="118787" name="Rectangle 2"/>
          <p:cNvSpPr>
            <a:spLocks noGrp="1" noRot="1" noChangeAspect="1" noChangeArrowheads="1" noTextEdit="1"/>
          </p:cNvSpPr>
          <p:nvPr>
            <p:ph type="sldImg"/>
          </p:nvPr>
        </p:nvSpPr>
        <p:spPr>
          <a:xfrm>
            <a:off x="330200" y="696913"/>
            <a:ext cx="6197600" cy="3486150"/>
          </a:xfrm>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Colorado Potato Beetle</a:t>
            </a:r>
          </a:p>
          <a:p>
            <a:pPr eaLnBrk="1" hangingPunct="1"/>
            <a:r>
              <a:rPr lang="en-US" altLang="en-US" smtClean="0"/>
              <a:t>Order: Coleoptera</a:t>
            </a:r>
          </a:p>
          <a:p>
            <a:pPr eaLnBrk="1" hangingPunct="1"/>
            <a:r>
              <a:rPr lang="en-US" altLang="en-US" smtClean="0"/>
              <a:t>Scientific Name: </a:t>
            </a:r>
            <a:r>
              <a:rPr lang="en-US" altLang="en-US" u="sng" smtClean="0"/>
              <a:t>Leptinotarsa decemlineata</a:t>
            </a:r>
            <a:r>
              <a:rPr lang="en-US" altLang="en-US" smtClean="0"/>
              <a:t> (Say)</a:t>
            </a:r>
          </a:p>
          <a:p>
            <a:pPr eaLnBrk="1" hangingPunct="1"/>
            <a:r>
              <a:rPr lang="en-US" altLang="en-US" smtClean="0"/>
              <a:t>Agricultural Importance: Harmful to Vegetable Crops</a:t>
            </a:r>
          </a:p>
          <a:p>
            <a:pPr eaLnBrk="1" hangingPunct="1"/>
            <a:r>
              <a:rPr lang="en-US" altLang="en-US" u="sng" smtClean="0"/>
              <a:t>Description:</a:t>
            </a:r>
            <a:r>
              <a:rPr lang="en-US" altLang="en-US" smtClean="0"/>
              <a:t> Adult beetles are convex, yellow with 5 black lines on each elytra. Eggs are yellow-orange and are laid on the underside of potato leaves. Larvae are hump-backed, red in color with black spots along the sides.</a:t>
            </a:r>
          </a:p>
          <a:p>
            <a:pPr eaLnBrk="1" hangingPunct="1">
              <a:lnSpc>
                <a:spcPct val="88000"/>
              </a:lnSpc>
            </a:pPr>
            <a:r>
              <a:rPr lang="en-US" altLang="en-US" u="sng" smtClean="0"/>
              <a:t>Damage or Benefit</a:t>
            </a:r>
            <a:r>
              <a:rPr lang="en-US" altLang="en-US" smtClean="0"/>
              <a:t>: Defoliates plants which causes yield reduction.</a:t>
            </a:r>
          </a:p>
          <a:p>
            <a:pPr eaLnBrk="1" hangingPunct="1">
              <a:lnSpc>
                <a:spcPct val="88000"/>
              </a:lnSpc>
            </a:pPr>
            <a:r>
              <a:rPr lang="en-US" altLang="en-US" u="sng" smtClean="0"/>
              <a:t>Life History</a:t>
            </a:r>
            <a:r>
              <a:rPr lang="en-US" altLang="en-US" smtClean="0"/>
              <a:t>: The adults overwinter in the soil. A short feeding period in the spring is needed before females deposit eggs on the underside of leaves. In 4-9 days the eggs hatch into brick red, humped-back larvae with black spots on their sides. They are voracious feeders and mature in 2-3 weeks. The larvae descends into the soil and makes an earthen cell. After emerging from the soil, these adults start a second generation. There are usually two complete generations a year and sometimes a partial third generation in Southwestern Idaho.</a:t>
            </a:r>
          </a:p>
          <a:p>
            <a:pPr eaLnBrk="1" hangingPunct="1">
              <a:lnSpc>
                <a:spcPct val="88000"/>
              </a:lnSpc>
            </a:pPr>
            <a:r>
              <a:rPr lang="en-US" altLang="en-US" u="sng" smtClean="0"/>
              <a:t>Host</a:t>
            </a:r>
            <a:r>
              <a:rPr lang="en-US" altLang="en-US" smtClean="0"/>
              <a:t>: Potatoes, tomatoes and other members of the nightshade family</a:t>
            </a:r>
          </a:p>
          <a:p>
            <a:pPr eaLnBrk="1" hangingPunct="1"/>
            <a:endParaRPr lang="en-US" altLang="en-US" smtClean="0"/>
          </a:p>
        </p:txBody>
      </p:sp>
    </p:spTree>
    <p:extLst>
      <p:ext uri="{BB962C8B-B14F-4D97-AF65-F5344CB8AC3E}">
        <p14:creationId xmlns:p14="http://schemas.microsoft.com/office/powerpoint/2010/main" val="646185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3EAB5B6E-46F6-450B-9E76-F1C490B35B1C}" type="slidenum">
              <a:rPr lang="en-US" altLang="en-US" sz="1200"/>
              <a:pPr eaLnBrk="1" hangingPunct="1"/>
              <a:t>49</a:t>
            </a:fld>
            <a:endParaRPr lang="en-US" altLang="en-US" sz="1200"/>
          </a:p>
        </p:txBody>
      </p:sp>
      <p:sp>
        <p:nvSpPr>
          <p:cNvPr id="119811" name="Rectangle 2"/>
          <p:cNvSpPr>
            <a:spLocks noGrp="1" noRot="1" noChangeAspect="1" noChangeArrowheads="1" noTextEdit="1"/>
          </p:cNvSpPr>
          <p:nvPr>
            <p:ph type="sldImg"/>
          </p:nvPr>
        </p:nvSpPr>
        <p:spPr>
          <a:xfrm>
            <a:off x="330200" y="696913"/>
            <a:ext cx="6197600" cy="3486150"/>
          </a:xfrm>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Mexican Bean Beetle	</a:t>
            </a:r>
            <a:endParaRPr lang="en-US" altLang="en-US" sz="1400" b="1"/>
          </a:p>
          <a:p>
            <a:pPr eaLnBrk="1" hangingPunct="1"/>
            <a:r>
              <a:rPr lang="en-US" altLang="en-US" sz="1400"/>
              <a:t>Order: Coleoptera</a:t>
            </a:r>
          </a:p>
          <a:p>
            <a:pPr eaLnBrk="1" hangingPunct="1"/>
            <a:r>
              <a:rPr lang="en-US" altLang="en-US" sz="1400"/>
              <a:t>Scientific Name: </a:t>
            </a:r>
            <a:r>
              <a:rPr lang="en-US" altLang="en-US" sz="1400" u="sng"/>
              <a:t>Epilachna varivestis</a:t>
            </a:r>
            <a:r>
              <a:rPr lang="en-US" altLang="en-US" sz="1400"/>
              <a:t> Mulsant</a:t>
            </a:r>
          </a:p>
          <a:p>
            <a:pPr eaLnBrk="1" hangingPunct="1"/>
            <a:r>
              <a:rPr lang="en-US" altLang="en-US" sz="1400"/>
              <a:t>Agricultural Importance: Harmful to Vegetable Crops</a:t>
            </a:r>
          </a:p>
          <a:p>
            <a:pPr eaLnBrk="1" hangingPunct="1">
              <a:lnSpc>
                <a:spcPct val="88000"/>
              </a:lnSpc>
            </a:pPr>
            <a:r>
              <a:rPr lang="en-US" altLang="en-US" sz="1400" u="sng"/>
              <a:t>Description</a:t>
            </a:r>
            <a:r>
              <a:rPr lang="en-US" altLang="en-US" sz="1400"/>
              <a:t>: Adults are yellowish brown to copper, with sixteen small black spots on elytra. They darken after overwintering and the spots become less distinct. Length is 6 mm. Larvae are orange, about 7.5 mm. long, covered with long branched spines.</a:t>
            </a:r>
          </a:p>
          <a:p>
            <a:pPr eaLnBrk="1" hangingPunct="1">
              <a:lnSpc>
                <a:spcPct val="88000"/>
              </a:lnSpc>
            </a:pPr>
            <a:r>
              <a:rPr lang="en-US" altLang="en-US" sz="1400" u="sng"/>
              <a:t>Damage or Benefit</a:t>
            </a:r>
            <a:r>
              <a:rPr lang="en-US" altLang="en-US" sz="1400"/>
              <a:t>: Feeds on leaves of host plant.</a:t>
            </a:r>
          </a:p>
          <a:p>
            <a:pPr eaLnBrk="1" hangingPunct="1">
              <a:lnSpc>
                <a:spcPct val="88000"/>
              </a:lnSpc>
            </a:pPr>
            <a:r>
              <a:rPr lang="en-US" altLang="en-US" sz="1400" u="sng"/>
              <a:t>Life History</a:t>
            </a:r>
            <a:r>
              <a:rPr lang="en-US" altLang="en-US" sz="1400"/>
              <a:t>: Adults appear in spring after overwintering in woods or debris. A female may lay up to 900-1000 eggs during season. The eggs hatch in 8-11 days and larvae begin to feed. The larvae feed for 20-25 days then undergo pupation. Adults then appear. Two to three generations per year. Currently this insect is found only within Ada County and mostly confined to the City of Boise.</a:t>
            </a:r>
          </a:p>
          <a:p>
            <a:pPr eaLnBrk="1" hangingPunct="1">
              <a:lnSpc>
                <a:spcPct val="88000"/>
              </a:lnSpc>
            </a:pPr>
            <a:r>
              <a:rPr lang="en-US" altLang="en-US" sz="1400" u="sng"/>
              <a:t>Host</a:t>
            </a:r>
            <a:r>
              <a:rPr lang="en-US" altLang="en-US" sz="1400"/>
              <a:t>: Beans (dry, snap, pinto and soybean)</a:t>
            </a:r>
            <a:endParaRPr lang="en-US" altLang="en-US" smtClean="0"/>
          </a:p>
        </p:txBody>
      </p:sp>
    </p:spTree>
    <p:extLst>
      <p:ext uri="{BB962C8B-B14F-4D97-AF65-F5344CB8AC3E}">
        <p14:creationId xmlns:p14="http://schemas.microsoft.com/office/powerpoint/2010/main" val="1338895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www.bobs-bugs.info</a:t>
            </a:r>
            <a:r>
              <a:rPr lang="en-US" dirty="0" smtClean="0"/>
              <a:t>/2013/12/20/</a:t>
            </a:r>
            <a:r>
              <a:rPr lang="en-US" dirty="0" err="1" smtClean="0"/>
              <a:t>diptera</a:t>
            </a:r>
            <a:r>
              <a:rPr lang="en-US" dirty="0" smtClean="0"/>
              <a:t>-true-flies/</a:t>
            </a:r>
          </a:p>
          <a:p>
            <a:r>
              <a:rPr lang="en-US" dirty="0" smtClean="0"/>
              <a:t>http://</a:t>
            </a:r>
            <a:r>
              <a:rPr lang="en-US" dirty="0" err="1" smtClean="0"/>
              <a:t>biokeys.berkeley.edu</a:t>
            </a:r>
            <a:r>
              <a:rPr lang="en-US" dirty="0" smtClean="0"/>
              <a:t>/inverts/</a:t>
            </a:r>
            <a:r>
              <a:rPr lang="en-US" dirty="0" err="1" smtClean="0"/>
              <a:t>diptera.html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14</a:t>
            </a:fld>
            <a:endParaRPr lang="en-US"/>
          </a:p>
        </p:txBody>
      </p:sp>
    </p:spTree>
    <p:extLst>
      <p:ext uri="{BB962C8B-B14F-4D97-AF65-F5344CB8AC3E}">
        <p14:creationId xmlns:p14="http://schemas.microsoft.com/office/powerpoint/2010/main" val="4042207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595F7862-FEBB-4C89-BE6D-F2F8C493A017}" type="slidenum">
              <a:rPr lang="en-US" altLang="en-US" sz="1200"/>
              <a:pPr eaLnBrk="1" hangingPunct="1"/>
              <a:t>50</a:t>
            </a:fld>
            <a:endParaRPr lang="en-US" altLang="en-US" sz="1200"/>
          </a:p>
        </p:txBody>
      </p:sp>
      <p:sp>
        <p:nvSpPr>
          <p:cNvPr id="120835" name="Rectangle 2"/>
          <p:cNvSpPr>
            <a:spLocks noGrp="1" noRot="1" noChangeAspect="1" noChangeArrowheads="1" noTextEdit="1"/>
          </p:cNvSpPr>
          <p:nvPr>
            <p:ph type="sldImg"/>
          </p:nvPr>
        </p:nvSpPr>
        <p:spPr>
          <a:xfrm>
            <a:off x="330200" y="696913"/>
            <a:ext cx="6197600" cy="3486150"/>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Nuttall Blister Beetle</a:t>
            </a:r>
          </a:p>
          <a:p>
            <a:pPr eaLnBrk="1" hangingPunct="1"/>
            <a:r>
              <a:rPr lang="en-US" altLang="en-US" smtClean="0"/>
              <a:t>Order: Coleoptera</a:t>
            </a:r>
          </a:p>
          <a:p>
            <a:pPr eaLnBrk="1" hangingPunct="1"/>
            <a:r>
              <a:rPr lang="en-US" altLang="en-US" smtClean="0"/>
              <a:t>Scientific Name: </a:t>
            </a:r>
            <a:r>
              <a:rPr lang="en-US" altLang="en-US" u="sng" smtClean="0"/>
              <a:t>Lytta nuttalli</a:t>
            </a:r>
            <a:r>
              <a:rPr lang="en-US" altLang="en-US" smtClean="0"/>
              <a:t> Say</a:t>
            </a:r>
          </a:p>
          <a:p>
            <a:pPr eaLnBrk="1" hangingPunct="1"/>
            <a:r>
              <a:rPr lang="en-US" altLang="en-US" smtClean="0"/>
              <a:t>Agricultural Importance: Harmful to Vegetable Crops</a:t>
            </a:r>
          </a:p>
          <a:p>
            <a:pPr eaLnBrk="1" hangingPunct="1">
              <a:lnSpc>
                <a:spcPct val="88000"/>
              </a:lnSpc>
            </a:pPr>
            <a:r>
              <a:rPr lang="en-US" altLang="en-US" u="sng" smtClean="0"/>
              <a:t>Description</a:t>
            </a:r>
            <a:r>
              <a:rPr lang="en-US" altLang="en-US" smtClean="0"/>
              <a:t>: Adults are metallic green or purplish; margins are violet. Larvae undergo hypermetamorphosis and have several distinct forms. Larvae are white, yellow or orange at first but quickly turn black. Adults are 16.5-28 mm. in length.</a:t>
            </a:r>
          </a:p>
          <a:p>
            <a:pPr eaLnBrk="1" hangingPunct="1">
              <a:lnSpc>
                <a:spcPct val="88000"/>
              </a:lnSpc>
            </a:pPr>
            <a:r>
              <a:rPr lang="en-US" altLang="en-US" u="sng" smtClean="0"/>
              <a:t>Damage or Benefit</a:t>
            </a:r>
            <a:r>
              <a:rPr lang="en-US" altLang="en-US" smtClean="0"/>
              <a:t>: Adults feed on plant foliage and flowers; larvae are predacious on grasshopper eggs.</a:t>
            </a:r>
          </a:p>
          <a:p>
            <a:pPr eaLnBrk="1" hangingPunct="1">
              <a:lnSpc>
                <a:spcPct val="88000"/>
              </a:lnSpc>
            </a:pPr>
            <a:r>
              <a:rPr lang="en-US" altLang="en-US" u="sng" smtClean="0"/>
              <a:t>Life History</a:t>
            </a:r>
            <a:r>
              <a:rPr lang="en-US" altLang="en-US" smtClean="0"/>
              <a:t>:The life cycle of the blister beetle is correlated to the host*s cycle. Life cycle takes 35-50 days with one generation per year.</a:t>
            </a:r>
          </a:p>
          <a:p>
            <a:pPr eaLnBrk="1" hangingPunct="1">
              <a:lnSpc>
                <a:spcPct val="88000"/>
              </a:lnSpc>
            </a:pPr>
            <a:r>
              <a:rPr lang="en-US" altLang="en-US" u="sng" smtClean="0"/>
              <a:t>Host</a:t>
            </a:r>
            <a:r>
              <a:rPr lang="en-US" altLang="en-US" smtClean="0"/>
              <a:t>: Beets, alfalfa, swiss chard, cabbage, mustard, sugarbeet seed and ornamentals</a:t>
            </a:r>
          </a:p>
          <a:p>
            <a:pPr eaLnBrk="1" hangingPunct="1">
              <a:lnSpc>
                <a:spcPct val="88000"/>
              </a:lnSpc>
            </a:pPr>
            <a:endParaRPr lang="en-US" altLang="en-US" smtClean="0"/>
          </a:p>
          <a:p>
            <a:pPr eaLnBrk="1" hangingPunct="1">
              <a:lnSpc>
                <a:spcPct val="88000"/>
              </a:lnSpc>
            </a:pPr>
            <a:r>
              <a:rPr lang="en-US" altLang="en-US" u="sng" smtClean="0"/>
              <a:t>Three other species in Idaho</a:t>
            </a:r>
            <a:r>
              <a:rPr lang="en-US" altLang="en-US" smtClean="0"/>
              <a:t>:</a:t>
            </a:r>
          </a:p>
          <a:p>
            <a:pPr eaLnBrk="1" hangingPunct="1">
              <a:lnSpc>
                <a:spcPct val="88000"/>
              </a:lnSpc>
            </a:pPr>
            <a:r>
              <a:rPr lang="en-US" altLang="en-US" smtClean="0"/>
              <a:t>1. Western spotted blister beetle</a:t>
            </a:r>
          </a:p>
          <a:p>
            <a:pPr eaLnBrk="1" hangingPunct="1">
              <a:lnSpc>
                <a:spcPct val="88000"/>
              </a:lnSpc>
            </a:pPr>
            <a:r>
              <a:rPr lang="en-US" altLang="en-US" smtClean="0"/>
              <a:t>2. Ash-gray blister</a:t>
            </a:r>
          </a:p>
          <a:p>
            <a:pPr eaLnBrk="1" hangingPunct="1">
              <a:lnSpc>
                <a:spcPct val="88000"/>
              </a:lnSpc>
            </a:pPr>
            <a:r>
              <a:rPr lang="en-US" altLang="en-US" smtClean="0"/>
              <a:t>3. Black puncture blister beetle</a:t>
            </a:r>
          </a:p>
        </p:txBody>
      </p:sp>
    </p:spTree>
    <p:extLst>
      <p:ext uri="{BB962C8B-B14F-4D97-AF65-F5344CB8AC3E}">
        <p14:creationId xmlns:p14="http://schemas.microsoft.com/office/powerpoint/2010/main" val="1375418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C2CF676-F1AB-4937-8631-6FFC7FFAF9D6}" type="slidenum">
              <a:rPr lang="en-US" altLang="en-US" sz="1200"/>
              <a:pPr eaLnBrk="1" hangingPunct="1"/>
              <a:t>51</a:t>
            </a:fld>
            <a:endParaRPr lang="en-US" altLang="en-US" sz="1200"/>
          </a:p>
        </p:txBody>
      </p:sp>
      <p:sp>
        <p:nvSpPr>
          <p:cNvPr id="121859" name="Rectangle 2"/>
          <p:cNvSpPr>
            <a:spLocks noGrp="1" noRot="1" noChangeAspect="1" noChangeArrowheads="1" noTextEdit="1"/>
          </p:cNvSpPr>
          <p:nvPr>
            <p:ph type="sldImg"/>
          </p:nvPr>
        </p:nvSpPr>
        <p:spPr>
          <a:xfrm>
            <a:off x="330200" y="696913"/>
            <a:ext cx="6197600" cy="3486150"/>
          </a:xfrm>
          <a:ln/>
        </p:spPr>
      </p:sp>
      <p:sp>
        <p:nvSpPr>
          <p:cNvPr id="121860"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Sugarbeet Wireworn</a:t>
            </a:r>
          </a:p>
          <a:p>
            <a:pPr eaLnBrk="1" hangingPunct="1"/>
            <a:r>
              <a:rPr lang="en-US" altLang="en-US" smtClean="0"/>
              <a:t>Order: Coleoptera</a:t>
            </a:r>
          </a:p>
          <a:p>
            <a:pPr eaLnBrk="1" hangingPunct="1"/>
            <a:r>
              <a:rPr lang="en-US" altLang="en-US" smtClean="0"/>
              <a:t>Scientific Name: </a:t>
            </a:r>
            <a:r>
              <a:rPr lang="en-US" altLang="en-US" u="sng" smtClean="0"/>
              <a:t>Limonius californicus</a:t>
            </a:r>
            <a:r>
              <a:rPr lang="en-US" altLang="en-US" smtClean="0"/>
              <a:t> (Mannerheim)</a:t>
            </a:r>
          </a:p>
          <a:p>
            <a:pPr eaLnBrk="1" hangingPunct="1"/>
            <a:r>
              <a:rPr lang="en-US" altLang="en-US" smtClean="0"/>
              <a:t>Agricultural Importance: Harmful to Vegetable Crops</a:t>
            </a:r>
          </a:p>
          <a:p>
            <a:pPr eaLnBrk="1" hangingPunct="1">
              <a:lnSpc>
                <a:spcPct val="88000"/>
              </a:lnSpc>
            </a:pPr>
            <a:r>
              <a:rPr lang="en-US" altLang="en-US" u="sng" smtClean="0"/>
              <a:t>Description</a:t>
            </a:r>
            <a:r>
              <a:rPr lang="en-US" altLang="en-US" smtClean="0"/>
              <a:t>:The adult is an elongated black beetle with a reddish-brown elytra. The antennae and legs are dark brown. The larva is cylindrical, skiny, yellowish-brown and up to an inch long.</a:t>
            </a:r>
          </a:p>
          <a:p>
            <a:pPr eaLnBrk="1" hangingPunct="1">
              <a:lnSpc>
                <a:spcPct val="88000"/>
              </a:lnSpc>
            </a:pPr>
            <a:r>
              <a:rPr lang="en-US" altLang="en-US" u="sng" smtClean="0"/>
              <a:t>Damage or Benefit</a:t>
            </a:r>
            <a:r>
              <a:rPr lang="en-US" altLang="en-US" smtClean="0"/>
              <a:t>:Damage depends upon the age of crop. Wireworms destroy newly planted seeds, cut off young plants, tunnel and scar roots and tubers of mature plants.</a:t>
            </a:r>
          </a:p>
          <a:p>
            <a:pPr eaLnBrk="1" hangingPunct="1">
              <a:lnSpc>
                <a:spcPct val="88000"/>
              </a:lnSpc>
            </a:pPr>
            <a:r>
              <a:rPr lang="en-US" altLang="en-US" u="sng" smtClean="0"/>
              <a:t>Life History</a:t>
            </a:r>
            <a:r>
              <a:rPr lang="en-US" altLang="en-US" smtClean="0"/>
              <a:t>:Overwintering adults generally appear in the latter part of March or early April when soil temperature reaches 500 F. or above. Males emerge prior to females. Males can detect the sex pheromones of a female prior to her emergence and often form a group awaiting her arrival to the surface. After mating, the female re-enters the ground to lay her tiny, round eggs 75-105 mm. below the surface. Eggs hatch in approximately 20 days. Larvae usually require several years to develop. They cause little damage the first year but feed ravenously in the second and third. Pupation occurs in August of the third year of larval development. Adult stage is reached about 30 days after pupation. Adults remain in the soil until the following spring.</a:t>
            </a:r>
          </a:p>
          <a:p>
            <a:pPr eaLnBrk="1" hangingPunct="1">
              <a:lnSpc>
                <a:spcPct val="88000"/>
              </a:lnSpc>
            </a:pPr>
            <a:r>
              <a:rPr lang="en-US" altLang="en-US" u="sng" smtClean="0"/>
              <a:t>Host</a:t>
            </a:r>
            <a:r>
              <a:rPr lang="en-US" altLang="en-US" smtClean="0"/>
              <a:t>: All crop plants, but usually more serious to root crops</a:t>
            </a:r>
          </a:p>
        </p:txBody>
      </p:sp>
    </p:spTree>
    <p:extLst>
      <p:ext uri="{BB962C8B-B14F-4D97-AF65-F5344CB8AC3E}">
        <p14:creationId xmlns:p14="http://schemas.microsoft.com/office/powerpoint/2010/main" val="901218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5878375F-3911-4C37-B160-388EDCF38FDD}" type="slidenum">
              <a:rPr lang="en-US" altLang="en-US" sz="1200"/>
              <a:pPr eaLnBrk="1" hangingPunct="1"/>
              <a:t>52</a:t>
            </a:fld>
            <a:endParaRPr lang="en-US" altLang="en-US" sz="1200"/>
          </a:p>
        </p:txBody>
      </p:sp>
      <p:sp>
        <p:nvSpPr>
          <p:cNvPr id="122883" name="Rectangle 2"/>
          <p:cNvSpPr>
            <a:spLocks noGrp="1" noRot="1" noChangeAspect="1" noChangeArrowheads="1" noTextEdit="1"/>
          </p:cNvSpPr>
          <p:nvPr>
            <p:ph type="sldImg"/>
          </p:nvPr>
        </p:nvSpPr>
        <p:spPr>
          <a:xfrm>
            <a:off x="330200" y="696913"/>
            <a:ext cx="6197600" cy="3486150"/>
          </a:xfrm>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Western Corn Rootworrn</a:t>
            </a:r>
          </a:p>
          <a:p>
            <a:pPr eaLnBrk="1" hangingPunct="1"/>
            <a:r>
              <a:rPr lang="en-US" altLang="en-US" sz="1400"/>
              <a:t>Order: Coleoptera</a:t>
            </a:r>
          </a:p>
          <a:p>
            <a:pPr eaLnBrk="1" hangingPunct="1"/>
            <a:r>
              <a:rPr lang="en-US" altLang="en-US" sz="1400"/>
              <a:t>Scientific Name: </a:t>
            </a:r>
            <a:r>
              <a:rPr lang="en-US" altLang="en-US" sz="1400" u="sng"/>
              <a:t>Diabrotica virgifera</a:t>
            </a:r>
            <a:r>
              <a:rPr lang="en-US" altLang="en-US" sz="1400"/>
              <a:t> LeConte</a:t>
            </a:r>
          </a:p>
          <a:p>
            <a:pPr eaLnBrk="1" hangingPunct="1"/>
            <a:r>
              <a:rPr lang="en-US" altLang="en-US" sz="1400"/>
              <a:t>Agricultural Importance: Harmful to Vegetable Crops</a:t>
            </a:r>
          </a:p>
          <a:p>
            <a:pPr eaLnBrk="1" hangingPunct="1">
              <a:lnSpc>
                <a:spcPct val="90000"/>
              </a:lnSpc>
            </a:pPr>
            <a:r>
              <a:rPr lang="en-US" altLang="en-US" sz="1400" u="sng"/>
              <a:t>Description:</a:t>
            </a:r>
            <a:r>
              <a:rPr lang="en-US" altLang="en-US" sz="1400"/>
              <a:t> Adults are greenish to yellowish green, head and pronotum are brown. Larvae are wrinkled, threadlike, white with yellowish brown heads.</a:t>
            </a:r>
          </a:p>
          <a:p>
            <a:pPr eaLnBrk="1" hangingPunct="1">
              <a:lnSpc>
                <a:spcPct val="90000"/>
              </a:lnSpc>
            </a:pPr>
            <a:r>
              <a:rPr lang="en-US" altLang="en-US" sz="1400" u="sng"/>
              <a:t>Damage or Benefit</a:t>
            </a:r>
            <a:r>
              <a:rPr lang="en-US" altLang="en-US" sz="1400"/>
              <a:t>: Adults feed on silks of corn ears causing poor fill from lack of pollination. larvae feed on roots of corn causing the corn to lodge and yield to be reduced.</a:t>
            </a:r>
          </a:p>
          <a:p>
            <a:pPr eaLnBrk="1" hangingPunct="1">
              <a:lnSpc>
                <a:spcPct val="90000"/>
              </a:lnSpc>
            </a:pPr>
            <a:r>
              <a:rPr lang="en-US" altLang="en-US" sz="1400" u="sng"/>
              <a:t>Life History:</a:t>
            </a:r>
            <a:r>
              <a:rPr lang="en-US" altLang="en-US" sz="1400"/>
              <a:t> Eggs overwinter and hatch in spring. Larvae feed on roots until July when they pupate. Adults emerge in late July and August. Adults feed on corn silk and flowers until September and October when they deposit eggs around roots of corn.</a:t>
            </a:r>
          </a:p>
          <a:p>
            <a:pPr eaLnBrk="1" hangingPunct="1">
              <a:lnSpc>
                <a:spcPct val="90000"/>
              </a:lnSpc>
            </a:pPr>
            <a:r>
              <a:rPr lang="en-US" altLang="en-US" sz="1400" u="sng"/>
              <a:t>Host</a:t>
            </a:r>
            <a:r>
              <a:rPr lang="en-US" altLang="en-US" sz="1400"/>
              <a:t>: Corn and certain annual grasses</a:t>
            </a:r>
            <a:endParaRPr lang="en-US" altLang="en-US" smtClean="0"/>
          </a:p>
        </p:txBody>
      </p:sp>
    </p:spTree>
    <p:extLst>
      <p:ext uri="{BB962C8B-B14F-4D97-AF65-F5344CB8AC3E}">
        <p14:creationId xmlns:p14="http://schemas.microsoft.com/office/powerpoint/2010/main" val="115643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D7A6852E-6EDC-4FD3-BB0D-040C69CCEAAB}" type="slidenum">
              <a:rPr lang="en-US" altLang="en-US" sz="1200"/>
              <a:pPr eaLnBrk="1" hangingPunct="1"/>
              <a:t>53</a:t>
            </a:fld>
            <a:endParaRPr lang="en-US" altLang="en-US" sz="1200"/>
          </a:p>
        </p:txBody>
      </p:sp>
      <p:sp>
        <p:nvSpPr>
          <p:cNvPr id="123907" name="Rectangle 2"/>
          <p:cNvSpPr>
            <a:spLocks noGrp="1" noRot="1" noChangeAspect="1" noChangeArrowheads="1" noTextEdit="1"/>
          </p:cNvSpPr>
          <p:nvPr>
            <p:ph type="sldImg"/>
          </p:nvPr>
        </p:nvSpPr>
        <p:spPr>
          <a:xfrm>
            <a:off x="330200" y="696913"/>
            <a:ext cx="6197600" cy="3486150"/>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Asparagus Beetle</a:t>
            </a:r>
          </a:p>
          <a:p>
            <a:pPr eaLnBrk="1" hangingPunct="1"/>
            <a:r>
              <a:rPr lang="en-US" altLang="en-US" smtClean="0"/>
              <a:t>Order: Coleoptera</a:t>
            </a:r>
          </a:p>
          <a:p>
            <a:pPr eaLnBrk="1" hangingPunct="1"/>
            <a:r>
              <a:rPr lang="en-US" altLang="en-US" smtClean="0"/>
              <a:t>Scientific Name: </a:t>
            </a:r>
            <a:r>
              <a:rPr lang="en-US" altLang="en-US" u="sng" smtClean="0"/>
              <a:t>Crioceris asparagi</a:t>
            </a:r>
            <a:r>
              <a:rPr lang="en-US" altLang="en-US" smtClean="0"/>
              <a:t> (Linnaeus)</a:t>
            </a:r>
          </a:p>
          <a:p>
            <a:pPr eaLnBrk="1" hangingPunct="1"/>
            <a:r>
              <a:rPr lang="en-US" altLang="en-US" smtClean="0"/>
              <a:t>Agricultural Importance: Harmful to Vegetable Crops</a:t>
            </a:r>
          </a:p>
          <a:p>
            <a:pPr eaLnBrk="1" hangingPunct="1"/>
            <a:r>
              <a:rPr lang="en-US" altLang="en-US" u="sng" smtClean="0"/>
              <a:t>Description</a:t>
            </a:r>
            <a:r>
              <a:rPr lang="en-US" altLang="en-US" smtClean="0"/>
              <a:t>: The adult is a slender beetle and 6 mm. in length; blue-black in general color with red on the thorax and dark blue wings marked with yellow and red borders. Larvae are dark, olive-gray with black heads.</a:t>
            </a:r>
          </a:p>
          <a:p>
            <a:pPr eaLnBrk="1" hangingPunct="1"/>
            <a:r>
              <a:rPr lang="en-US" altLang="en-US" u="sng" smtClean="0"/>
              <a:t>Damage or Benefit</a:t>
            </a:r>
            <a:r>
              <a:rPr lang="en-US" altLang="en-US" smtClean="0"/>
              <a:t>:  Larvae and adults feed on tender young shoots in the spring causing them to be scarred and browned. Eggs are also deposited all over the young spears making them unmarketable.</a:t>
            </a:r>
          </a:p>
          <a:p>
            <a:pPr eaLnBrk="1" hangingPunct="1"/>
            <a:r>
              <a:rPr lang="en-US" altLang="en-US" u="sng" smtClean="0"/>
              <a:t>Life History:</a:t>
            </a:r>
            <a:r>
              <a:rPr lang="en-US" altLang="en-US" smtClean="0"/>
              <a:t> The adults spend the winter in sheltered places. As the spears appear the adults start feeding upon the tips and laying eggs on the spears. The eggs hatch and the larvae feed inside the berries on the ferns. The larvae complete their feeding in 10-14 days and pupate in the soil. The adults emerge and 1-2 more generations occur each year.</a:t>
            </a:r>
          </a:p>
          <a:p>
            <a:pPr eaLnBrk="1" hangingPunct="1"/>
            <a:r>
              <a:rPr lang="en-US" altLang="en-US" u="sng" smtClean="0"/>
              <a:t>Host</a:t>
            </a:r>
            <a:r>
              <a:rPr lang="en-US" altLang="en-US" smtClean="0"/>
              <a:t>: Asparagus</a:t>
            </a:r>
          </a:p>
        </p:txBody>
      </p:sp>
    </p:spTree>
    <p:extLst>
      <p:ext uri="{BB962C8B-B14F-4D97-AF65-F5344CB8AC3E}">
        <p14:creationId xmlns:p14="http://schemas.microsoft.com/office/powerpoint/2010/main" val="1192226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89414A91-1A0B-40CA-BE1F-00CAC88FD2D9}" type="slidenum">
              <a:rPr lang="en-US" altLang="en-US" sz="1200"/>
              <a:pPr eaLnBrk="1" hangingPunct="1"/>
              <a:t>54</a:t>
            </a:fld>
            <a:endParaRPr lang="en-US" altLang="en-US" sz="1200"/>
          </a:p>
        </p:txBody>
      </p:sp>
      <p:sp>
        <p:nvSpPr>
          <p:cNvPr id="124931" name="Rectangle 2"/>
          <p:cNvSpPr>
            <a:spLocks noGrp="1" noRot="1" noChangeAspect="1" noChangeArrowheads="1" noTextEdit="1"/>
          </p:cNvSpPr>
          <p:nvPr>
            <p:ph type="sldImg"/>
          </p:nvPr>
        </p:nvSpPr>
        <p:spPr>
          <a:xfrm>
            <a:off x="330200" y="696913"/>
            <a:ext cx="6197600" cy="348615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Tomato Hornworm</a:t>
            </a:r>
          </a:p>
          <a:p>
            <a:pPr eaLnBrk="1" hangingPunct="1"/>
            <a:r>
              <a:rPr lang="en-US" altLang="en-US" smtClean="0"/>
              <a:t>Order: Lepidoptera</a:t>
            </a:r>
          </a:p>
          <a:p>
            <a:pPr eaLnBrk="1" hangingPunct="1"/>
            <a:r>
              <a:rPr lang="en-US" altLang="en-US" smtClean="0"/>
              <a:t>Scientific Name: </a:t>
            </a:r>
            <a:r>
              <a:rPr lang="en-US" altLang="en-US" u="sng" smtClean="0"/>
              <a:t>Manduca quinquemaculata</a:t>
            </a:r>
            <a:r>
              <a:rPr lang="en-US" altLang="en-US" smtClean="0"/>
              <a:t> (Haworth)</a:t>
            </a:r>
          </a:p>
          <a:p>
            <a:pPr eaLnBrk="1" hangingPunct="1"/>
            <a:r>
              <a:rPr lang="en-US" altLang="en-US" smtClean="0"/>
              <a:t>Agricultural Importance: Harmful to Vegetable Crops</a:t>
            </a:r>
          </a:p>
          <a:p>
            <a:pPr eaLnBrk="1" hangingPunct="1"/>
            <a:r>
              <a:rPr lang="en-US" altLang="en-US" u="sng" smtClean="0"/>
              <a:t>Description</a:t>
            </a:r>
            <a:r>
              <a:rPr lang="en-US" altLang="en-US" smtClean="0"/>
              <a:t>: Adult is known as a hawk moth and is grayish or brownish winged with white and dark streaks and mottling. Body has 5 pair of orange spots. Larva is light or dark green with black caudal horn and eight oblique white stripes hooked backward at the base, forming an L or V; 76-100 mm. in length when fully grown.</a:t>
            </a:r>
          </a:p>
          <a:p>
            <a:pPr eaLnBrk="1" hangingPunct="1"/>
            <a:r>
              <a:rPr lang="en-US" altLang="en-US" u="sng" smtClean="0"/>
              <a:t>Damage or Benefit</a:t>
            </a:r>
            <a:r>
              <a:rPr lang="en-US" altLang="en-US" smtClean="0"/>
              <a:t>: Larvae feed on leaves, blossoms and fruit.</a:t>
            </a:r>
          </a:p>
          <a:p>
            <a:pPr eaLnBrk="1" hangingPunct="1"/>
            <a:r>
              <a:rPr lang="en-US" altLang="en-US" u="sng" smtClean="0"/>
              <a:t>Life History:</a:t>
            </a:r>
            <a:r>
              <a:rPr lang="en-US" altLang="en-US" smtClean="0"/>
              <a:t> The adults appear in May or June and deposit eggs in small batches. The larvae hatch and feed for about 3 weeks growing to a length of 75-105 mm. The larvae bury themselves 75-105 mm. in the soil, pupate and some change into adults to produce a second generation; others wait until the following season to emerge as an adult.</a:t>
            </a:r>
          </a:p>
          <a:p>
            <a:pPr eaLnBrk="1" hangingPunct="1"/>
            <a:r>
              <a:rPr lang="en-US" altLang="en-US" u="sng" smtClean="0"/>
              <a:t>Host</a:t>
            </a:r>
            <a:r>
              <a:rPr lang="en-US" altLang="en-US" smtClean="0"/>
              <a:t>: Tomatoes and other members of the nightshade family</a:t>
            </a:r>
          </a:p>
        </p:txBody>
      </p:sp>
    </p:spTree>
    <p:extLst>
      <p:ext uri="{BB962C8B-B14F-4D97-AF65-F5344CB8AC3E}">
        <p14:creationId xmlns:p14="http://schemas.microsoft.com/office/powerpoint/2010/main" val="158574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47E1776-B7F7-4C4C-BC2D-EDF9D06297ED}" type="slidenum">
              <a:rPr lang="en-US" altLang="en-US" sz="1200"/>
              <a:pPr eaLnBrk="1" hangingPunct="1"/>
              <a:t>55</a:t>
            </a:fld>
            <a:endParaRPr lang="en-US" altLang="en-US" sz="1200"/>
          </a:p>
        </p:txBody>
      </p:sp>
      <p:sp>
        <p:nvSpPr>
          <p:cNvPr id="125955" name="Rectangle 2"/>
          <p:cNvSpPr>
            <a:spLocks noGrp="1" noRot="1" noChangeAspect="1" noChangeArrowheads="1" noTextEdit="1"/>
          </p:cNvSpPr>
          <p:nvPr>
            <p:ph type="sldImg"/>
          </p:nvPr>
        </p:nvSpPr>
        <p:spPr>
          <a:xfrm>
            <a:off x="330200" y="696913"/>
            <a:ext cx="6197600" cy="348615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Cabbage Maggot</a:t>
            </a:r>
          </a:p>
          <a:p>
            <a:pPr eaLnBrk="1" hangingPunct="1"/>
            <a:r>
              <a:rPr lang="en-US" altLang="en-US" smtClean="0"/>
              <a:t>Order: Diptera</a:t>
            </a:r>
          </a:p>
          <a:p>
            <a:pPr eaLnBrk="1" hangingPunct="1"/>
            <a:r>
              <a:rPr lang="en-US" altLang="en-US" smtClean="0"/>
              <a:t>Scientific Name: </a:t>
            </a:r>
            <a:r>
              <a:rPr lang="en-US" altLang="en-US" u="sng" smtClean="0"/>
              <a:t>Hylemya brassicae</a:t>
            </a:r>
            <a:r>
              <a:rPr lang="en-US" altLang="en-US" smtClean="0"/>
              <a:t> (Weidemann)</a:t>
            </a:r>
          </a:p>
          <a:p>
            <a:pPr eaLnBrk="1" hangingPunct="1"/>
            <a:r>
              <a:rPr lang="en-US" altLang="en-US" smtClean="0"/>
              <a:t>Agricultural Importance: Harmful to Vegetable Crops</a:t>
            </a:r>
          </a:p>
          <a:p>
            <a:pPr eaLnBrk="1" hangingPunct="1">
              <a:lnSpc>
                <a:spcPct val="88000"/>
              </a:lnSpc>
            </a:pPr>
            <a:r>
              <a:rPr lang="en-US" altLang="en-US" u="sng" smtClean="0"/>
              <a:t>Description</a:t>
            </a:r>
            <a:r>
              <a:rPr lang="en-US" altLang="en-US" smtClean="0"/>
              <a:t>: Adult is gray with black stripes on thorax, black bristles over the body; resembles house fly but smaller; length is 6 mm. Larva is white; blunt at rear end, pointed at front end and 6 mm. in length.</a:t>
            </a:r>
          </a:p>
          <a:p>
            <a:pPr eaLnBrk="1" hangingPunct="1">
              <a:lnSpc>
                <a:spcPct val="88000"/>
              </a:lnSpc>
            </a:pPr>
            <a:r>
              <a:rPr lang="en-US" altLang="en-US" u="sng" smtClean="0"/>
              <a:t>Damage or Benefit</a:t>
            </a:r>
            <a:r>
              <a:rPr lang="en-US" altLang="en-US" smtClean="0"/>
              <a:t>: Larvae feed on roots and fleshy parts; destroys small roots causing plant to wilt.</a:t>
            </a:r>
          </a:p>
          <a:p>
            <a:pPr eaLnBrk="1" hangingPunct="1">
              <a:lnSpc>
                <a:spcPct val="88000"/>
              </a:lnSpc>
            </a:pPr>
            <a:r>
              <a:rPr lang="en-US" altLang="en-US" u="sng" smtClean="0"/>
              <a:t>Life History:</a:t>
            </a:r>
            <a:r>
              <a:rPr lang="en-US" altLang="en-US" smtClean="0"/>
              <a:t> Overwinter as pupae in the soil. Adults appear in spring, laying their eggs on plants at the soil line. Eggs hatch and larvae bore into plant and feed on roots and fleshy parts. It feeds for 3-4 weeks before pupating. Two to three generations occur a year.</a:t>
            </a:r>
          </a:p>
          <a:p>
            <a:pPr eaLnBrk="1" hangingPunct="1">
              <a:lnSpc>
                <a:spcPct val="92000"/>
              </a:lnSpc>
            </a:pPr>
            <a:r>
              <a:rPr lang="en-US" altLang="en-US" u="sng" smtClean="0"/>
              <a:t>Host:</a:t>
            </a:r>
            <a:r>
              <a:rPr lang="en-US" altLang="en-US" smtClean="0"/>
              <a:t> Broccoli, brussel sprouts, cabbage, cauliflower, kohlrabi, radishes, mustard seed</a:t>
            </a:r>
          </a:p>
        </p:txBody>
      </p:sp>
    </p:spTree>
    <p:extLst>
      <p:ext uri="{BB962C8B-B14F-4D97-AF65-F5344CB8AC3E}">
        <p14:creationId xmlns:p14="http://schemas.microsoft.com/office/powerpoint/2010/main" val="17392226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E9493021-95EC-44DA-8DE6-742F5F3D8D8F}" type="slidenum">
              <a:rPr lang="en-US" altLang="en-US" sz="1200"/>
              <a:pPr eaLnBrk="1" hangingPunct="1"/>
              <a:t>56</a:t>
            </a:fld>
            <a:endParaRPr lang="en-US" altLang="en-US" sz="1200"/>
          </a:p>
        </p:txBody>
      </p:sp>
      <p:sp>
        <p:nvSpPr>
          <p:cNvPr id="126979" name="Rectangle 2"/>
          <p:cNvSpPr>
            <a:spLocks noGrp="1" noRot="1" noChangeAspect="1" noChangeArrowheads="1" noTextEdit="1"/>
          </p:cNvSpPr>
          <p:nvPr>
            <p:ph type="sldImg"/>
          </p:nvPr>
        </p:nvSpPr>
        <p:spPr>
          <a:xfrm>
            <a:off x="330200" y="696913"/>
            <a:ext cx="6197600" cy="3486150"/>
          </a:xfrm>
          <a:ln/>
        </p:spPr>
      </p:sp>
      <p:sp>
        <p:nvSpPr>
          <p:cNvPr id="126980"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Cabbage maggot damage</a:t>
            </a:r>
          </a:p>
        </p:txBody>
      </p:sp>
    </p:spTree>
    <p:extLst>
      <p:ext uri="{BB962C8B-B14F-4D97-AF65-F5344CB8AC3E}">
        <p14:creationId xmlns:p14="http://schemas.microsoft.com/office/powerpoint/2010/main" val="157450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FF7C6DBA-B78B-4778-A2B1-A7DAC9FE00F3}" type="slidenum">
              <a:rPr lang="en-US" altLang="en-US" sz="1200"/>
              <a:pPr eaLnBrk="1" hangingPunct="1"/>
              <a:t>57</a:t>
            </a:fld>
            <a:endParaRPr lang="en-US" altLang="en-US" sz="1200"/>
          </a:p>
        </p:txBody>
      </p:sp>
      <p:sp>
        <p:nvSpPr>
          <p:cNvPr id="128003" name="Rectangle 2"/>
          <p:cNvSpPr>
            <a:spLocks noGrp="1" noRot="1" noChangeAspect="1" noChangeArrowheads="1" noTextEdit="1"/>
          </p:cNvSpPr>
          <p:nvPr>
            <p:ph type="sldImg"/>
          </p:nvPr>
        </p:nvSpPr>
        <p:spPr>
          <a:xfrm>
            <a:off x="330200" y="696913"/>
            <a:ext cx="6197600" cy="3486150"/>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Sugarbeet Root Maggot</a:t>
            </a:r>
          </a:p>
          <a:p>
            <a:pPr eaLnBrk="1" hangingPunct="1">
              <a:lnSpc>
                <a:spcPct val="88000"/>
              </a:lnSpc>
            </a:pPr>
            <a:r>
              <a:rPr lang="en-US" altLang="en-US" smtClean="0"/>
              <a:t>Order: Diptera</a:t>
            </a:r>
          </a:p>
          <a:p>
            <a:pPr eaLnBrk="1" hangingPunct="1">
              <a:lnSpc>
                <a:spcPct val="88000"/>
              </a:lnSpc>
            </a:pPr>
            <a:r>
              <a:rPr lang="en-US" altLang="en-US" smtClean="0"/>
              <a:t>Scientific Name: </a:t>
            </a:r>
            <a:r>
              <a:rPr lang="en-US" altLang="en-US" u="sng" smtClean="0"/>
              <a:t>Tentanops myopaeformis</a:t>
            </a:r>
            <a:r>
              <a:rPr lang="en-US" altLang="en-US" smtClean="0"/>
              <a:t> (Raider)</a:t>
            </a:r>
          </a:p>
          <a:p>
            <a:pPr eaLnBrk="1" hangingPunct="1">
              <a:lnSpc>
                <a:spcPct val="88000"/>
              </a:lnSpc>
            </a:pPr>
            <a:r>
              <a:rPr lang="en-US" altLang="en-US" smtClean="0"/>
              <a:t>Agricultural Importance: Harmful to Vegetable Crops</a:t>
            </a:r>
          </a:p>
          <a:p>
            <a:pPr eaLnBrk="1" hangingPunct="1">
              <a:lnSpc>
                <a:spcPct val="88000"/>
              </a:lnSpc>
            </a:pPr>
            <a:r>
              <a:rPr lang="en-US" altLang="en-US" u="sng" smtClean="0"/>
              <a:t>Description</a:t>
            </a:r>
            <a:r>
              <a:rPr lang="en-US" altLang="en-US" smtClean="0"/>
              <a:t>: Adults are glossy black with smoky patch on costal margin of wing a third the way from the base to tip. Adults are 6 m. in length. Larva are white to pinkish white.</a:t>
            </a:r>
          </a:p>
          <a:p>
            <a:pPr eaLnBrk="1" hangingPunct="1">
              <a:lnSpc>
                <a:spcPct val="88000"/>
              </a:lnSpc>
            </a:pPr>
            <a:r>
              <a:rPr lang="en-US" altLang="en-US" u="sng" smtClean="0"/>
              <a:t>Damage or Benefit</a:t>
            </a:r>
            <a:r>
              <a:rPr lang="en-US" altLang="en-US" smtClean="0"/>
              <a:t>: Larva feed on tap root of sugarbeets causing the plant to die or have smaller, forked roots.</a:t>
            </a:r>
          </a:p>
          <a:p>
            <a:pPr eaLnBrk="1" hangingPunct="1">
              <a:lnSpc>
                <a:spcPct val="88000"/>
              </a:lnSpc>
            </a:pPr>
            <a:r>
              <a:rPr lang="en-US" altLang="en-US" u="sng" smtClean="0"/>
              <a:t>Life History</a:t>
            </a:r>
            <a:r>
              <a:rPr lang="en-US" altLang="en-US" smtClean="0"/>
              <a:t>: Overwinters as larvae, pupate near soil surface in late May or early June. Adults appear in about 2 weeks. The adults deposit eggs in June on the ground near the host plants. The eggs hatch and larvae begin to feed on sugarbeets. There are 2 generations per year.</a:t>
            </a:r>
          </a:p>
          <a:p>
            <a:pPr eaLnBrk="1" hangingPunct="1">
              <a:lnSpc>
                <a:spcPct val="88000"/>
              </a:lnSpc>
            </a:pPr>
            <a:r>
              <a:rPr lang="en-US" altLang="en-US" u="sng" smtClean="0"/>
              <a:t>Host</a:t>
            </a:r>
            <a:r>
              <a:rPr lang="en-US" altLang="en-US" smtClean="0"/>
              <a:t>: Sugarbeets and some weeds</a:t>
            </a:r>
          </a:p>
        </p:txBody>
      </p:sp>
    </p:spTree>
    <p:extLst>
      <p:ext uri="{BB962C8B-B14F-4D97-AF65-F5344CB8AC3E}">
        <p14:creationId xmlns:p14="http://schemas.microsoft.com/office/powerpoint/2010/main" val="1974623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DC2D7555-4C18-4ECF-B8EF-1E11BE53770A}" type="slidenum">
              <a:rPr lang="en-US" altLang="en-US" sz="1200"/>
              <a:pPr eaLnBrk="1" hangingPunct="1"/>
              <a:t>58</a:t>
            </a:fld>
            <a:endParaRPr lang="en-US" altLang="en-US" sz="1200"/>
          </a:p>
        </p:txBody>
      </p:sp>
      <p:sp>
        <p:nvSpPr>
          <p:cNvPr id="129027" name="Rectangle 2"/>
          <p:cNvSpPr>
            <a:spLocks noGrp="1" noRot="1" noChangeAspect="1" noChangeArrowheads="1" noTextEdit="1"/>
          </p:cNvSpPr>
          <p:nvPr>
            <p:ph type="sldImg"/>
          </p:nvPr>
        </p:nvSpPr>
        <p:spPr>
          <a:xfrm>
            <a:off x="330200" y="696913"/>
            <a:ext cx="6197600" cy="3486150"/>
          </a:xfrm>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Says Stink Bug</a:t>
            </a:r>
          </a:p>
          <a:p>
            <a:pPr eaLnBrk="1" hangingPunct="1"/>
            <a:r>
              <a:rPr lang="en-US" altLang="en-US" smtClean="0"/>
              <a:t>Order: Heteroptera</a:t>
            </a:r>
          </a:p>
          <a:p>
            <a:pPr eaLnBrk="1" hangingPunct="1"/>
            <a:r>
              <a:rPr lang="en-US" altLang="en-US" smtClean="0"/>
              <a:t>Scientific Name: Chlorochroa sayi Stal</a:t>
            </a:r>
          </a:p>
          <a:p>
            <a:pPr eaLnBrk="1" hangingPunct="1"/>
            <a:r>
              <a:rPr lang="en-US" altLang="en-US" smtClean="0"/>
              <a:t>Agricultural Importance: Harmful to Vegetable Crops</a:t>
            </a:r>
          </a:p>
          <a:p>
            <a:pPr eaLnBrk="1" hangingPunct="1">
              <a:lnSpc>
                <a:spcPct val="88000"/>
              </a:lnSpc>
            </a:pPr>
            <a:r>
              <a:rPr lang="en-US" altLang="en-US" u="sng" smtClean="0"/>
              <a:t>Description</a:t>
            </a:r>
            <a:r>
              <a:rPr lang="en-US" altLang="en-US" smtClean="0"/>
              <a:t>: Adults are bright green with minute specks and three orange spots at base of scutellum; tip of scutellum is whitish or orange; length of 15 mm. Nymphs resemble adults except in size.</a:t>
            </a:r>
          </a:p>
          <a:p>
            <a:pPr eaLnBrk="1" hangingPunct="1">
              <a:lnSpc>
                <a:spcPct val="88000"/>
              </a:lnSpc>
            </a:pPr>
            <a:r>
              <a:rPr lang="en-US" altLang="en-US" u="sng" smtClean="0"/>
              <a:t>Damage or Benefit</a:t>
            </a:r>
            <a:r>
              <a:rPr lang="en-US" altLang="en-US" smtClean="0"/>
              <a:t>: Feeds on pods, fruit and vegetables causing blemishes and deformities.</a:t>
            </a:r>
          </a:p>
          <a:p>
            <a:pPr eaLnBrk="1" hangingPunct="1">
              <a:lnSpc>
                <a:spcPct val="88000"/>
              </a:lnSpc>
            </a:pPr>
            <a:r>
              <a:rPr lang="en-US" altLang="en-US" u="sng" smtClean="0"/>
              <a:t>Life History:</a:t>
            </a:r>
            <a:r>
              <a:rPr lang="en-US" altLang="en-US" smtClean="0"/>
              <a:t> Overwinters as adults under foliage. Emerging in the spring, the adults feed for several weeks before commensing egg laying on host plants. There are 3 generations per year.</a:t>
            </a:r>
          </a:p>
          <a:p>
            <a:pPr eaLnBrk="1" hangingPunct="1">
              <a:lnSpc>
                <a:spcPct val="88000"/>
              </a:lnSpc>
            </a:pPr>
            <a:r>
              <a:rPr lang="en-US" altLang="en-US" u="sng" smtClean="0"/>
              <a:t>Host</a:t>
            </a:r>
            <a:r>
              <a:rPr lang="en-US" altLang="en-US" smtClean="0"/>
              <a:t>: Many plants are infested including fruits, vegetables, small grains and seed crops.</a:t>
            </a:r>
          </a:p>
        </p:txBody>
      </p:sp>
    </p:spTree>
    <p:extLst>
      <p:ext uri="{BB962C8B-B14F-4D97-AF65-F5344CB8AC3E}">
        <p14:creationId xmlns:p14="http://schemas.microsoft.com/office/powerpoint/2010/main" val="2042163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826374A1-3835-44DA-B348-FAF479289EC3}" type="slidenum">
              <a:rPr lang="en-US" altLang="en-US" sz="1200"/>
              <a:pPr eaLnBrk="1" hangingPunct="1"/>
              <a:t>59</a:t>
            </a:fld>
            <a:endParaRPr lang="en-US" altLang="en-US" sz="1200"/>
          </a:p>
        </p:txBody>
      </p:sp>
      <p:sp>
        <p:nvSpPr>
          <p:cNvPr id="130051" name="Rectangle 2"/>
          <p:cNvSpPr>
            <a:spLocks noGrp="1" noRot="1" noChangeAspect="1" noChangeArrowheads="1" noTextEdit="1"/>
          </p:cNvSpPr>
          <p:nvPr>
            <p:ph type="sldImg"/>
          </p:nvPr>
        </p:nvSpPr>
        <p:spPr>
          <a:xfrm>
            <a:off x="330200" y="696913"/>
            <a:ext cx="6197600" cy="3486150"/>
          </a:xfrm>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Squash Bug</a:t>
            </a:r>
          </a:p>
          <a:p>
            <a:pPr eaLnBrk="1" hangingPunct="1"/>
            <a:r>
              <a:rPr lang="en-US" altLang="en-US" smtClean="0"/>
              <a:t>Order: Heteroptera</a:t>
            </a:r>
          </a:p>
          <a:p>
            <a:pPr eaLnBrk="1" hangingPunct="1"/>
            <a:r>
              <a:rPr lang="en-US" altLang="en-US" smtClean="0"/>
              <a:t>Scientific Name: </a:t>
            </a:r>
            <a:r>
              <a:rPr lang="en-US" altLang="en-US" u="sng" smtClean="0"/>
              <a:t>Anasa tristis</a:t>
            </a:r>
            <a:r>
              <a:rPr lang="en-US" altLang="en-US" smtClean="0"/>
              <a:t> (De Geer)</a:t>
            </a:r>
          </a:p>
          <a:p>
            <a:pPr eaLnBrk="1" hangingPunct="1"/>
            <a:r>
              <a:rPr lang="en-US" altLang="en-US" smtClean="0"/>
              <a:t>Agricultural Importance: Harmful to Vegetable Crops</a:t>
            </a:r>
          </a:p>
          <a:p>
            <a:pPr eaLnBrk="1" hangingPunct="1"/>
            <a:r>
              <a:rPr lang="en-US" altLang="en-US" u="sng" smtClean="0"/>
              <a:t>Description</a:t>
            </a:r>
            <a:r>
              <a:rPr lang="en-US" altLang="en-US" smtClean="0"/>
              <a:t>: Adult is brownish yellow; appears black because of dense covering of black hairs. Protruding margins of abdomen are orange and brown striped; margins of pronotum are yellow. Nymph is pale green, changing to blackish thorax and brown abdomen, often covered with white powder.</a:t>
            </a:r>
          </a:p>
          <a:p>
            <a:pPr eaLnBrk="1" hangingPunct="1">
              <a:lnSpc>
                <a:spcPct val="88000"/>
              </a:lnSpc>
            </a:pPr>
            <a:r>
              <a:rPr lang="en-US" altLang="en-US" u="sng" smtClean="0"/>
              <a:t>Damage or Benefit</a:t>
            </a:r>
            <a:r>
              <a:rPr lang="en-US" altLang="en-US" smtClean="0"/>
              <a:t>: Feed on leaves of squash family plants causing leaves to turn black, droop, turn crisp and die.</a:t>
            </a:r>
          </a:p>
          <a:p>
            <a:pPr eaLnBrk="1" hangingPunct="1">
              <a:lnSpc>
                <a:spcPct val="88000"/>
              </a:lnSpc>
            </a:pPr>
            <a:r>
              <a:rPr lang="en-US" altLang="en-US" u="sng" smtClean="0"/>
              <a:t>Life History:</a:t>
            </a:r>
            <a:r>
              <a:rPr lang="en-US" altLang="en-US" smtClean="0"/>
              <a:t> Adults begin feeding on plants in spring and lay their eggs. The eggs hatch and nymphs begin to feed. There is only one generation per year.</a:t>
            </a:r>
          </a:p>
          <a:p>
            <a:pPr eaLnBrk="1" hangingPunct="1">
              <a:lnSpc>
                <a:spcPct val="88000"/>
              </a:lnSpc>
            </a:pPr>
            <a:r>
              <a:rPr lang="en-US" altLang="en-US" u="sng" smtClean="0"/>
              <a:t>Host</a:t>
            </a:r>
            <a:r>
              <a:rPr lang="en-US" altLang="en-US" smtClean="0"/>
              <a:t>: Pumpkins, melons and squash</a:t>
            </a:r>
          </a:p>
        </p:txBody>
      </p:sp>
    </p:spTree>
    <p:extLst>
      <p:ext uri="{BB962C8B-B14F-4D97-AF65-F5344CB8AC3E}">
        <p14:creationId xmlns:p14="http://schemas.microsoft.com/office/powerpoint/2010/main" val="1338918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www.microscopy-uk.org.uk</a:t>
            </a:r>
            <a:r>
              <a:rPr lang="en-US" dirty="0" smtClean="0"/>
              <a:t>/mag/artmay07/cd-</a:t>
            </a:r>
            <a:r>
              <a:rPr lang="en-US" dirty="0" err="1" smtClean="0"/>
              <a:t>hoverflies.html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15</a:t>
            </a:fld>
            <a:endParaRPr lang="en-US"/>
          </a:p>
        </p:txBody>
      </p:sp>
    </p:spTree>
    <p:extLst>
      <p:ext uri="{BB962C8B-B14F-4D97-AF65-F5344CB8AC3E}">
        <p14:creationId xmlns:p14="http://schemas.microsoft.com/office/powerpoint/2010/main" val="4111950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2333F902-62CE-48CA-80DB-4964B0894823}" type="slidenum">
              <a:rPr lang="en-US" altLang="en-US" sz="1200"/>
              <a:pPr eaLnBrk="1" hangingPunct="1"/>
              <a:t>60</a:t>
            </a:fld>
            <a:endParaRPr lang="en-US" altLang="en-US" sz="1200"/>
          </a:p>
        </p:txBody>
      </p:sp>
      <p:sp>
        <p:nvSpPr>
          <p:cNvPr id="131075" name="Rectangle 2"/>
          <p:cNvSpPr>
            <a:spLocks noGrp="1" noRot="1" noChangeAspect="1" noChangeArrowheads="1" noTextEdit="1"/>
          </p:cNvSpPr>
          <p:nvPr>
            <p:ph type="sldImg"/>
          </p:nvPr>
        </p:nvSpPr>
        <p:spPr>
          <a:xfrm>
            <a:off x="330200" y="696913"/>
            <a:ext cx="6197600" cy="3486150"/>
          </a:xfrm>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Cabbage Aphid</a:t>
            </a:r>
          </a:p>
          <a:p>
            <a:pPr eaLnBrk="1" hangingPunct="1"/>
            <a:r>
              <a:rPr lang="en-US" altLang="en-US" smtClean="0"/>
              <a:t>Order: Homoptera</a:t>
            </a:r>
          </a:p>
          <a:p>
            <a:pPr eaLnBrk="1" hangingPunct="1"/>
            <a:r>
              <a:rPr lang="en-US" altLang="en-US" smtClean="0"/>
              <a:t>Scientific Name: </a:t>
            </a:r>
            <a:r>
              <a:rPr lang="en-US" altLang="en-US" u="sng" smtClean="0"/>
              <a:t>Brevicoryne brassicae</a:t>
            </a:r>
            <a:r>
              <a:rPr lang="en-US" altLang="en-US" smtClean="0"/>
              <a:t> (Li nnaeus)</a:t>
            </a:r>
          </a:p>
          <a:p>
            <a:pPr eaLnBrk="1" hangingPunct="1"/>
            <a:r>
              <a:rPr lang="en-US" altLang="en-US" smtClean="0"/>
              <a:t>Agricultural Importance: Harmful to Vegetable Crops</a:t>
            </a:r>
          </a:p>
          <a:p>
            <a:pPr eaLnBrk="1" hangingPunct="1">
              <a:lnSpc>
                <a:spcPct val="90000"/>
              </a:lnSpc>
            </a:pPr>
            <a:r>
              <a:rPr lang="en-US" altLang="en-US" u="sng" smtClean="0"/>
              <a:t>Description</a:t>
            </a:r>
            <a:r>
              <a:rPr lang="en-US" altLang="en-US" smtClean="0"/>
              <a:t>: Adults are grayish-green, distinguished from other aphids by the powdery, waxy covering. Length of 2 mm.</a:t>
            </a:r>
          </a:p>
          <a:p>
            <a:pPr eaLnBrk="1" hangingPunct="1">
              <a:lnSpc>
                <a:spcPct val="90000"/>
              </a:lnSpc>
            </a:pPr>
            <a:r>
              <a:rPr lang="en-US" altLang="en-US" u="sng" smtClean="0"/>
              <a:t>Damage or Benefit</a:t>
            </a:r>
            <a:r>
              <a:rPr lang="en-US" altLang="en-US" smtClean="0"/>
              <a:t>: Causes leaves to droop, plants to be unhealthy and the edible parts to contain sticky insects.</a:t>
            </a:r>
          </a:p>
          <a:p>
            <a:pPr eaLnBrk="1" hangingPunct="1">
              <a:lnSpc>
                <a:spcPct val="90000"/>
              </a:lnSpc>
            </a:pPr>
            <a:r>
              <a:rPr lang="en-US" altLang="en-US" u="sng" smtClean="0"/>
              <a:t>Life History</a:t>
            </a:r>
            <a:r>
              <a:rPr lang="en-US" altLang="en-US" smtClean="0"/>
              <a:t>: Overwinters as eggs in residue of host crop. There are up to 30 generations per year as females are parthenogenic. In the fall both males and oviporous females appear to produce eggs for overwintering.</a:t>
            </a:r>
          </a:p>
          <a:p>
            <a:pPr eaLnBrk="1" hangingPunct="1">
              <a:lnSpc>
                <a:spcPct val="90000"/>
              </a:lnSpc>
            </a:pPr>
            <a:r>
              <a:rPr lang="en-US" altLang="en-US" u="sng" smtClean="0"/>
              <a:t>Host</a:t>
            </a:r>
            <a:r>
              <a:rPr lang="en-US" altLang="en-US" smtClean="0"/>
              <a:t>: Broccoli, brussel sprouts, kale, cabbage, cauliflower and other members of the cabbage family</a:t>
            </a:r>
          </a:p>
        </p:txBody>
      </p:sp>
    </p:spTree>
    <p:extLst>
      <p:ext uri="{BB962C8B-B14F-4D97-AF65-F5344CB8AC3E}">
        <p14:creationId xmlns:p14="http://schemas.microsoft.com/office/powerpoint/2010/main" val="276234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289889F2-E90A-46D0-9CB2-67603D2541BD}" type="slidenum">
              <a:rPr lang="en-US" altLang="en-US" sz="1200"/>
              <a:pPr eaLnBrk="1" hangingPunct="1"/>
              <a:t>61</a:t>
            </a:fld>
            <a:endParaRPr lang="en-US" altLang="en-US" sz="1200"/>
          </a:p>
        </p:txBody>
      </p:sp>
      <p:sp>
        <p:nvSpPr>
          <p:cNvPr id="132099" name="Rectangle 2"/>
          <p:cNvSpPr>
            <a:spLocks noGrp="1" noRot="1" noChangeAspect="1" noChangeArrowheads="1" noTextEdit="1"/>
          </p:cNvSpPr>
          <p:nvPr>
            <p:ph type="sldImg"/>
          </p:nvPr>
        </p:nvSpPr>
        <p:spPr>
          <a:xfrm>
            <a:off x="330200" y="696913"/>
            <a:ext cx="6197600" cy="3486150"/>
          </a:xfrm>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Corn Leaf Aphid</a:t>
            </a:r>
          </a:p>
          <a:p>
            <a:pPr eaLnBrk="1" hangingPunct="1"/>
            <a:r>
              <a:rPr lang="en-US" altLang="en-US" smtClean="0"/>
              <a:t>Order: Homoptera</a:t>
            </a:r>
          </a:p>
          <a:p>
            <a:pPr eaLnBrk="1" hangingPunct="1"/>
            <a:r>
              <a:rPr lang="en-US" altLang="en-US" smtClean="0"/>
              <a:t>Scientific Name: </a:t>
            </a:r>
            <a:r>
              <a:rPr lang="en-US" altLang="en-US" u="sng" smtClean="0"/>
              <a:t>Rhopalosiphum maidis</a:t>
            </a:r>
            <a:r>
              <a:rPr lang="en-US" altLang="en-US" smtClean="0"/>
              <a:t> (Fitch)</a:t>
            </a:r>
          </a:p>
          <a:p>
            <a:pPr eaLnBrk="1" hangingPunct="1"/>
            <a:r>
              <a:rPr lang="en-US" altLang="en-US" smtClean="0"/>
              <a:t>Agricultural Importance: Harmful to Vegetable Crops</a:t>
            </a:r>
          </a:p>
          <a:p>
            <a:pPr eaLnBrk="1" hangingPunct="1">
              <a:lnSpc>
                <a:spcPct val="90000"/>
              </a:lnSpc>
            </a:pPr>
            <a:r>
              <a:rPr lang="en-US" altLang="en-US" u="sng" smtClean="0"/>
              <a:t>Description</a:t>
            </a:r>
            <a:r>
              <a:rPr lang="en-US" altLang="en-US" smtClean="0"/>
              <a:t>: Aphids are green with dark green heads and resemble cabbage aphids but without the covering of waxy substance. Adults are 1.5 mm. in length.</a:t>
            </a:r>
          </a:p>
          <a:p>
            <a:pPr eaLnBrk="1" hangingPunct="1">
              <a:lnSpc>
                <a:spcPct val="90000"/>
              </a:lnSpc>
            </a:pPr>
            <a:r>
              <a:rPr lang="en-US" altLang="en-US" u="sng" smtClean="0"/>
              <a:t>Damage or Benefit</a:t>
            </a:r>
            <a:r>
              <a:rPr lang="en-US" altLang="en-US" smtClean="0"/>
              <a:t>: Feed on heart leaves, young tassels and heads of corn. Spreads disease causing organisms from diseased to healthy plants.</a:t>
            </a:r>
          </a:p>
          <a:p>
            <a:pPr eaLnBrk="1" hangingPunct="1">
              <a:lnSpc>
                <a:spcPct val="90000"/>
              </a:lnSpc>
            </a:pPr>
            <a:r>
              <a:rPr lang="en-US" altLang="en-US" u="sng" smtClean="0"/>
              <a:t>Life History</a:t>
            </a:r>
            <a:r>
              <a:rPr lang="en-US" altLang="en-US" smtClean="0"/>
              <a:t>: Overwinters as eggs on host crop residue. Adults appear in spring and begin feeding. Females are parthenogenic during the year. Males and oviporus females appear in fall to produce eggs to overwinter.</a:t>
            </a:r>
          </a:p>
          <a:p>
            <a:pPr eaLnBrk="1" hangingPunct="1">
              <a:lnSpc>
                <a:spcPct val="90000"/>
              </a:lnSpc>
            </a:pPr>
            <a:r>
              <a:rPr lang="en-US" altLang="en-US" u="sng" smtClean="0"/>
              <a:t>Host</a:t>
            </a:r>
            <a:r>
              <a:rPr lang="en-US" altLang="en-US" smtClean="0"/>
              <a:t>: Corn and cereal crops</a:t>
            </a:r>
          </a:p>
        </p:txBody>
      </p:sp>
    </p:spTree>
    <p:extLst>
      <p:ext uri="{BB962C8B-B14F-4D97-AF65-F5344CB8AC3E}">
        <p14:creationId xmlns:p14="http://schemas.microsoft.com/office/powerpoint/2010/main" val="5604651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E4370F7-83E2-4330-9031-2E3556ABF828}" type="slidenum">
              <a:rPr lang="en-US" altLang="en-US" sz="1200"/>
              <a:pPr eaLnBrk="1" hangingPunct="1"/>
              <a:t>62</a:t>
            </a:fld>
            <a:endParaRPr lang="en-US" altLang="en-US" sz="1200"/>
          </a:p>
        </p:txBody>
      </p:sp>
      <p:sp>
        <p:nvSpPr>
          <p:cNvPr id="133123" name="Rectangle 2"/>
          <p:cNvSpPr>
            <a:spLocks noGrp="1" noRot="1" noChangeAspect="1" noChangeArrowheads="1" noTextEdit="1"/>
          </p:cNvSpPr>
          <p:nvPr>
            <p:ph type="sldImg"/>
          </p:nvPr>
        </p:nvSpPr>
        <p:spPr>
          <a:xfrm>
            <a:off x="330200" y="696913"/>
            <a:ext cx="6197600" cy="3486150"/>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Green Peach Aphid</a:t>
            </a:r>
          </a:p>
          <a:p>
            <a:pPr eaLnBrk="1" hangingPunct="1"/>
            <a:r>
              <a:rPr lang="en-US" altLang="en-US" smtClean="0"/>
              <a:t>Order: Homoptera</a:t>
            </a:r>
          </a:p>
          <a:p>
            <a:pPr eaLnBrk="1" hangingPunct="1"/>
            <a:r>
              <a:rPr lang="en-US" altLang="en-US" smtClean="0"/>
              <a:t>Scientific Name: </a:t>
            </a:r>
            <a:r>
              <a:rPr lang="en-US" altLang="en-US" u="sng" smtClean="0"/>
              <a:t>Myzus persicae</a:t>
            </a:r>
            <a:r>
              <a:rPr lang="en-US" altLang="en-US" smtClean="0"/>
              <a:t> (Sulzer)</a:t>
            </a:r>
          </a:p>
          <a:p>
            <a:pPr eaLnBrk="1" hangingPunct="1"/>
            <a:r>
              <a:rPr lang="en-US" altLang="en-US" smtClean="0"/>
              <a:t>Agricultural Importance: Harmful to Vegetable Crops</a:t>
            </a:r>
          </a:p>
          <a:p>
            <a:pPr eaLnBrk="1" hangingPunct="1"/>
            <a:r>
              <a:rPr lang="en-US" altLang="en-US" u="sng" smtClean="0"/>
              <a:t>Description</a:t>
            </a:r>
            <a:r>
              <a:rPr lang="en-US" altLang="en-US" smtClean="0"/>
              <a:t>: Wingless form varies from light green with yellow tint during summer to pink to red in the fall. Winged forms are usually dark brown with a yellowish abdomen. Length varies from 1.5-2.25 mm.</a:t>
            </a:r>
          </a:p>
          <a:p>
            <a:pPr eaLnBrk="1" hangingPunct="1">
              <a:lnSpc>
                <a:spcPct val="90000"/>
              </a:lnSpc>
            </a:pPr>
            <a:r>
              <a:rPr lang="en-US" altLang="en-US" u="sng" smtClean="0"/>
              <a:t>Damage or Benefit</a:t>
            </a:r>
            <a:r>
              <a:rPr lang="en-US" altLang="en-US" smtClean="0"/>
              <a:t>: Injures new growth and curls terminal foliage of host. Spreads disease organisms from diseased to healthy plants. This insect is responsible for transmitting the potato leafroll virus which is responsible for net necrosis condition of the potato tubers.</a:t>
            </a:r>
          </a:p>
          <a:p>
            <a:pPr eaLnBrk="1" hangingPunct="1">
              <a:lnSpc>
                <a:spcPct val="90000"/>
              </a:lnSpc>
            </a:pPr>
            <a:r>
              <a:rPr lang="en-US" altLang="en-US" u="sng" smtClean="0"/>
              <a:t>Life History</a:t>
            </a:r>
            <a:r>
              <a:rPr lang="en-US" altLang="en-US" smtClean="0"/>
              <a:t>: In most regions females are parthenogenic and reproduction is continuous throughout the summer.</a:t>
            </a:r>
          </a:p>
          <a:p>
            <a:pPr eaLnBrk="1" hangingPunct="1">
              <a:lnSpc>
                <a:spcPct val="90000"/>
              </a:lnSpc>
            </a:pPr>
            <a:r>
              <a:rPr lang="en-US" altLang="en-US" u="sng" smtClean="0"/>
              <a:t>Host</a:t>
            </a:r>
            <a:r>
              <a:rPr lang="en-US" altLang="en-US" smtClean="0"/>
              <a:t>: Most vegetables, fruits and field crops</a:t>
            </a:r>
          </a:p>
        </p:txBody>
      </p:sp>
    </p:spTree>
    <p:extLst>
      <p:ext uri="{BB962C8B-B14F-4D97-AF65-F5344CB8AC3E}">
        <p14:creationId xmlns:p14="http://schemas.microsoft.com/office/powerpoint/2010/main" val="19277708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FEC2A6F2-349C-4279-B1F9-B1AB4E2F1537}" type="slidenum">
              <a:rPr lang="en-US" altLang="en-US" sz="1200"/>
              <a:pPr eaLnBrk="1" hangingPunct="1"/>
              <a:t>63</a:t>
            </a:fld>
            <a:endParaRPr lang="en-US" altLang="en-US" sz="1200"/>
          </a:p>
        </p:txBody>
      </p:sp>
      <p:sp>
        <p:nvSpPr>
          <p:cNvPr id="134147" name="Rectangle 2"/>
          <p:cNvSpPr>
            <a:spLocks noGrp="1" noRot="1" noChangeAspect="1" noChangeArrowheads="1" noTextEdit="1"/>
          </p:cNvSpPr>
          <p:nvPr>
            <p:ph type="sldImg"/>
          </p:nvPr>
        </p:nvSpPr>
        <p:spPr>
          <a:xfrm>
            <a:off x="330200" y="696913"/>
            <a:ext cx="6197600" cy="3486150"/>
          </a:xfrm>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Cabbage Looper</a:t>
            </a:r>
          </a:p>
          <a:p>
            <a:pPr eaLnBrk="1" hangingPunct="1"/>
            <a:r>
              <a:rPr lang="en-US" altLang="en-US" smtClean="0"/>
              <a:t>Order: Lepidoptera</a:t>
            </a:r>
          </a:p>
          <a:p>
            <a:pPr eaLnBrk="1" hangingPunct="1"/>
            <a:r>
              <a:rPr lang="en-US" altLang="en-US" smtClean="0"/>
              <a:t>Scientific Name: </a:t>
            </a:r>
            <a:r>
              <a:rPr lang="en-US" altLang="en-US" u="sng" smtClean="0"/>
              <a:t>Trichoplusia ni</a:t>
            </a:r>
            <a:r>
              <a:rPr lang="en-US" altLang="en-US" smtClean="0"/>
              <a:t> (Hubner)</a:t>
            </a:r>
          </a:p>
          <a:p>
            <a:pPr eaLnBrk="1" hangingPunct="1"/>
            <a:r>
              <a:rPr lang="en-US" altLang="en-US" smtClean="0"/>
              <a:t>Agricultural Importance: Harmful to Vegetable Crops</a:t>
            </a:r>
          </a:p>
          <a:p>
            <a:pPr eaLnBrk="1" hangingPunct="1">
              <a:lnSpc>
                <a:spcPct val="90000"/>
              </a:lnSpc>
            </a:pPr>
            <a:r>
              <a:rPr lang="en-US" altLang="en-US" u="sng" smtClean="0"/>
              <a:t>Description</a:t>
            </a:r>
            <a:r>
              <a:rPr lang="en-US" altLang="en-US" smtClean="0"/>
              <a:t>: Larva color varies from a light translucent green to an intense dark green or nearly black; has faint to intense white stripes on the back and sides and has a maximum length of 27-32 mm. The adult has a distinct head with the body diameter increasing towards the rear with three pair of begs behind the head and three pair of prolegs on the abdomen. Adults are sandy brown on forewings having whitish figure 8-shaped mark. The inner loop of this mark is open, “hollow” and appears to be bowl-shaped.</a:t>
            </a:r>
          </a:p>
          <a:p>
            <a:pPr eaLnBrk="1" hangingPunct="1">
              <a:lnSpc>
                <a:spcPct val="90000"/>
              </a:lnSpc>
            </a:pPr>
            <a:r>
              <a:rPr lang="en-US" altLang="en-US" u="sng" smtClean="0"/>
              <a:t>Damage or Benefit</a:t>
            </a:r>
            <a:r>
              <a:rPr lang="en-US" altLang="en-US" smtClean="0"/>
              <a:t>: Larvae destroy leaves, blossoms and fruit.</a:t>
            </a:r>
          </a:p>
          <a:p>
            <a:pPr eaLnBrk="1" hangingPunct="1">
              <a:lnSpc>
                <a:spcPct val="90000"/>
              </a:lnSpc>
            </a:pPr>
            <a:r>
              <a:rPr lang="en-US" altLang="en-US" u="sng" smtClean="0"/>
              <a:t>Life History</a:t>
            </a:r>
            <a:r>
              <a:rPr lang="en-US" altLang="en-US" smtClean="0"/>
              <a:t>: Loopers overwinter as pupae in soil or in plant debris in or near the base of the host plants. Moths emerge when temperatures reach 55~60 degrees F., fly to weed/crop host, then lay eggs to begin the first of two to three generations. Most abundant in August. Larvae of the second generation attack summer and fall truck crops.</a:t>
            </a:r>
          </a:p>
          <a:p>
            <a:pPr eaLnBrk="1" hangingPunct="1">
              <a:lnSpc>
                <a:spcPct val="90000"/>
              </a:lnSpc>
            </a:pPr>
            <a:r>
              <a:rPr lang="en-US" altLang="en-US" u="sng" smtClean="0"/>
              <a:t>Host</a:t>
            </a:r>
            <a:r>
              <a:rPr lang="en-US" altLang="en-US" smtClean="0"/>
              <a:t>: Cabbage family and other vegetable crops</a:t>
            </a:r>
          </a:p>
        </p:txBody>
      </p:sp>
    </p:spTree>
    <p:extLst>
      <p:ext uri="{BB962C8B-B14F-4D97-AF65-F5344CB8AC3E}">
        <p14:creationId xmlns:p14="http://schemas.microsoft.com/office/powerpoint/2010/main" val="1068159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87D8FE3-BC6F-4AC4-BBD3-7361973A62FB}" type="slidenum">
              <a:rPr lang="en-US" altLang="en-US" sz="1200"/>
              <a:pPr eaLnBrk="1" hangingPunct="1"/>
              <a:t>64</a:t>
            </a:fld>
            <a:endParaRPr lang="en-US" altLang="en-US" sz="1200"/>
          </a:p>
        </p:txBody>
      </p:sp>
      <p:sp>
        <p:nvSpPr>
          <p:cNvPr id="135171" name="Rectangle 2"/>
          <p:cNvSpPr>
            <a:spLocks noGrp="1" noRot="1" noChangeAspect="1" noChangeArrowheads="1" noTextEdit="1"/>
          </p:cNvSpPr>
          <p:nvPr>
            <p:ph type="sldImg"/>
          </p:nvPr>
        </p:nvSpPr>
        <p:spPr>
          <a:xfrm>
            <a:off x="330200" y="696913"/>
            <a:ext cx="6197600" cy="3486150"/>
          </a:xfrm>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Imported Cabbage Worm</a:t>
            </a:r>
          </a:p>
          <a:p>
            <a:pPr eaLnBrk="1" hangingPunct="1"/>
            <a:r>
              <a:rPr lang="en-US" altLang="en-US" smtClean="0"/>
              <a:t>Order: Lepidoptera</a:t>
            </a:r>
          </a:p>
          <a:p>
            <a:pPr eaLnBrk="1" hangingPunct="1"/>
            <a:r>
              <a:rPr lang="en-US" altLang="en-US" smtClean="0"/>
              <a:t>Scientific Name: </a:t>
            </a:r>
            <a:r>
              <a:rPr lang="en-US" altLang="en-US" u="sng" smtClean="0"/>
              <a:t>Pieris rapae</a:t>
            </a:r>
            <a:r>
              <a:rPr lang="en-US" altLang="en-US" smtClean="0"/>
              <a:t> (Linnaeus)</a:t>
            </a:r>
          </a:p>
          <a:p>
            <a:pPr eaLnBrk="1" hangingPunct="1"/>
            <a:r>
              <a:rPr lang="en-US" altLang="en-US" smtClean="0"/>
              <a:t>Agricultural Importance: Harmful to Vegetable Crops</a:t>
            </a:r>
          </a:p>
          <a:p>
            <a:pPr eaLnBrk="1" hangingPunct="1"/>
            <a:r>
              <a:rPr lang="en-US" altLang="en-US" u="sng" smtClean="0"/>
              <a:t>Description</a:t>
            </a:r>
            <a:r>
              <a:rPr lang="en-US" altLang="en-US" smtClean="0"/>
              <a:t>: Adult wings are white with apex of forewing tipped with black, black spot on forewing of male, two on that of female; black spot on costal margin on hindwing. Larva are pale green with numerous spots, body covered with fine hair, dark stripe down the back, row of yellow spots along each side; length is 32-35 mm.</a:t>
            </a:r>
          </a:p>
          <a:p>
            <a:pPr eaLnBrk="1" hangingPunct="1">
              <a:lnSpc>
                <a:spcPct val="90000"/>
              </a:lnSpc>
            </a:pPr>
            <a:r>
              <a:rPr lang="en-US" altLang="en-US" u="sng" smtClean="0"/>
              <a:t>Damage or Benefit</a:t>
            </a:r>
            <a:r>
              <a:rPr lang="en-US" altLang="en-US" smtClean="0"/>
              <a:t>: Feeds on leaves, buds and flower stalk of host plant.</a:t>
            </a:r>
          </a:p>
          <a:p>
            <a:pPr eaLnBrk="1" hangingPunct="1">
              <a:lnSpc>
                <a:spcPct val="90000"/>
              </a:lnSpc>
            </a:pPr>
            <a:r>
              <a:rPr lang="en-US" altLang="en-US" u="sng" smtClean="0"/>
              <a:t>Life History</a:t>
            </a:r>
            <a:r>
              <a:rPr lang="en-US" altLang="en-US" smtClean="0"/>
              <a:t>: Adults emerge in May and deposit eggs on foliage of host plants. Eggs hatch and larvae begin feeding on host plant. Mature larvae pupate and overwinter as pupae. In summer months, a generation takes 31-35 days.</a:t>
            </a:r>
          </a:p>
          <a:p>
            <a:pPr eaLnBrk="1" hangingPunct="1">
              <a:lnSpc>
                <a:spcPct val="90000"/>
              </a:lnSpc>
            </a:pPr>
            <a:r>
              <a:rPr lang="en-US" altLang="en-US" u="sng" smtClean="0"/>
              <a:t>Host</a:t>
            </a:r>
            <a:r>
              <a:rPr lang="en-US" altLang="en-US" smtClean="0"/>
              <a:t>: Cabbage family (for other pests, hosts are listed)</a:t>
            </a:r>
          </a:p>
        </p:txBody>
      </p:sp>
    </p:spTree>
    <p:extLst>
      <p:ext uri="{BB962C8B-B14F-4D97-AF65-F5344CB8AC3E}">
        <p14:creationId xmlns:p14="http://schemas.microsoft.com/office/powerpoint/2010/main" val="197099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30F50536-8EC5-4EE1-98B2-A6696E7DC64C}" type="slidenum">
              <a:rPr lang="en-US" altLang="en-US" sz="1200"/>
              <a:pPr eaLnBrk="1" hangingPunct="1"/>
              <a:t>65</a:t>
            </a:fld>
            <a:endParaRPr lang="en-US" altLang="en-US" sz="1200"/>
          </a:p>
        </p:txBody>
      </p:sp>
      <p:sp>
        <p:nvSpPr>
          <p:cNvPr id="136195" name="Rectangle 2"/>
          <p:cNvSpPr>
            <a:spLocks noGrp="1" noRot="1" noChangeAspect="1" noChangeArrowheads="1" noTextEdit="1"/>
          </p:cNvSpPr>
          <p:nvPr>
            <p:ph type="sldImg"/>
          </p:nvPr>
        </p:nvSpPr>
        <p:spPr>
          <a:xfrm>
            <a:off x="330200" y="696913"/>
            <a:ext cx="6197600" cy="3486150"/>
          </a:xfrm>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Corn Earworm</a:t>
            </a:r>
          </a:p>
          <a:p>
            <a:pPr eaLnBrk="1" hangingPunct="1"/>
            <a:r>
              <a:rPr lang="en-US" altLang="en-US" smtClean="0"/>
              <a:t>Order: Lepi doptera</a:t>
            </a:r>
          </a:p>
          <a:p>
            <a:pPr eaLnBrk="1" hangingPunct="1"/>
            <a:r>
              <a:rPr lang="en-US" altLang="en-US" smtClean="0"/>
              <a:t>Scientific Name: </a:t>
            </a:r>
            <a:r>
              <a:rPr lang="en-US" altLang="en-US" u="sng" smtClean="0"/>
              <a:t>Heliothis zea</a:t>
            </a:r>
            <a:r>
              <a:rPr lang="en-US" altLang="en-US" smtClean="0"/>
              <a:t> (Boddie)</a:t>
            </a:r>
          </a:p>
          <a:p>
            <a:pPr eaLnBrk="1" hangingPunct="1"/>
            <a:r>
              <a:rPr lang="en-US" altLang="en-US" smtClean="0"/>
              <a:t>Agricultural Importance: Harmful to Vegetable Crops</a:t>
            </a:r>
          </a:p>
          <a:p>
            <a:pPr eaLnBrk="1" hangingPunct="1">
              <a:lnSpc>
                <a:spcPct val="88000"/>
              </a:lnSpc>
            </a:pPr>
            <a:r>
              <a:rPr lang="en-US" altLang="en-US" u="sng" smtClean="0"/>
              <a:t>Description</a:t>
            </a:r>
            <a:r>
              <a:rPr lang="en-US" altLang="en-US" smtClean="0"/>
              <a:t>: The adults are olive green to grayish-brown; forewings with obscure black spots near middle of front margin; scattered, indistinct black markings; dark submarginal band interrupted by light patch near middle. Larvae vary in color from pinkish-green, green, cream to yellow. Length is 38 mm. when full grown.</a:t>
            </a:r>
          </a:p>
          <a:p>
            <a:pPr eaLnBrk="1" hangingPunct="1">
              <a:lnSpc>
                <a:spcPct val="88000"/>
              </a:lnSpc>
            </a:pPr>
            <a:r>
              <a:rPr lang="en-US" altLang="en-US" u="sng" smtClean="0"/>
              <a:t>Damage or Benefit</a:t>
            </a:r>
            <a:r>
              <a:rPr lang="en-US" altLang="en-US" smtClean="0"/>
              <a:t>: Early damage is on leaves and tassels. Later the larvae feec upon the silk and ears causing the yields to be reduced and the cost of processing to increase.</a:t>
            </a:r>
          </a:p>
          <a:p>
            <a:pPr eaLnBrk="1" hangingPunct="1">
              <a:lnSpc>
                <a:spcPct val="88000"/>
              </a:lnSpc>
            </a:pPr>
            <a:r>
              <a:rPr lang="en-US" altLang="en-US" u="sng" smtClean="0"/>
              <a:t>Life History</a:t>
            </a:r>
            <a:r>
              <a:rPr lang="en-US" altLang="en-US" smtClean="0"/>
              <a:t>: The corn earworm has three generations per year. Earworms overwinter as pupae and mature by late spring. The adults lay first generation eggs on a host of plants. This first generation larvae do little serious damage. First generation moths appear in late June to early July. They lay eggs in the corn ear silk. Eggs hatch in 3-5 days and larvae feed on ears of corn. In late August the second generation adults appear and deposit eggs in processing corn ears and early seed fields which can cause damage.</a:t>
            </a:r>
          </a:p>
          <a:p>
            <a:pPr eaLnBrk="1" hangingPunct="1">
              <a:lnSpc>
                <a:spcPct val="88000"/>
              </a:lnSpc>
            </a:pPr>
            <a:r>
              <a:rPr lang="en-US" altLang="en-US" u="sng" smtClean="0"/>
              <a:t>Host</a:t>
            </a:r>
            <a:r>
              <a:rPr lang="en-US" altLang="en-US" smtClean="0"/>
              <a:t>:Corn and many other vegetable, forage crops and weeds</a:t>
            </a:r>
          </a:p>
        </p:txBody>
      </p:sp>
    </p:spTree>
    <p:extLst>
      <p:ext uri="{BB962C8B-B14F-4D97-AF65-F5344CB8AC3E}">
        <p14:creationId xmlns:p14="http://schemas.microsoft.com/office/powerpoint/2010/main" val="1736111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0EE0636-6367-44DB-9897-E89FEA6971EC}" type="slidenum">
              <a:rPr lang="en-US" altLang="en-US" sz="1200"/>
              <a:pPr eaLnBrk="1" hangingPunct="1"/>
              <a:t>66</a:t>
            </a:fld>
            <a:endParaRPr lang="en-US" altLang="en-US" sz="1200"/>
          </a:p>
        </p:txBody>
      </p:sp>
      <p:sp>
        <p:nvSpPr>
          <p:cNvPr id="137219" name="Rectangle 2"/>
          <p:cNvSpPr>
            <a:spLocks noGrp="1" noRot="1" noChangeAspect="1" noChangeArrowheads="1" noTextEdit="1"/>
          </p:cNvSpPr>
          <p:nvPr>
            <p:ph type="sldImg"/>
          </p:nvPr>
        </p:nvSpPr>
        <p:spPr>
          <a:xfrm>
            <a:off x="330200" y="696913"/>
            <a:ext cx="6197600" cy="3486150"/>
          </a:xfrm>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Spotted Cutworm</a:t>
            </a:r>
          </a:p>
          <a:p>
            <a:pPr eaLnBrk="1" hangingPunct="1"/>
            <a:r>
              <a:rPr lang="en-US" altLang="en-US" smtClean="0"/>
              <a:t>Order: Lepidoptera</a:t>
            </a:r>
          </a:p>
          <a:p>
            <a:pPr eaLnBrk="1" hangingPunct="1"/>
            <a:r>
              <a:rPr lang="en-US" altLang="en-US" smtClean="0"/>
              <a:t>Scientific Name: </a:t>
            </a:r>
            <a:r>
              <a:rPr lang="en-US" altLang="en-US" u="sng" smtClean="0"/>
              <a:t>Amathes c-nigrun</a:t>
            </a:r>
            <a:r>
              <a:rPr lang="en-US" altLang="en-US" smtClean="0"/>
              <a:t> (Linnaeus)</a:t>
            </a:r>
          </a:p>
          <a:p>
            <a:pPr eaLnBrk="1" hangingPunct="1"/>
            <a:r>
              <a:rPr lang="en-US" altLang="en-US" smtClean="0"/>
              <a:t>Agricultural Importance: Harmful to Vegetable Crops</a:t>
            </a:r>
          </a:p>
          <a:p>
            <a:pPr eaLnBrk="1" hangingPunct="1"/>
            <a:r>
              <a:rPr lang="en-US" altLang="en-US" u="sng" smtClean="0"/>
              <a:t>Description: </a:t>
            </a:r>
            <a:r>
              <a:rPr lang="en-US" altLang="en-US" smtClean="0"/>
              <a:t>Mature larvae are about 30-40 mm. in length. The general body color is dull brown with brown and black flecks. A double row of slanting, triangular, black marks on the backs increase in size and prominence towards the posterior of the body. Forewings are purplish to reddish brown with kidney-shaped spots along the front margins. Hindwings are smoky colored with dark outer margins.</a:t>
            </a:r>
          </a:p>
          <a:p>
            <a:pPr eaLnBrk="1" hangingPunct="1"/>
            <a:r>
              <a:rPr lang="en-US" altLang="en-US" u="sng" smtClean="0"/>
              <a:t>Damage or Benefit</a:t>
            </a:r>
            <a:r>
              <a:rPr lang="en-US" altLang="en-US" smtClean="0"/>
              <a:t>: Larvae eat foliage of host plants and cut off seedlings.</a:t>
            </a:r>
          </a:p>
          <a:p>
            <a:pPr eaLnBrk="1" hangingPunct="1"/>
            <a:r>
              <a:rPr lang="en-US" altLang="en-US" u="sng" smtClean="0"/>
              <a:t>Life History</a:t>
            </a:r>
            <a:r>
              <a:rPr lang="en-US" altLang="en-US" smtClean="0"/>
              <a:t>: Partially grown larvae pass the winter in the soil. Moths emerge during late May and early June and deposit eggs on undersides of leaves. Larvae feed on foliage for 4-6 weeks, from late June through July, then pupate in the soil. Moths emerge in late August and deposit eggs, which hatch into larvae and overwinter. There are two overlapping generations per year.</a:t>
            </a:r>
          </a:p>
          <a:p>
            <a:pPr eaLnBrk="1" hangingPunct="1"/>
            <a:r>
              <a:rPr lang="en-US" altLang="en-US" u="sng" smtClean="0"/>
              <a:t>Host:</a:t>
            </a:r>
            <a:r>
              <a:rPr lang="en-US" altLang="en-US" smtClean="0"/>
              <a:t> Most vegetable, field and fruit crops</a:t>
            </a:r>
          </a:p>
        </p:txBody>
      </p:sp>
    </p:spTree>
    <p:extLst>
      <p:ext uri="{BB962C8B-B14F-4D97-AF65-F5344CB8AC3E}">
        <p14:creationId xmlns:p14="http://schemas.microsoft.com/office/powerpoint/2010/main" val="1667208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D37507C-3562-45F7-AAAC-F418BA2BB22B}" type="slidenum">
              <a:rPr lang="en-US" altLang="en-US" sz="1200"/>
              <a:pPr eaLnBrk="1" hangingPunct="1"/>
              <a:t>67</a:t>
            </a:fld>
            <a:endParaRPr lang="en-US" altLang="en-US" sz="1200"/>
          </a:p>
        </p:txBody>
      </p:sp>
      <p:sp>
        <p:nvSpPr>
          <p:cNvPr id="138243" name="Rectangle 2"/>
          <p:cNvSpPr>
            <a:spLocks noGrp="1" noRot="1" noChangeAspect="1" noChangeArrowheads="1" noTextEdit="1"/>
          </p:cNvSpPr>
          <p:nvPr>
            <p:ph type="sldImg"/>
          </p:nvPr>
        </p:nvSpPr>
        <p:spPr>
          <a:xfrm>
            <a:off x="330200" y="696913"/>
            <a:ext cx="6197600" cy="3486150"/>
          </a:xfrm>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Western Bean Cutworm	</a:t>
            </a:r>
          </a:p>
          <a:p>
            <a:pPr eaLnBrk="1" hangingPunct="1"/>
            <a:r>
              <a:rPr lang="en-US" altLang="en-US" dirty="0" smtClean="0"/>
              <a:t>Order: Lepidoptera</a:t>
            </a:r>
          </a:p>
          <a:p>
            <a:pPr eaLnBrk="1" hangingPunct="1"/>
            <a:r>
              <a:rPr lang="en-US" altLang="en-US" dirty="0" smtClean="0"/>
              <a:t>Scientific Name: </a:t>
            </a:r>
            <a:r>
              <a:rPr lang="en-US" altLang="en-US" dirty="0" err="1" smtClean="0"/>
              <a:t>Loxagrotis</a:t>
            </a:r>
            <a:r>
              <a:rPr lang="en-US" altLang="en-US" dirty="0" smtClean="0"/>
              <a:t> </a:t>
            </a:r>
            <a:r>
              <a:rPr lang="en-US" altLang="en-US" dirty="0" err="1" smtClean="0"/>
              <a:t>albicosta</a:t>
            </a:r>
            <a:r>
              <a:rPr lang="en-US" altLang="en-US" dirty="0" smtClean="0"/>
              <a:t> (Smith)</a:t>
            </a:r>
          </a:p>
          <a:p>
            <a:pPr eaLnBrk="1" hangingPunct="1"/>
            <a:r>
              <a:rPr lang="en-US" altLang="en-US" dirty="0" smtClean="0"/>
              <a:t>Agricultural Importance: Harmful to Vegetable Crops</a:t>
            </a:r>
          </a:p>
          <a:p>
            <a:pPr eaLnBrk="1" hangingPunct="1"/>
            <a:r>
              <a:rPr lang="en-US" altLang="en-US" u="sng" dirty="0" smtClean="0"/>
              <a:t>Description</a:t>
            </a:r>
            <a:r>
              <a:rPr lang="en-US" altLang="en-US" dirty="0" smtClean="0"/>
              <a:t>: The adult moth</a:t>
            </a:r>
            <a:r>
              <a:rPr lang="en-US" altLang="en-US" dirty="0" smtClean="0">
                <a:latin typeface="WP MultinationalA Roman" pitchFamily="18" charset="2"/>
              </a:rPr>
              <a:t>*</a:t>
            </a:r>
            <a:r>
              <a:rPr lang="en-US" altLang="en-US" dirty="0" smtClean="0"/>
              <a:t>s forewings are </a:t>
            </a:r>
            <a:r>
              <a:rPr lang="en-US" altLang="en-US" dirty="0" err="1" smtClean="0"/>
              <a:t>righ</a:t>
            </a:r>
            <a:r>
              <a:rPr lang="en-US" altLang="en-US" dirty="0" smtClean="0"/>
              <a:t> brown with a very light narrow band along front margin. The </a:t>
            </a:r>
            <a:r>
              <a:rPr lang="en-US" altLang="en-US" dirty="0" err="1" smtClean="0"/>
              <a:t>hindwings</a:t>
            </a:r>
            <a:r>
              <a:rPr lang="en-US" altLang="en-US" dirty="0" smtClean="0"/>
              <a:t> are light tan shading to darker brown on outer margin. Larva is up to 40 mm. in length, 6 mm. in diameter and pinkish brown.</a:t>
            </a:r>
          </a:p>
          <a:p>
            <a:pPr eaLnBrk="1" hangingPunct="1">
              <a:lnSpc>
                <a:spcPct val="88000"/>
              </a:lnSpc>
            </a:pPr>
            <a:r>
              <a:rPr lang="en-US" altLang="en-US" u="sng" dirty="0" smtClean="0"/>
              <a:t>Damage or Benefit</a:t>
            </a:r>
            <a:r>
              <a:rPr lang="en-US" altLang="en-US" dirty="0" smtClean="0"/>
              <a:t>: The most obvious damage to beans is holes in the pods and seeds. On corn the damage is caused by tunneling into ears and feeding on kernels.</a:t>
            </a:r>
          </a:p>
          <a:p>
            <a:pPr eaLnBrk="1" hangingPunct="1">
              <a:lnSpc>
                <a:spcPct val="88000"/>
              </a:lnSpc>
            </a:pPr>
            <a:r>
              <a:rPr lang="en-US" altLang="en-US" u="sng" dirty="0" smtClean="0"/>
              <a:t>Life History</a:t>
            </a:r>
            <a:r>
              <a:rPr lang="en-US" altLang="en-US" dirty="0" smtClean="0"/>
              <a:t>: Adults emerge from early July to mid-August and live from 1-9 days. Egg laying begins about 3 days after emergence. Eggs hatch in about 6 days. Larvae are present from late July to late September. As cool weather approaches, mature worms enter the soil to a depth of 75-275 mm. and construct earthen cells in which they spend the winter. Late the following spring they change to pupae and soon emerge as adult moths.</a:t>
            </a:r>
          </a:p>
          <a:p>
            <a:pPr eaLnBrk="1" hangingPunct="1">
              <a:lnSpc>
                <a:spcPct val="88000"/>
              </a:lnSpc>
            </a:pPr>
            <a:r>
              <a:rPr lang="en-US" altLang="en-US" u="sng" dirty="0" smtClean="0"/>
              <a:t>Host</a:t>
            </a:r>
            <a:r>
              <a:rPr lang="en-US" altLang="en-US" dirty="0" smtClean="0"/>
              <a:t>: Mainly beans and corn</a:t>
            </a:r>
          </a:p>
        </p:txBody>
      </p:sp>
    </p:spTree>
    <p:extLst>
      <p:ext uri="{BB962C8B-B14F-4D97-AF65-F5344CB8AC3E}">
        <p14:creationId xmlns:p14="http://schemas.microsoft.com/office/powerpoint/2010/main" val="1250933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B323B39C-C5D7-41E8-A88A-BA37167FFBBB}" type="slidenum">
              <a:rPr lang="en-US" altLang="en-US" sz="1200"/>
              <a:pPr eaLnBrk="1" hangingPunct="1"/>
              <a:t>68</a:t>
            </a:fld>
            <a:endParaRPr lang="en-US" altLang="en-US" sz="1200"/>
          </a:p>
        </p:txBody>
      </p:sp>
      <p:sp>
        <p:nvSpPr>
          <p:cNvPr id="139267" name="Rectangle 2"/>
          <p:cNvSpPr>
            <a:spLocks noGrp="1" noRot="1" noChangeAspect="1" noChangeArrowheads="1" noTextEdit="1"/>
          </p:cNvSpPr>
          <p:nvPr>
            <p:ph type="sldImg"/>
          </p:nvPr>
        </p:nvSpPr>
        <p:spPr>
          <a:xfrm>
            <a:off x="330200" y="696913"/>
            <a:ext cx="6197600" cy="3486150"/>
          </a:xfrm>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Migratory Grasshopper</a:t>
            </a:r>
          </a:p>
          <a:p>
            <a:pPr eaLnBrk="1" hangingPunct="1"/>
            <a:r>
              <a:rPr lang="en-US" altLang="en-US" smtClean="0"/>
              <a:t>Order: Orthoptera</a:t>
            </a:r>
          </a:p>
          <a:p>
            <a:pPr eaLnBrk="1" hangingPunct="1"/>
            <a:r>
              <a:rPr lang="en-US" altLang="en-US" smtClean="0"/>
              <a:t>Scientific Name: </a:t>
            </a:r>
            <a:r>
              <a:rPr lang="en-US" altLang="en-US" u="sng" smtClean="0"/>
              <a:t>Melanoplus sanguinipes</a:t>
            </a:r>
            <a:r>
              <a:rPr lang="en-US" altLang="en-US" smtClean="0"/>
              <a:t> (Fabricius)</a:t>
            </a:r>
          </a:p>
          <a:p>
            <a:pPr eaLnBrk="1" hangingPunct="1"/>
            <a:r>
              <a:rPr lang="en-US" altLang="en-US" smtClean="0"/>
              <a:t>Agricultural Importance: Harmful to Vegetable Crops</a:t>
            </a:r>
          </a:p>
          <a:p>
            <a:pPr algn="just" eaLnBrk="1" hangingPunct="1">
              <a:lnSpc>
                <a:spcPct val="88000"/>
              </a:lnSpc>
            </a:pPr>
            <a:r>
              <a:rPr lang="en-US" altLang="en-US" u="sng" smtClean="0"/>
              <a:t>Description</a:t>
            </a:r>
            <a:r>
              <a:rPr lang="en-US" altLang="en-US" smtClean="0"/>
              <a:t>: Adults are light brown and yellow and the hind tibiae are red. The male has a small, broad projection on either side of the tip of the abdomen and a distinct swelling between the middle legs. Length of the male is 25 mm.; female is 32 mm.</a:t>
            </a:r>
          </a:p>
          <a:p>
            <a:pPr algn="just" eaLnBrk="1" hangingPunct="1">
              <a:lnSpc>
                <a:spcPct val="88000"/>
              </a:lnSpc>
            </a:pPr>
            <a:r>
              <a:rPr lang="en-US" altLang="en-US" u="sng" smtClean="0"/>
              <a:t>Damage or Benefit</a:t>
            </a:r>
            <a:r>
              <a:rPr lang="en-US" altLang="en-US" smtClean="0"/>
              <a:t>: Severely defoliate vegetation.</a:t>
            </a:r>
          </a:p>
          <a:p>
            <a:pPr algn="just" eaLnBrk="1" hangingPunct="1">
              <a:lnSpc>
                <a:spcPct val="88000"/>
              </a:lnSpc>
            </a:pPr>
            <a:r>
              <a:rPr lang="en-US" altLang="en-US" u="sng" smtClean="0"/>
              <a:t>Life History</a:t>
            </a:r>
            <a:r>
              <a:rPr lang="en-US" altLang="en-US" smtClean="0"/>
              <a:t>: Overwinters as eggs, nymphs appear in ilay, June and early July.</a:t>
            </a:r>
          </a:p>
          <a:p>
            <a:pPr algn="just" eaLnBrk="1" hangingPunct="1">
              <a:lnSpc>
                <a:spcPct val="88000"/>
              </a:lnSpc>
            </a:pPr>
            <a:r>
              <a:rPr lang="en-US" altLang="en-US" smtClean="0"/>
              <a:t>Nymphs feed for 40-60 days before completing growth to adults. Adults mate </a:t>
            </a:r>
          </a:p>
          <a:p>
            <a:pPr algn="just" eaLnBrk="1" hangingPunct="1">
              <a:lnSpc>
                <a:spcPct val="88000"/>
              </a:lnSpc>
            </a:pPr>
            <a:r>
              <a:rPr lang="en-US" altLang="en-US" smtClean="0"/>
              <a:t>in late summer and deposit eggs in hard cases to overwinter.</a:t>
            </a:r>
          </a:p>
          <a:p>
            <a:pPr algn="just" eaLnBrk="1" hangingPunct="1">
              <a:lnSpc>
                <a:spcPct val="88000"/>
              </a:lnSpc>
            </a:pPr>
            <a:r>
              <a:rPr lang="en-US" altLang="en-US" u="sng" smtClean="0"/>
              <a:t>Host</a:t>
            </a:r>
            <a:r>
              <a:rPr lang="en-US" altLang="en-US" smtClean="0"/>
              <a:t>: Pasture, field, forage and vegetable crops</a:t>
            </a:r>
          </a:p>
        </p:txBody>
      </p:sp>
    </p:spTree>
    <p:extLst>
      <p:ext uri="{BB962C8B-B14F-4D97-AF65-F5344CB8AC3E}">
        <p14:creationId xmlns:p14="http://schemas.microsoft.com/office/powerpoint/2010/main" val="767051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F336666B-86FD-4FC6-9252-C5609AFD6CED}" type="slidenum">
              <a:rPr lang="en-US" altLang="en-US" sz="1200"/>
              <a:pPr eaLnBrk="1" hangingPunct="1"/>
              <a:t>69</a:t>
            </a:fld>
            <a:endParaRPr lang="en-US" altLang="en-US" sz="1200"/>
          </a:p>
        </p:txBody>
      </p:sp>
      <p:sp>
        <p:nvSpPr>
          <p:cNvPr id="140291" name="Rectangle 2"/>
          <p:cNvSpPr>
            <a:spLocks noGrp="1" noRot="1" noChangeAspect="1" noChangeArrowheads="1" noTextEdit="1"/>
          </p:cNvSpPr>
          <p:nvPr>
            <p:ph type="sldImg"/>
          </p:nvPr>
        </p:nvSpPr>
        <p:spPr>
          <a:xfrm>
            <a:off x="330200" y="696913"/>
            <a:ext cx="6197600" cy="3486150"/>
          </a:xfrm>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Onion </a:t>
            </a:r>
            <a:r>
              <a:rPr lang="en-US" altLang="en-US" dirty="0" err="1" smtClean="0"/>
              <a:t>Thrips</a:t>
            </a:r>
            <a:endParaRPr lang="en-US" altLang="en-US" dirty="0" smtClean="0"/>
          </a:p>
          <a:p>
            <a:pPr eaLnBrk="1" hangingPunct="1"/>
            <a:r>
              <a:rPr lang="en-US" altLang="en-US" dirty="0" smtClean="0"/>
              <a:t>Order: </a:t>
            </a:r>
            <a:r>
              <a:rPr lang="en-US" altLang="en-US" dirty="0" err="1" smtClean="0"/>
              <a:t>Thysanoptera</a:t>
            </a:r>
            <a:endParaRPr lang="en-US" altLang="en-US" dirty="0" smtClean="0"/>
          </a:p>
          <a:p>
            <a:pPr eaLnBrk="1" hangingPunct="1"/>
            <a:r>
              <a:rPr lang="en-US" altLang="en-US" dirty="0" smtClean="0"/>
              <a:t>Scientific Name: </a:t>
            </a:r>
            <a:r>
              <a:rPr lang="en-US" altLang="en-US" u="sng" dirty="0" err="1" smtClean="0"/>
              <a:t>Thrips</a:t>
            </a:r>
            <a:r>
              <a:rPr lang="en-US" altLang="en-US" u="sng" dirty="0" smtClean="0"/>
              <a:t> </a:t>
            </a:r>
            <a:r>
              <a:rPr lang="en-US" altLang="en-US" u="sng" dirty="0" err="1" smtClean="0"/>
              <a:t>tabaci</a:t>
            </a:r>
            <a:r>
              <a:rPr lang="en-US" altLang="en-US" dirty="0" smtClean="0"/>
              <a:t> (Lindeman)</a:t>
            </a:r>
          </a:p>
          <a:p>
            <a:pPr eaLnBrk="1" hangingPunct="1"/>
            <a:r>
              <a:rPr lang="en-US" altLang="en-US" dirty="0" smtClean="0"/>
              <a:t>Agricultural Importance: Harmful to Vegetable Crops</a:t>
            </a:r>
          </a:p>
          <a:p>
            <a:pPr eaLnBrk="1" hangingPunct="1">
              <a:lnSpc>
                <a:spcPct val="88000"/>
              </a:lnSpc>
            </a:pPr>
            <a:r>
              <a:rPr lang="en-US" altLang="en-US" u="sng" dirty="0" smtClean="0"/>
              <a:t>Description</a:t>
            </a:r>
            <a:r>
              <a:rPr lang="en-US" altLang="en-US" dirty="0" smtClean="0"/>
              <a:t>: Adult is pale yellow to dark brown; antenna are seven segmented; posterior margin of abdomen bears comb of fine hairs; forewings are gray. Nymph is milky white at first, later turns to green or lemon yellow, with red eyes. Adult is 1 mm. in length.</a:t>
            </a:r>
          </a:p>
          <a:p>
            <a:pPr eaLnBrk="1" hangingPunct="1">
              <a:lnSpc>
                <a:spcPct val="88000"/>
              </a:lnSpc>
            </a:pPr>
            <a:r>
              <a:rPr lang="en-US" altLang="en-US" u="sng" dirty="0" smtClean="0"/>
              <a:t>Damage or Benefit</a:t>
            </a:r>
            <a:r>
              <a:rPr lang="en-US" altLang="en-US" dirty="0" smtClean="0"/>
              <a:t>: </a:t>
            </a:r>
            <a:r>
              <a:rPr lang="en-US" altLang="en-US" dirty="0" err="1" smtClean="0"/>
              <a:t>Thrips</a:t>
            </a:r>
            <a:r>
              <a:rPr lang="en-US" altLang="en-US" dirty="0" smtClean="0"/>
              <a:t> destroy the cells on the underside of leaves lowering the quality of the host and allowing entry points for disease causing organisms.</a:t>
            </a:r>
          </a:p>
          <a:p>
            <a:pPr eaLnBrk="1" hangingPunct="1">
              <a:lnSpc>
                <a:spcPct val="88000"/>
              </a:lnSpc>
            </a:pPr>
            <a:r>
              <a:rPr lang="en-US" altLang="en-US" u="sng" dirty="0" smtClean="0"/>
              <a:t>Life History</a:t>
            </a:r>
            <a:r>
              <a:rPr lang="en-US" altLang="en-US" dirty="0" smtClean="0"/>
              <a:t>: Overwinters as adults and nymphs. Adults appear in spring and begin feeding. The females deposit eggs in tender plant tissue. Eggs hatch and nymphs begin feeding for about 6 days and molt twice, then drop to the ground, where they undergo two more molts then pupate. It takes 28-30 days for one generation. There are 6-8 generations per year with many overlapping.</a:t>
            </a:r>
          </a:p>
          <a:p>
            <a:pPr eaLnBrk="1" hangingPunct="1">
              <a:lnSpc>
                <a:spcPct val="88000"/>
              </a:lnSpc>
            </a:pPr>
            <a:r>
              <a:rPr lang="en-US" altLang="en-US" u="sng" dirty="0" smtClean="0"/>
              <a:t>Host</a:t>
            </a:r>
            <a:r>
              <a:rPr lang="en-US" altLang="en-US" dirty="0" smtClean="0"/>
              <a:t>: Onions and garlic most severely, but attacks most plants.</a:t>
            </a:r>
          </a:p>
        </p:txBody>
      </p:sp>
    </p:spTree>
    <p:extLst>
      <p:ext uri="{BB962C8B-B14F-4D97-AF65-F5344CB8AC3E}">
        <p14:creationId xmlns:p14="http://schemas.microsoft.com/office/powerpoint/2010/main" val="81996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biokeys.berkeley.edu</a:t>
            </a:r>
            <a:r>
              <a:rPr lang="en-US" dirty="0" smtClean="0"/>
              <a:t>/inverts/</a:t>
            </a:r>
            <a:r>
              <a:rPr lang="en-US" dirty="0" err="1" smtClean="0"/>
              <a:t>coleoptera.html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16</a:t>
            </a:fld>
            <a:endParaRPr lang="en-US"/>
          </a:p>
        </p:txBody>
      </p:sp>
    </p:spTree>
    <p:extLst>
      <p:ext uri="{BB962C8B-B14F-4D97-AF65-F5344CB8AC3E}">
        <p14:creationId xmlns:p14="http://schemas.microsoft.com/office/powerpoint/2010/main" val="1667329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C0761C0-2985-4D18-A6E0-64F235C00EA8}" type="slidenum">
              <a:rPr lang="en-US" altLang="en-US" sz="1200"/>
              <a:pPr eaLnBrk="1" hangingPunct="1"/>
              <a:t>70</a:t>
            </a:fld>
            <a:endParaRPr lang="en-US" altLang="en-US" sz="1200"/>
          </a:p>
        </p:txBody>
      </p:sp>
      <p:sp>
        <p:nvSpPr>
          <p:cNvPr id="141315" name="Rectangle 2"/>
          <p:cNvSpPr>
            <a:spLocks noGrp="1" noRot="1" noChangeAspect="1" noChangeArrowheads="1" noTextEdit="1"/>
          </p:cNvSpPr>
          <p:nvPr>
            <p:ph type="sldImg"/>
          </p:nvPr>
        </p:nvSpPr>
        <p:spPr>
          <a:xfrm>
            <a:off x="330200" y="696913"/>
            <a:ext cx="6197600" cy="3486150"/>
          </a:xfrm>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Garden </a:t>
            </a:r>
            <a:r>
              <a:rPr lang="en-US" altLang="en-US" dirty="0" err="1" smtClean="0"/>
              <a:t>Symphylan</a:t>
            </a:r>
            <a:r>
              <a:rPr lang="en-US" altLang="en-US" dirty="0" smtClean="0"/>
              <a:t> (</a:t>
            </a:r>
            <a:r>
              <a:rPr lang="en-US" sz="1200" kern="1200" dirty="0" smtClean="0">
                <a:solidFill>
                  <a:schemeClr val="tx1"/>
                </a:solidFill>
                <a:effectLst/>
                <a:latin typeface="+mn-lt"/>
                <a:ea typeface="+mn-ea"/>
                <a:cs typeface="+mn-cs"/>
              </a:rPr>
              <a:t>G199-34, 52-13)</a:t>
            </a:r>
            <a:endParaRPr lang="en-US" altLang="en-US" dirty="0" smtClean="0"/>
          </a:p>
          <a:p>
            <a:pPr eaLnBrk="1" hangingPunct="1"/>
            <a:r>
              <a:rPr lang="en-US" altLang="en-US" dirty="0" smtClean="0"/>
              <a:t>Non insect</a:t>
            </a:r>
          </a:p>
          <a:p>
            <a:pPr eaLnBrk="1" hangingPunct="1"/>
            <a:r>
              <a:rPr lang="en-US" altLang="en-US" dirty="0" smtClean="0"/>
              <a:t>Scientific Name: </a:t>
            </a:r>
            <a:r>
              <a:rPr lang="en-US" altLang="en-US" dirty="0" err="1" smtClean="0"/>
              <a:t>Scutigrella</a:t>
            </a:r>
            <a:r>
              <a:rPr lang="en-US" altLang="en-US" dirty="0" smtClean="0"/>
              <a:t> </a:t>
            </a:r>
            <a:r>
              <a:rPr lang="en-US" altLang="en-US" dirty="0" err="1" smtClean="0"/>
              <a:t>immaculata</a:t>
            </a:r>
            <a:r>
              <a:rPr lang="en-US" altLang="en-US" dirty="0" smtClean="0"/>
              <a:t> (Newport)</a:t>
            </a:r>
          </a:p>
          <a:p>
            <a:pPr eaLnBrk="1" hangingPunct="1"/>
            <a:r>
              <a:rPr lang="en-US" altLang="en-US" dirty="0" smtClean="0"/>
              <a:t>Agricultural Importance: Harmful to Vegetable Crops</a:t>
            </a:r>
          </a:p>
          <a:p>
            <a:pPr eaLnBrk="1" hangingPunct="1"/>
            <a:r>
              <a:rPr lang="en-US" altLang="en-US" u="sng" dirty="0" smtClean="0"/>
              <a:t>Description</a:t>
            </a:r>
            <a:r>
              <a:rPr lang="en-US" altLang="en-US" dirty="0" smtClean="0"/>
              <a:t>: This is not a true insect since the adult has 12 pair of legs. Newly hatched nymphs have 6 pair of legs, but adds one pair each time it molts until adult stage is reached. </a:t>
            </a:r>
            <a:r>
              <a:rPr lang="en-US" altLang="en-US" dirty="0" err="1" smtClean="0"/>
              <a:t>Symphylons</a:t>
            </a:r>
            <a:r>
              <a:rPr lang="en-US" altLang="en-US" dirty="0" smtClean="0"/>
              <a:t> are 3-4 mm. in length, white, soft bodied, “centipede-like” animals with prominent antenna.</a:t>
            </a:r>
          </a:p>
          <a:p>
            <a:pPr eaLnBrk="1" hangingPunct="1"/>
            <a:r>
              <a:rPr lang="en-US" altLang="en-US" u="sng" dirty="0" smtClean="0"/>
              <a:t>Damage or Benefit</a:t>
            </a:r>
            <a:r>
              <a:rPr lang="en-US" altLang="en-US" dirty="0" smtClean="0"/>
              <a:t>: Feed on root systems of plants causing stunting of plant growth. Damage to seedling plants causes poor stands.</a:t>
            </a:r>
          </a:p>
          <a:p>
            <a:pPr eaLnBrk="1" hangingPunct="1">
              <a:lnSpc>
                <a:spcPct val="88000"/>
              </a:lnSpc>
            </a:pPr>
            <a:r>
              <a:rPr lang="en-US" altLang="en-US" u="sng" dirty="0" smtClean="0"/>
              <a:t>Life History</a:t>
            </a:r>
            <a:r>
              <a:rPr lang="en-US" altLang="en-US" dirty="0" smtClean="0"/>
              <a:t>: Eggs, nymphs and adults can be found anytime of the year, but the majority of the eggs are found in the early spring and fall months. Nymphs and adults become active in the spring and can be found in increasing numbers in the upper 150-200 mm. of the soil from April through August. Eggs are deposited in clusters of 4-25 at various depths, depending upon soil temperature, moisture and structure. Eggs hatch in 30-40 days and nymphs begin feeding on small roots. The total development time from egg to adult is approximately 5 months at 100 C. There are 1-2 generations per year.</a:t>
            </a:r>
          </a:p>
          <a:p>
            <a:pPr eaLnBrk="1" hangingPunct="1">
              <a:lnSpc>
                <a:spcPct val="88000"/>
              </a:lnSpc>
            </a:pPr>
            <a:r>
              <a:rPr lang="en-US" altLang="en-US" u="sng" dirty="0" smtClean="0"/>
              <a:t>Host</a:t>
            </a:r>
            <a:r>
              <a:rPr lang="en-US" altLang="en-US" dirty="0" smtClean="0"/>
              <a:t>: Most severe on root crops, but damage most crops</a:t>
            </a:r>
          </a:p>
        </p:txBody>
      </p:sp>
    </p:spTree>
    <p:extLst>
      <p:ext uri="{BB962C8B-B14F-4D97-AF65-F5344CB8AC3E}">
        <p14:creationId xmlns:p14="http://schemas.microsoft.com/office/powerpoint/2010/main" val="787468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C49F0A47-BC59-4D92-84EE-5817F882E71E}" type="slidenum">
              <a:rPr lang="en-US" altLang="en-US" sz="1200"/>
              <a:pPr eaLnBrk="1" hangingPunct="1"/>
              <a:t>71</a:t>
            </a:fld>
            <a:endParaRPr lang="en-US" altLang="en-US" sz="1200"/>
          </a:p>
        </p:txBody>
      </p:sp>
      <p:sp>
        <p:nvSpPr>
          <p:cNvPr id="142339" name="Rectangle 2"/>
          <p:cNvSpPr>
            <a:spLocks noGrp="1" noRot="1" noChangeAspect="1" noChangeArrowheads="1" noTextEdit="1"/>
          </p:cNvSpPr>
          <p:nvPr>
            <p:ph type="sldImg"/>
          </p:nvPr>
        </p:nvSpPr>
        <p:spPr>
          <a:xfrm>
            <a:off x="330200" y="696913"/>
            <a:ext cx="6197600" cy="3486150"/>
          </a:xfrm>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9307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3160275A-4FD5-4047-AEC0-3075ABCDEE4F}" type="slidenum">
              <a:rPr lang="en-US" altLang="en-US" sz="1200"/>
              <a:pPr eaLnBrk="1" hangingPunct="1"/>
              <a:t>72</a:t>
            </a:fld>
            <a:endParaRPr lang="en-US" altLang="en-US" sz="1200"/>
          </a:p>
        </p:txBody>
      </p:sp>
      <p:sp>
        <p:nvSpPr>
          <p:cNvPr id="143363" name="Rectangle 2"/>
          <p:cNvSpPr>
            <a:spLocks noGrp="1" noRot="1" noChangeAspect="1" noChangeArrowheads="1" noTextEdit="1"/>
          </p:cNvSpPr>
          <p:nvPr>
            <p:ph type="sldImg"/>
          </p:nvPr>
        </p:nvSpPr>
        <p:spPr>
          <a:xfrm>
            <a:off x="330200" y="696913"/>
            <a:ext cx="6197600" cy="3486150"/>
          </a:xfrm>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smtClean="0"/>
              <a:t>Two-Spotted Spider Mite</a:t>
            </a:r>
          </a:p>
          <a:p>
            <a:pPr eaLnBrk="1" hangingPunct="1">
              <a:lnSpc>
                <a:spcPct val="88000"/>
              </a:lnSpc>
            </a:pPr>
            <a:r>
              <a:rPr lang="en-US" altLang="en-US" smtClean="0"/>
              <a:t>Order: Acarina</a:t>
            </a:r>
          </a:p>
          <a:p>
            <a:pPr eaLnBrk="1" hangingPunct="1">
              <a:lnSpc>
                <a:spcPct val="88000"/>
              </a:lnSpc>
            </a:pPr>
            <a:r>
              <a:rPr lang="en-US" altLang="en-US" smtClean="0"/>
              <a:t>Scientific Name: </a:t>
            </a:r>
            <a:r>
              <a:rPr lang="en-US" altLang="en-US" u="sng" smtClean="0"/>
              <a:t>Tetranychus urticae</a:t>
            </a:r>
            <a:r>
              <a:rPr lang="en-US" altLang="en-US" smtClean="0"/>
              <a:t> Koch</a:t>
            </a:r>
          </a:p>
          <a:p>
            <a:pPr eaLnBrk="1" hangingPunct="1">
              <a:lnSpc>
                <a:spcPct val="88000"/>
              </a:lnSpc>
            </a:pPr>
            <a:r>
              <a:rPr lang="en-US" altLang="en-US" smtClean="0"/>
              <a:t>Agricultural Importance: Harmful to Plants</a:t>
            </a:r>
          </a:p>
          <a:p>
            <a:pPr eaLnBrk="1" hangingPunct="1"/>
            <a:r>
              <a:rPr lang="en-US" altLang="en-US" u="sng" smtClean="0"/>
              <a:t>Description:</a:t>
            </a:r>
            <a:r>
              <a:rPr lang="en-US" altLang="en-US" smtClean="0"/>
              <a:t> Two-spotted spider mites are not insects but, rather, are closely related to spiders. mite is pale on the back. Adults and nymphs have eight legs, but larvae have six. The mite is yellow, translucent reddish or greenish with two dark spots on the back. These spots are not distinct on nymphs. Size ranges from 0.25-0.5 mm in length.</a:t>
            </a:r>
          </a:p>
          <a:p>
            <a:pPr eaLnBrk="1" hangingPunct="1">
              <a:lnSpc>
                <a:spcPct val="88000"/>
              </a:lnSpc>
            </a:pPr>
            <a:r>
              <a:rPr lang="en-US" altLang="en-US" u="sng" smtClean="0"/>
              <a:t>Damage or Benefit:</a:t>
            </a:r>
            <a:r>
              <a:rPr lang="en-US" altLang="en-US" smtClean="0"/>
              <a:t> Feeding on the surface layer of cells causes mottling of leaves which turn brown or bronze. Fruit does not color and other crops mature early causing reduced yields.</a:t>
            </a:r>
          </a:p>
          <a:p>
            <a:pPr eaLnBrk="1" hangingPunct="1">
              <a:lnSpc>
                <a:spcPct val="88000"/>
              </a:lnSpc>
            </a:pPr>
            <a:r>
              <a:rPr lang="en-US" altLang="en-US" u="sng" smtClean="0"/>
              <a:t>Life History:</a:t>
            </a:r>
            <a:r>
              <a:rPr lang="en-US" altLang="en-US" smtClean="0"/>
              <a:t> Female spider mites overwinter in cracks and crevices in the soil and under debris in and around margins of host plant fields. They emerge in the spring and begin depositing eggs on the undersides of host plant leaves. Eggs hatch into larvae in 4-5 days. The life cycle from egg to adult takes 1-3 weeks depending on temperature.</a:t>
            </a:r>
          </a:p>
          <a:p>
            <a:pPr eaLnBrk="1" hangingPunct="1">
              <a:lnSpc>
                <a:spcPct val="88000"/>
              </a:lnSpc>
            </a:pPr>
            <a:r>
              <a:rPr lang="en-US" altLang="en-US" u="sng" smtClean="0"/>
              <a:t>Host: </a:t>
            </a:r>
            <a:r>
              <a:rPr lang="en-US" altLang="en-US" smtClean="0"/>
              <a:t>Most fruit, vegetables forage and seed crops</a:t>
            </a:r>
          </a:p>
        </p:txBody>
      </p:sp>
    </p:spTree>
    <p:extLst>
      <p:ext uri="{BB962C8B-B14F-4D97-AF65-F5344CB8AC3E}">
        <p14:creationId xmlns:p14="http://schemas.microsoft.com/office/powerpoint/2010/main" val="2089179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3CED1144-120F-4715-B4CC-F8ADE92CE102}" type="slidenum">
              <a:rPr lang="en-US" altLang="en-US" sz="1200"/>
              <a:pPr eaLnBrk="1" hangingPunct="1"/>
              <a:t>73</a:t>
            </a:fld>
            <a:endParaRPr lang="en-US" altLang="en-US" sz="1200"/>
          </a:p>
        </p:txBody>
      </p:sp>
      <p:sp>
        <p:nvSpPr>
          <p:cNvPr id="144387" name="Rectangle 2"/>
          <p:cNvSpPr>
            <a:spLocks noGrp="1" noRot="1" noChangeAspect="1" noChangeArrowheads="1" noTextEdit="1"/>
          </p:cNvSpPr>
          <p:nvPr>
            <p:ph type="sldImg"/>
          </p:nvPr>
        </p:nvSpPr>
        <p:spPr>
          <a:xfrm>
            <a:off x="330200" y="696913"/>
            <a:ext cx="6197600" cy="3486150"/>
          </a:xfrm>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smtClean="0"/>
              <a:t>Blackvine Weevil</a:t>
            </a:r>
          </a:p>
          <a:p>
            <a:pPr eaLnBrk="1" hangingPunct="1">
              <a:lnSpc>
                <a:spcPct val="88000"/>
              </a:lnSpc>
            </a:pPr>
            <a:r>
              <a:rPr lang="en-US" altLang="en-US" smtClean="0"/>
              <a:t>Order: Coleoptera</a:t>
            </a:r>
          </a:p>
          <a:p>
            <a:pPr eaLnBrk="1" hangingPunct="1">
              <a:lnSpc>
                <a:spcPct val="88000"/>
              </a:lnSpc>
            </a:pPr>
            <a:r>
              <a:rPr lang="en-US" altLang="en-US" smtClean="0"/>
              <a:t>Scientific Name: </a:t>
            </a:r>
            <a:r>
              <a:rPr lang="en-US" altLang="en-US" u="sng" smtClean="0"/>
              <a:t>Otiorhynchus sulcatus</a:t>
            </a:r>
            <a:r>
              <a:rPr lang="en-US" altLang="en-US" smtClean="0"/>
              <a:t> (Fabricius)</a:t>
            </a:r>
          </a:p>
          <a:p>
            <a:pPr eaLnBrk="1" hangingPunct="1">
              <a:lnSpc>
                <a:spcPct val="88000"/>
              </a:lnSpc>
            </a:pPr>
            <a:r>
              <a:rPr lang="en-US" altLang="en-US" smtClean="0"/>
              <a:t>Agricultural Importance: Harmful to Plants</a:t>
            </a:r>
          </a:p>
          <a:p>
            <a:pPr eaLnBrk="1" hangingPunct="1"/>
            <a:r>
              <a:rPr lang="en-US" altLang="en-US" u="sng" smtClean="0"/>
              <a:t>Description:  </a:t>
            </a:r>
            <a:r>
              <a:rPr lang="en-US" altLang="en-US" smtClean="0"/>
              <a:t>Adult is black with patches of yellow scales; elytra has minute grooves and punctures. The length is 6-10 mm. The larva is white or pinkish with a brown head; length of 10 mm. when full grown.</a:t>
            </a:r>
          </a:p>
          <a:p>
            <a:pPr eaLnBrk="1" hangingPunct="1">
              <a:lnSpc>
                <a:spcPct val="88000"/>
              </a:lnSpc>
            </a:pPr>
            <a:r>
              <a:rPr lang="en-US" altLang="en-US" u="sng" smtClean="0"/>
              <a:t>Damage or Benefit:</a:t>
            </a:r>
            <a:r>
              <a:rPr lang="en-US" altLang="en-US" smtClean="0"/>
              <a:t> Adults feed at night on plant leaves. Larvae feed on roots causing the plants to die or be severely stunted.</a:t>
            </a:r>
          </a:p>
          <a:p>
            <a:pPr eaLnBrk="1" hangingPunct="1">
              <a:lnSpc>
                <a:spcPct val="88000"/>
              </a:lnSpc>
            </a:pPr>
            <a:r>
              <a:rPr lang="en-US" altLang="en-US" u="sng" smtClean="0"/>
              <a:t>Life History</a:t>
            </a:r>
            <a:r>
              <a:rPr lang="en-US" altLang="en-US" smtClean="0"/>
              <a:t>: Immature larvae overwinter in earthen cells. They begin feeding again in the spring. Mature larvae pupate in early summer and adults appear in mid-summer. One generation per year.</a:t>
            </a:r>
          </a:p>
          <a:p>
            <a:pPr eaLnBrk="1" hangingPunct="1"/>
            <a:r>
              <a:rPr lang="en-US" altLang="en-US" u="sng" smtClean="0"/>
              <a:t>Host:</a:t>
            </a:r>
            <a:r>
              <a:rPr lang="en-US" altLang="en-US" smtClean="0"/>
              <a:t> Berries, mint, hops, ornamentals and other crops</a:t>
            </a:r>
          </a:p>
        </p:txBody>
      </p:sp>
    </p:spTree>
    <p:extLst>
      <p:ext uri="{BB962C8B-B14F-4D97-AF65-F5344CB8AC3E}">
        <p14:creationId xmlns:p14="http://schemas.microsoft.com/office/powerpoint/2010/main" val="169258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C742F651-5233-48A2-B21C-376C16644261}" type="slidenum">
              <a:rPr lang="en-US" altLang="en-US" sz="1200"/>
              <a:pPr eaLnBrk="1" hangingPunct="1"/>
              <a:t>74</a:t>
            </a:fld>
            <a:endParaRPr lang="en-US" altLang="en-US" sz="1200"/>
          </a:p>
        </p:txBody>
      </p:sp>
      <p:sp>
        <p:nvSpPr>
          <p:cNvPr id="145411" name="Rectangle 2"/>
          <p:cNvSpPr>
            <a:spLocks noGrp="1" noRot="1" noChangeAspect="1" noChangeArrowheads="1" noTextEdit="1"/>
          </p:cNvSpPr>
          <p:nvPr>
            <p:ph type="sldImg"/>
          </p:nvPr>
        </p:nvSpPr>
        <p:spPr>
          <a:xfrm>
            <a:off x="330200" y="696913"/>
            <a:ext cx="6197600" cy="3486150"/>
          </a:xfrm>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Strawberry Root Weevil</a:t>
            </a:r>
          </a:p>
          <a:p>
            <a:pPr eaLnBrk="1" hangingPunct="1"/>
            <a:r>
              <a:rPr lang="en-US" altLang="en-US" smtClean="0"/>
              <a:t>Order: Coleoptera</a:t>
            </a:r>
          </a:p>
          <a:p>
            <a:pPr eaLnBrk="1" hangingPunct="1"/>
            <a:r>
              <a:rPr lang="en-US" altLang="en-US" smtClean="0"/>
              <a:t>Scientific Name: Otiorh </a:t>
            </a:r>
            <a:r>
              <a:rPr lang="en-US" altLang="en-US" u="sng" smtClean="0"/>
              <a:t>nchus ovatus</a:t>
            </a:r>
            <a:r>
              <a:rPr lang="en-US" altLang="en-US" smtClean="0"/>
              <a:t> (Linnaeus)</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Adult is oblong oval in shape and averages about 4 mm. in length. Color varies from light to dark brown or nearly black. The legs and antennae are reddish brown. Adults cannot fly. Newly hatched larvae are white with conspicuous orange-brown head capsules and are about 0.5 mm. long. As larvae grow long they become more grub-like in appearance. Mature larvae are 6-7 mm in length, legless, creamy white in color and “C” shaped.</a:t>
            </a:r>
          </a:p>
          <a:p>
            <a:pPr eaLnBrk="1" hangingPunct="1">
              <a:lnSpc>
                <a:spcPct val="88000"/>
              </a:lnSpc>
            </a:pPr>
            <a:r>
              <a:rPr lang="en-US" altLang="en-US" u="sng" smtClean="0"/>
              <a:t>Damage or Benefit:</a:t>
            </a:r>
            <a:r>
              <a:rPr lang="en-US" altLang="en-US" smtClean="0"/>
              <a:t> Larvae feed on roots which severely stunts or skills plants. Adults feed on leaves.</a:t>
            </a:r>
          </a:p>
          <a:p>
            <a:pPr eaLnBrk="1" hangingPunct="1">
              <a:lnSpc>
                <a:spcPct val="88000"/>
              </a:lnSpc>
            </a:pPr>
            <a:r>
              <a:rPr lang="en-US" altLang="en-US" u="sng" smtClean="0"/>
              <a:t>Life History:</a:t>
            </a:r>
            <a:r>
              <a:rPr lang="en-US" altLang="en-US" smtClean="0"/>
              <a:t> Eggs hatch in July and new larvae begin feeding on roots of their host plant. They feed during late summer and early fall, then overwinter. Larvae resume feeding in the spring during April and early May and then form a cell in the soil where they pupate. Adults begin emerging during mid-May and are present in the fields until late July. Adults begin depositing eggs around the base of plants about 3 weeks after emergence. Most of the eggs are deposited during late June and July and most adults are gone by early August. One generation per year.</a:t>
            </a:r>
          </a:p>
          <a:p>
            <a:pPr eaLnBrk="1" hangingPunct="1"/>
            <a:r>
              <a:rPr lang="en-US" altLang="en-US" u="sng" smtClean="0"/>
              <a:t>Host</a:t>
            </a:r>
            <a:r>
              <a:rPr lang="en-US" altLang="en-US" smtClean="0"/>
              <a:t>: Berries, mint, hops and other crops</a:t>
            </a:r>
          </a:p>
        </p:txBody>
      </p:sp>
    </p:spTree>
    <p:extLst>
      <p:ext uri="{BB962C8B-B14F-4D97-AF65-F5344CB8AC3E}">
        <p14:creationId xmlns:p14="http://schemas.microsoft.com/office/powerpoint/2010/main" val="7271064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C42096FB-CD70-445A-AECD-84EEEE314BFF}" type="slidenum">
              <a:rPr lang="en-US" altLang="en-US" sz="1200"/>
              <a:pPr eaLnBrk="1" hangingPunct="1"/>
              <a:t>75</a:t>
            </a:fld>
            <a:endParaRPr lang="en-US" altLang="en-US" sz="1200"/>
          </a:p>
        </p:txBody>
      </p:sp>
      <p:sp>
        <p:nvSpPr>
          <p:cNvPr id="146435" name="Rectangle 2"/>
          <p:cNvSpPr>
            <a:spLocks noGrp="1" noRot="1" noChangeAspect="1" noChangeArrowheads="1" noTextEdit="1"/>
          </p:cNvSpPr>
          <p:nvPr>
            <p:ph type="sldImg"/>
          </p:nvPr>
        </p:nvSpPr>
        <p:spPr>
          <a:xfrm>
            <a:off x="330200" y="696913"/>
            <a:ext cx="6197600" cy="3486150"/>
          </a:xfrm>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smtClean="0"/>
              <a:t>European Earwig</a:t>
            </a:r>
          </a:p>
          <a:p>
            <a:pPr eaLnBrk="1" hangingPunct="1">
              <a:lnSpc>
                <a:spcPct val="88000"/>
              </a:lnSpc>
            </a:pPr>
            <a:r>
              <a:rPr lang="en-US" altLang="en-US" smtClean="0"/>
              <a:t>Order: Dermaptera</a:t>
            </a:r>
          </a:p>
          <a:p>
            <a:pPr eaLnBrk="1" hangingPunct="1">
              <a:lnSpc>
                <a:spcPct val="88000"/>
              </a:lnSpc>
            </a:pPr>
            <a:r>
              <a:rPr lang="en-US" altLang="en-US" smtClean="0"/>
              <a:t>Scientific Name: </a:t>
            </a:r>
            <a:r>
              <a:rPr lang="en-US" altLang="en-US" u="sng" smtClean="0"/>
              <a:t>Forficuh auricularid</a:t>
            </a:r>
            <a:r>
              <a:rPr lang="en-US" altLang="en-US" smtClean="0"/>
              <a:t> Linnaeus</a:t>
            </a:r>
          </a:p>
          <a:p>
            <a:pPr eaLnBrk="1" hangingPunct="1">
              <a:lnSpc>
                <a:spcPct val="88000"/>
              </a:lnSpc>
            </a:pPr>
            <a:r>
              <a:rPr lang="en-US" altLang="en-US" smtClean="0"/>
              <a:t>Agricultural Importance: Harmful to Fruit</a:t>
            </a:r>
          </a:p>
          <a:p>
            <a:pPr eaLnBrk="1" hangingPunct="1">
              <a:lnSpc>
                <a:spcPct val="88000"/>
              </a:lnSpc>
            </a:pPr>
            <a:r>
              <a:rPr lang="en-US" altLang="en-US" u="sng" smtClean="0"/>
              <a:t>Description:</a:t>
            </a:r>
            <a:r>
              <a:rPr lang="en-US" altLang="en-US" smtClean="0"/>
              <a:t> Adult is reddish brown. Cerci of the male are curved, those of female are nearly straight. It is capable of flight. Adult is approximately 18-20 mm. in length. Nymphs are similar to adults.</a:t>
            </a:r>
          </a:p>
          <a:p>
            <a:pPr eaLnBrk="1" hangingPunct="1">
              <a:lnSpc>
                <a:spcPct val="88000"/>
              </a:lnSpc>
            </a:pPr>
            <a:r>
              <a:rPr lang="en-US" altLang="en-US" u="sng" smtClean="0"/>
              <a:t>Damage or Benefit</a:t>
            </a:r>
            <a:r>
              <a:rPr lang="en-US" altLang="en-US" smtClean="0"/>
              <a:t>: Feed on various garden flowers, vegetables, ripe fruit and a variety of insects.</a:t>
            </a:r>
          </a:p>
          <a:p>
            <a:pPr eaLnBrk="1" hangingPunct="1">
              <a:lnSpc>
                <a:spcPct val="88000"/>
              </a:lnSpc>
            </a:pPr>
            <a:r>
              <a:rPr lang="en-US" altLang="en-US" u="sng" smtClean="0"/>
              <a:t>Life History:</a:t>
            </a:r>
            <a:r>
              <a:rPr lang="en-US" altLang="en-US" smtClean="0"/>
              <a:t> For the first few days after eggs hatch, the nest is kept closed to prevent escape. The period from hatching to maturity lasts about 68 days and requires 4 molts. Overwinters in the egg stage and as adults under boards, stones and cells in the ground. There are 1-2 generations per year.</a:t>
            </a:r>
          </a:p>
          <a:p>
            <a:pPr eaLnBrk="1" hangingPunct="1"/>
            <a:r>
              <a:rPr lang="en-US" altLang="en-US" u="sng" smtClean="0"/>
              <a:t>Host</a:t>
            </a:r>
            <a:r>
              <a:rPr lang="en-US" altLang="en-US" smtClean="0"/>
              <a:t>: Fruit, vegetables and ornamental crops</a:t>
            </a:r>
          </a:p>
        </p:txBody>
      </p:sp>
    </p:spTree>
    <p:extLst>
      <p:ext uri="{BB962C8B-B14F-4D97-AF65-F5344CB8AC3E}">
        <p14:creationId xmlns:p14="http://schemas.microsoft.com/office/powerpoint/2010/main" val="1790474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8DC7F90F-CEB0-4DFA-85F4-EB6EED75E56F}" type="slidenum">
              <a:rPr lang="en-US" altLang="en-US" sz="1200"/>
              <a:pPr eaLnBrk="1" hangingPunct="1"/>
              <a:t>76</a:t>
            </a:fld>
            <a:endParaRPr lang="en-US" altLang="en-US" sz="1200"/>
          </a:p>
        </p:txBody>
      </p:sp>
      <p:sp>
        <p:nvSpPr>
          <p:cNvPr id="147459" name="Rectangle 2"/>
          <p:cNvSpPr>
            <a:spLocks noGrp="1" noRot="1" noChangeAspect="1" noChangeArrowheads="1" noTextEdit="1"/>
          </p:cNvSpPr>
          <p:nvPr>
            <p:ph type="sldImg"/>
          </p:nvPr>
        </p:nvSpPr>
        <p:spPr>
          <a:xfrm>
            <a:off x="330200" y="696913"/>
            <a:ext cx="6197600" cy="3486150"/>
          </a:xfrm>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smtClean="0"/>
              <a:t>Cherry Fruit Fly</a:t>
            </a:r>
          </a:p>
          <a:p>
            <a:pPr eaLnBrk="1" hangingPunct="1">
              <a:lnSpc>
                <a:spcPct val="88000"/>
              </a:lnSpc>
            </a:pPr>
            <a:r>
              <a:rPr lang="en-US" altLang="en-US" smtClean="0"/>
              <a:t>Order: Diptera </a:t>
            </a:r>
          </a:p>
          <a:p>
            <a:pPr eaLnBrk="1" hangingPunct="1">
              <a:lnSpc>
                <a:spcPct val="88000"/>
              </a:lnSpc>
            </a:pPr>
            <a:r>
              <a:rPr lang="en-US" altLang="en-US" smtClean="0"/>
              <a:t>Scientific Name: </a:t>
            </a:r>
            <a:r>
              <a:rPr lang="en-US" altLang="en-US" u="sng" smtClean="0"/>
              <a:t>Rhagoletis cingulata</a:t>
            </a:r>
            <a:r>
              <a:rPr lang="en-US" altLang="en-US" smtClean="0"/>
              <a:t> (Loew)</a:t>
            </a:r>
          </a:p>
          <a:p>
            <a:pPr eaLnBrk="1" hangingPunct="1">
              <a:lnSpc>
                <a:spcPct val="88000"/>
              </a:lnSpc>
            </a:pPr>
            <a:r>
              <a:rPr lang="en-US" altLang="en-US" smtClean="0"/>
              <a:t>Agricultural Importance: Harmful to Fruit</a:t>
            </a:r>
          </a:p>
          <a:p>
            <a:pPr eaLnBrk="1" hangingPunct="1">
              <a:lnSpc>
                <a:spcPct val="88000"/>
              </a:lnSpc>
            </a:pPr>
            <a:r>
              <a:rPr lang="en-US" altLang="en-US" u="sng" smtClean="0"/>
              <a:t>Description:</a:t>
            </a:r>
            <a:r>
              <a:rPr lang="en-US" altLang="en-US" smtClean="0"/>
              <a:t> Adults are mostly shiny black; abdomen with four white cross-bands; tibia and tarsi are yellow, wings are clear with black bands. Adults are 3.5-5 mm. in length. Larvae are white and about 6 mm. in length when full grown.</a:t>
            </a:r>
          </a:p>
          <a:p>
            <a:pPr eaLnBrk="1" hangingPunct="1">
              <a:lnSpc>
                <a:spcPct val="88000"/>
              </a:lnSpc>
            </a:pPr>
            <a:r>
              <a:rPr lang="en-US" altLang="en-US" u="sng" smtClean="0"/>
              <a:t>Damage or Benefit:</a:t>
            </a:r>
            <a:r>
              <a:rPr lang="en-US" altLang="en-US" smtClean="0"/>
              <a:t> Larvae feed on the cherries causing them to be unmarketable.</a:t>
            </a:r>
          </a:p>
          <a:p>
            <a:pPr eaLnBrk="1" hangingPunct="1">
              <a:lnSpc>
                <a:spcPct val="88000"/>
              </a:lnSpc>
            </a:pPr>
            <a:r>
              <a:rPr lang="en-US" altLang="en-US" u="sng" smtClean="0"/>
              <a:t>Life History:</a:t>
            </a:r>
            <a:r>
              <a:rPr lang="en-US" altLang="en-US" smtClean="0"/>
              <a:t> Adults appear in June and July and after a few days begin to lay eggs in the immature fruit. The eggs hatch and larvae begin to feed on the fruit. When the larvae are mature, they fall to the ground and pupate in the larval skin which turns brown. Overwinter as a pupa in the soil.</a:t>
            </a:r>
          </a:p>
          <a:p>
            <a:pPr eaLnBrk="1" hangingPunct="1"/>
            <a:r>
              <a:rPr lang="en-US" altLang="en-US" u="sng" smtClean="0"/>
              <a:t>Host:</a:t>
            </a:r>
            <a:r>
              <a:rPr lang="en-US" altLang="en-US" smtClean="0"/>
              <a:t> Primarily cherries</a:t>
            </a:r>
          </a:p>
        </p:txBody>
      </p:sp>
    </p:spTree>
    <p:extLst>
      <p:ext uri="{BB962C8B-B14F-4D97-AF65-F5344CB8AC3E}">
        <p14:creationId xmlns:p14="http://schemas.microsoft.com/office/powerpoint/2010/main" val="2011862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8F02784-25D8-4483-AFEE-F8C2AC00B00A}" type="slidenum">
              <a:rPr lang="en-US" altLang="en-US" sz="1200"/>
              <a:pPr eaLnBrk="1" hangingPunct="1"/>
              <a:t>77</a:t>
            </a:fld>
            <a:endParaRPr lang="en-US" altLang="en-US" sz="1200"/>
          </a:p>
        </p:txBody>
      </p:sp>
      <p:sp>
        <p:nvSpPr>
          <p:cNvPr id="148483" name="Rectangle 2"/>
          <p:cNvSpPr>
            <a:spLocks noGrp="1" noRot="1" noChangeAspect="1" noChangeArrowheads="1" noTextEdit="1"/>
          </p:cNvSpPr>
          <p:nvPr>
            <p:ph type="sldImg"/>
          </p:nvPr>
        </p:nvSpPr>
        <p:spPr>
          <a:xfrm>
            <a:off x="330200" y="696913"/>
            <a:ext cx="6197600" cy="3486150"/>
          </a:xfrm>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smtClean="0"/>
              <a:t>Black Cherry Aphid</a:t>
            </a:r>
          </a:p>
          <a:p>
            <a:pPr eaLnBrk="1" hangingPunct="1">
              <a:lnSpc>
                <a:spcPct val="88000"/>
              </a:lnSpc>
            </a:pPr>
            <a:r>
              <a:rPr lang="en-US" altLang="en-US" smtClean="0"/>
              <a:t>Order: Homoptera</a:t>
            </a:r>
          </a:p>
          <a:p>
            <a:pPr eaLnBrk="1" hangingPunct="1">
              <a:lnSpc>
                <a:spcPct val="88000"/>
              </a:lnSpc>
            </a:pPr>
            <a:r>
              <a:rPr lang="en-US" altLang="en-US" smtClean="0"/>
              <a:t>Scientific Name: </a:t>
            </a:r>
            <a:r>
              <a:rPr lang="en-US" altLang="en-US" u="sng" smtClean="0"/>
              <a:t>Myzus cerasi</a:t>
            </a:r>
            <a:r>
              <a:rPr lang="en-US" altLang="en-US" smtClean="0"/>
              <a:t> (Fabricius)</a:t>
            </a:r>
          </a:p>
          <a:p>
            <a:pPr eaLnBrk="1" hangingPunct="1">
              <a:lnSpc>
                <a:spcPct val="88000"/>
              </a:lnSpc>
            </a:pPr>
            <a:r>
              <a:rPr lang="en-US" altLang="en-US" smtClean="0"/>
              <a:t>Agricultural Importance: Harmful to Fruit</a:t>
            </a:r>
          </a:p>
          <a:p>
            <a:pPr eaLnBrk="1" hangingPunct="1">
              <a:lnSpc>
                <a:spcPct val="88000"/>
              </a:lnSpc>
            </a:pPr>
            <a:r>
              <a:rPr lang="en-US" altLang="en-US" u="sng" smtClean="0"/>
              <a:t>Description: </a:t>
            </a:r>
            <a:r>
              <a:rPr lang="en-US" altLang="en-US" smtClean="0"/>
              <a:t>Adult is shiny black, 3 mm. in length. Nymphs are similar to adults except they are smaller without wings.</a:t>
            </a:r>
          </a:p>
          <a:p>
            <a:pPr eaLnBrk="1" hangingPunct="1">
              <a:lnSpc>
                <a:spcPct val="88000"/>
              </a:lnSpc>
            </a:pPr>
            <a:r>
              <a:rPr lang="en-US" altLang="en-US" u="sng" smtClean="0"/>
              <a:t>Damage or Benefit:</a:t>
            </a:r>
            <a:r>
              <a:rPr lang="en-US" altLang="en-US" smtClean="0"/>
              <a:t> Feeding causes discoloration and curling of leaves and new growth is stunted.</a:t>
            </a:r>
          </a:p>
          <a:p>
            <a:pPr eaLnBrk="1" hangingPunct="1">
              <a:lnSpc>
                <a:spcPct val="88000"/>
              </a:lnSpc>
            </a:pPr>
            <a:r>
              <a:rPr lang="en-US" altLang="en-US" u="sng" smtClean="0"/>
              <a:t>Life History:</a:t>
            </a:r>
            <a:r>
              <a:rPr lang="en-US" altLang="en-US" smtClean="0"/>
              <a:t> Overwinter as eggs tucked in among buds. Hatching occurs when the buds open. The young develop on the new growth, curling leaves and then living within the curl. Winged adults appear in mid-summer and migrate to crucifers. Later generations return to cherry trees in fall and produce wingless males and oviporous females which lay eggs to overwinter. Females during the year are generally parthenogenic. There are 3-4 generations per year.</a:t>
            </a:r>
          </a:p>
          <a:p>
            <a:pPr eaLnBrk="1" hangingPunct="1"/>
            <a:r>
              <a:rPr lang="en-US" altLang="en-US" u="sng" smtClean="0"/>
              <a:t>Host:</a:t>
            </a:r>
            <a:r>
              <a:rPr lang="en-US" altLang="en-US" smtClean="0"/>
              <a:t> Cherries</a:t>
            </a:r>
          </a:p>
        </p:txBody>
      </p:sp>
    </p:spTree>
    <p:extLst>
      <p:ext uri="{BB962C8B-B14F-4D97-AF65-F5344CB8AC3E}">
        <p14:creationId xmlns:p14="http://schemas.microsoft.com/office/powerpoint/2010/main" val="1742711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29739036-DA94-4BB3-9C8D-16B4CEB10874}" type="slidenum">
              <a:rPr lang="en-US" altLang="en-US" sz="1200"/>
              <a:pPr eaLnBrk="1" hangingPunct="1"/>
              <a:t>78</a:t>
            </a:fld>
            <a:endParaRPr lang="en-US" altLang="en-US" sz="1200"/>
          </a:p>
        </p:txBody>
      </p:sp>
      <p:sp>
        <p:nvSpPr>
          <p:cNvPr id="149507" name="Rectangle 2"/>
          <p:cNvSpPr>
            <a:spLocks noGrp="1" noRot="1" noChangeAspect="1" noChangeArrowheads="1" noTextEdit="1"/>
          </p:cNvSpPr>
          <p:nvPr>
            <p:ph type="sldImg"/>
          </p:nvPr>
        </p:nvSpPr>
        <p:spPr>
          <a:xfrm>
            <a:off x="330200" y="696913"/>
            <a:ext cx="6197600" cy="3486150"/>
          </a:xfrm>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8000"/>
              </a:lnSpc>
            </a:pPr>
            <a:r>
              <a:rPr lang="en-US" altLang="en-US" smtClean="0"/>
              <a:t>San Jose Scale</a:t>
            </a:r>
          </a:p>
          <a:p>
            <a:pPr eaLnBrk="1" hangingPunct="1">
              <a:lnSpc>
                <a:spcPct val="88000"/>
              </a:lnSpc>
            </a:pPr>
            <a:r>
              <a:rPr lang="en-US" altLang="en-US" smtClean="0"/>
              <a:t>Order: Homoptera</a:t>
            </a:r>
            <a:endParaRPr lang="en-US" altLang="en-US" b="1" smtClean="0"/>
          </a:p>
          <a:p>
            <a:pPr eaLnBrk="1" hangingPunct="1">
              <a:lnSpc>
                <a:spcPct val="88000"/>
              </a:lnSpc>
            </a:pPr>
            <a:r>
              <a:rPr lang="en-US" altLang="en-US" smtClean="0"/>
              <a:t>Scientific Name: </a:t>
            </a:r>
            <a:r>
              <a:rPr lang="en-US" altLang="en-US" u="sng" smtClean="0"/>
              <a:t>Quadraspidiotus</a:t>
            </a:r>
            <a:r>
              <a:rPr lang="en-US" altLang="en-US" smtClean="0"/>
              <a:t> </a:t>
            </a:r>
            <a:r>
              <a:rPr lang="en-US" altLang="en-US" u="sng" smtClean="0"/>
              <a:t>perniciousus</a:t>
            </a:r>
            <a:r>
              <a:rPr lang="en-US" altLang="en-US" smtClean="0"/>
              <a:t> (Comstock)</a:t>
            </a:r>
          </a:p>
          <a:p>
            <a:pPr eaLnBrk="1" hangingPunct="1">
              <a:lnSpc>
                <a:spcPct val="88000"/>
              </a:lnSpc>
            </a:pPr>
            <a:r>
              <a:rPr lang="en-US" altLang="en-US" smtClean="0"/>
              <a:t>Agricultural Importance: Harmful to Fruit</a:t>
            </a:r>
          </a:p>
          <a:p>
            <a:pPr eaLnBrk="1" hangingPunct="1">
              <a:lnSpc>
                <a:spcPct val="88000"/>
              </a:lnSpc>
            </a:pPr>
            <a:r>
              <a:rPr lang="en-US" altLang="en-US" u="sng" smtClean="0"/>
              <a:t>Description:</a:t>
            </a:r>
            <a:r>
              <a:rPr lang="en-US" altLang="en-US" smtClean="0"/>
              <a:t> Adult females have armor which is grayish with a dark nipple-like projection in the center. Males are smaller, darker, elongated with the nipple-like projection near the larger end. The delicate sac-like bodies underneath the armor are bright yellow. Length of the scale is 2mm. First instar nymphs are yellow in color without scale armor, later instar nymphs have armor.</a:t>
            </a:r>
          </a:p>
          <a:p>
            <a:pPr eaLnBrk="1" hangingPunct="1">
              <a:lnSpc>
                <a:spcPct val="88000"/>
              </a:lnSpc>
            </a:pPr>
            <a:r>
              <a:rPr lang="en-US" altLang="en-US" u="sng" smtClean="0"/>
              <a:t>Damage or Benefit:</a:t>
            </a:r>
            <a:r>
              <a:rPr lang="en-US" altLang="en-US" smtClean="0"/>
              <a:t> The San Jose scale attacks all parts of fruit trees and some ornamental trees, causing damage which includes discoloration of the bark or skin of the fruit. Clusters of scales often occur around the stem and blossom end of the fruit rendering it unsalable. Heavy populations can cause girdling causing the limbs and twigs to die.</a:t>
            </a:r>
          </a:p>
          <a:p>
            <a:pPr eaLnBrk="1" hangingPunct="1">
              <a:lnSpc>
                <a:spcPct val="88000"/>
              </a:lnSpc>
            </a:pPr>
            <a:r>
              <a:rPr lang="en-US" altLang="en-US" u="sng" smtClean="0"/>
              <a:t>Life History:</a:t>
            </a:r>
            <a:r>
              <a:rPr lang="en-US" altLang="en-US" smtClean="0"/>
              <a:t> The young emerge alive. They are minute, motile and very active prior to the first molt. After the first molt the females lose their legs, antennae and anal filaments. After the first molt males can be differentiated. When the males emerge from under the scale armor they are minute, fragile, two-winged insects with well-developed antenna, eyes and an ana1 appendage called a stylus. The females remain stationary throughout their life. The eggs mature internally and active nymphs emerge. Overwinters as second instar nymphs, one-third grown in what is called the sooty black stage. It matures in the spring when trees are in bloom. There are 2-6 generations per year.</a:t>
            </a:r>
          </a:p>
          <a:p>
            <a:pPr eaLnBrk="1" hangingPunct="1"/>
            <a:r>
              <a:rPr lang="en-US" altLang="en-US" u="sng" smtClean="0"/>
              <a:t>Host</a:t>
            </a:r>
            <a:r>
              <a:rPr lang="en-US" altLang="en-US" smtClean="0"/>
              <a:t>: Fruit and ornamental broadleaf trees</a:t>
            </a:r>
          </a:p>
        </p:txBody>
      </p:sp>
    </p:spTree>
    <p:extLst>
      <p:ext uri="{BB962C8B-B14F-4D97-AF65-F5344CB8AC3E}">
        <p14:creationId xmlns:p14="http://schemas.microsoft.com/office/powerpoint/2010/main" val="1081389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EC8BDCB6-6DBD-4536-8329-6000B83009BB}" type="slidenum">
              <a:rPr lang="en-US" altLang="en-US" sz="1200"/>
              <a:pPr eaLnBrk="1" hangingPunct="1"/>
              <a:t>79</a:t>
            </a:fld>
            <a:endParaRPr lang="en-US" altLang="en-US" sz="1200"/>
          </a:p>
        </p:txBody>
      </p:sp>
      <p:sp>
        <p:nvSpPr>
          <p:cNvPr id="150531" name="Rectangle 1026"/>
          <p:cNvSpPr>
            <a:spLocks noGrp="1" noRot="1" noChangeAspect="1" noChangeArrowheads="1" noTextEdit="1"/>
          </p:cNvSpPr>
          <p:nvPr>
            <p:ph type="sldImg"/>
          </p:nvPr>
        </p:nvSpPr>
        <p:spPr>
          <a:xfrm>
            <a:off x="330200" y="696913"/>
            <a:ext cx="6197600" cy="3486150"/>
          </a:xfrm>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Oyster Shell Scale</a:t>
            </a:r>
          </a:p>
          <a:p>
            <a:pPr eaLnBrk="1" hangingPunct="1"/>
            <a:r>
              <a:rPr lang="en-US" altLang="en-US" smtClean="0"/>
              <a:t>Order: Homoptera</a:t>
            </a:r>
          </a:p>
          <a:p>
            <a:pPr eaLnBrk="1" hangingPunct="1"/>
            <a:r>
              <a:rPr lang="en-US" altLang="en-US" smtClean="0"/>
              <a:t>Scientific Name: Lepidosaphes ulmi (Linnaeus)</a:t>
            </a:r>
          </a:p>
          <a:p>
            <a:pPr eaLnBrk="1" hangingPunct="1"/>
            <a:r>
              <a:rPr lang="en-US" altLang="en-US" smtClean="0"/>
              <a:t>Agricultural Importance Harmful to Fruit	</a:t>
            </a:r>
          </a:p>
          <a:p>
            <a:pPr eaLnBrk="1" hangingPunct="1">
              <a:lnSpc>
                <a:spcPct val="88000"/>
              </a:lnSpc>
            </a:pPr>
            <a:r>
              <a:rPr lang="en-US" altLang="en-US" u="sng" smtClean="0"/>
              <a:t>Description:</a:t>
            </a:r>
            <a:r>
              <a:rPr lang="en-US" altLang="en-US" smtClean="0"/>
              <a:t> Adult armor is light to dark brown, shaped like a tiny oyster shell. Length of female is 3 mm. and width is 1 mm. First instar nymphs, known as crawlers are whitish. Later instars resemble adults.</a:t>
            </a:r>
          </a:p>
          <a:p>
            <a:pPr eaLnBrk="1" hangingPunct="1">
              <a:lnSpc>
                <a:spcPct val="88000"/>
              </a:lnSpc>
            </a:pPr>
            <a:r>
              <a:rPr lang="en-US" altLang="en-US" u="sng" smtClean="0"/>
              <a:t>Damage or Benefit</a:t>
            </a:r>
            <a:r>
              <a:rPr lang="en-US" altLang="en-US" smtClean="0"/>
              <a:t>: Causes leaves to turn yellow and fruit to discolor. Heavy populations cause limbs and trees to die from girdling resulting from feeding damage.</a:t>
            </a:r>
          </a:p>
          <a:p>
            <a:pPr eaLnBrk="1" hangingPunct="1">
              <a:lnSpc>
                <a:spcPct val="88000"/>
              </a:lnSpc>
            </a:pPr>
            <a:r>
              <a:rPr lang="en-US" altLang="en-US" u="sng" smtClean="0"/>
              <a:t>Life History:</a:t>
            </a:r>
            <a:r>
              <a:rPr lang="en-US" altLang="en-US" smtClean="0"/>
              <a:t> The eggs hatch from mid-May to mid-June. The whitish nymphs (crawlers) go to uninfested new wood and settle down in the bark and insert their long thread like mouthparts through the bark. They then secrete a covering of cottony fiber over their body. The females never move from this spot and lay eggs under their covering which hatch the next spring After the first molt males can be differentiated. When the males emerge from under the scale armor they are minute, fragile, two-winged insects with well developed antenna, eyes and an anal appendage called a stylus.</a:t>
            </a:r>
          </a:p>
          <a:p>
            <a:pPr eaLnBrk="1" hangingPunct="1">
              <a:lnSpc>
                <a:spcPct val="88000"/>
              </a:lnSpc>
            </a:pPr>
            <a:r>
              <a:rPr lang="en-US" altLang="en-US" u="sng" smtClean="0"/>
              <a:t>Host:</a:t>
            </a:r>
            <a:r>
              <a:rPr lang="en-US" altLang="en-US" smtClean="0"/>
              <a:t> Fruit and ornamental broadleaf trees</a:t>
            </a:r>
          </a:p>
        </p:txBody>
      </p:sp>
    </p:spTree>
    <p:extLst>
      <p:ext uri="{BB962C8B-B14F-4D97-AF65-F5344CB8AC3E}">
        <p14:creationId xmlns:p14="http://schemas.microsoft.com/office/powerpoint/2010/main" val="1287521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biokeys.berkeley.edu</a:t>
            </a:r>
            <a:r>
              <a:rPr lang="en-US" dirty="0" smtClean="0"/>
              <a:t>/inverts/</a:t>
            </a:r>
            <a:r>
              <a:rPr lang="en-US" dirty="0" err="1" smtClean="0"/>
              <a:t>orthoptera.html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20</a:t>
            </a:fld>
            <a:endParaRPr lang="en-US"/>
          </a:p>
        </p:txBody>
      </p:sp>
    </p:spTree>
    <p:extLst>
      <p:ext uri="{BB962C8B-B14F-4D97-AF65-F5344CB8AC3E}">
        <p14:creationId xmlns:p14="http://schemas.microsoft.com/office/powerpoint/2010/main" val="1454277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6A3DADBF-0A38-4D96-86DE-CCC6EFADFF70}" type="slidenum">
              <a:rPr lang="en-US" altLang="en-US" sz="1200"/>
              <a:pPr eaLnBrk="1" hangingPunct="1"/>
              <a:t>80</a:t>
            </a:fld>
            <a:endParaRPr lang="en-US" altLang="en-US" sz="1200"/>
          </a:p>
        </p:txBody>
      </p:sp>
      <p:sp>
        <p:nvSpPr>
          <p:cNvPr id="151555" name="Rectangle 2"/>
          <p:cNvSpPr>
            <a:spLocks noGrp="1" noRot="1" noChangeAspect="1" noChangeArrowheads="1" noTextEdit="1"/>
          </p:cNvSpPr>
          <p:nvPr>
            <p:ph type="sldImg"/>
          </p:nvPr>
        </p:nvSpPr>
        <p:spPr>
          <a:xfrm>
            <a:off x="330200" y="696913"/>
            <a:ext cx="6197600" cy="3486150"/>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Pear Psylla</a:t>
            </a:r>
          </a:p>
          <a:p>
            <a:pPr eaLnBrk="1" hangingPunct="1"/>
            <a:r>
              <a:rPr lang="en-US" altLang="en-US" smtClean="0"/>
              <a:t>Order: Homoptera</a:t>
            </a:r>
          </a:p>
          <a:p>
            <a:pPr eaLnBrk="1" hangingPunct="1"/>
            <a:r>
              <a:rPr lang="en-US" altLang="en-US" smtClean="0"/>
              <a:t>Scientific Name: </a:t>
            </a:r>
            <a:r>
              <a:rPr lang="en-US" altLang="en-US" u="sng" smtClean="0"/>
              <a:t>Psylla pyricola</a:t>
            </a:r>
            <a:r>
              <a:rPr lang="en-US" altLang="en-US" smtClean="0"/>
              <a:t> Foerster</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Adult is reddish brown to dark brown, with reddish or green markings. Transparent wings which fold rooflike when at rest. Length is 2.5-3 mm. Nymph is flat and broad, yellowish green to reddish brown with bright</a:t>
            </a:r>
          </a:p>
          <a:p>
            <a:pPr eaLnBrk="1" hangingPunct="1">
              <a:lnSpc>
                <a:spcPct val="88000"/>
              </a:lnSpc>
            </a:pPr>
            <a:r>
              <a:rPr lang="en-US" altLang="en-US" smtClean="0"/>
              <a:t>red eyes.</a:t>
            </a:r>
          </a:p>
          <a:p>
            <a:pPr eaLnBrk="1" hangingPunct="1">
              <a:lnSpc>
                <a:spcPct val="88000"/>
              </a:lnSpc>
            </a:pPr>
            <a:r>
              <a:rPr lang="en-US" altLang="en-US" u="sng" smtClean="0"/>
              <a:t>Damage or Benefit</a:t>
            </a:r>
            <a:r>
              <a:rPr lang="en-US" altLang="en-US" smtClean="0"/>
              <a:t>: Saliva injected during feeding has a toxic affect causing leaves to turn yellow. Fruit is covered with sooty black fungus. It may also be a carrier of “pear decline” mycoplasm.</a:t>
            </a:r>
          </a:p>
          <a:p>
            <a:pPr eaLnBrk="1" hangingPunct="1">
              <a:lnSpc>
                <a:spcPct val="88000"/>
              </a:lnSpc>
            </a:pPr>
            <a:r>
              <a:rPr lang="en-US" altLang="en-US" u="sng" smtClean="0"/>
              <a:t>Life History</a:t>
            </a:r>
            <a:r>
              <a:rPr lang="en-US" altLang="en-US" smtClean="0"/>
              <a:t>: Overwinter as adults in bark and liter. The eggs are deposited on fruit spurs, leaf buds or twigs. After hatching the nymph goes through five instars. There are 3-6 generations per year.</a:t>
            </a:r>
          </a:p>
          <a:p>
            <a:pPr eaLnBrk="1" hangingPunct="1">
              <a:lnSpc>
                <a:spcPct val="88000"/>
              </a:lnSpc>
            </a:pPr>
            <a:r>
              <a:rPr lang="en-US" altLang="en-US" u="sng" smtClean="0"/>
              <a:t>Host</a:t>
            </a:r>
            <a:r>
              <a:rPr lang="en-US" altLang="en-US" smtClean="0"/>
              <a:t>: Pears</a:t>
            </a:r>
          </a:p>
        </p:txBody>
      </p:sp>
    </p:spTree>
    <p:extLst>
      <p:ext uri="{BB962C8B-B14F-4D97-AF65-F5344CB8AC3E}">
        <p14:creationId xmlns:p14="http://schemas.microsoft.com/office/powerpoint/2010/main" val="15056299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B7545A23-3CA6-4AE1-BC23-70C13262A11E}" type="slidenum">
              <a:rPr lang="en-US" altLang="en-US" sz="1200"/>
              <a:pPr eaLnBrk="1" hangingPunct="1"/>
              <a:t>81</a:t>
            </a:fld>
            <a:endParaRPr lang="en-US" altLang="en-US" sz="1200"/>
          </a:p>
        </p:txBody>
      </p:sp>
      <p:sp>
        <p:nvSpPr>
          <p:cNvPr id="152579" name="Rectangle 2"/>
          <p:cNvSpPr>
            <a:spLocks noGrp="1" noRot="1" noChangeAspect="1" noChangeArrowheads="1" noTextEdit="1"/>
          </p:cNvSpPr>
          <p:nvPr>
            <p:ph type="sldImg"/>
          </p:nvPr>
        </p:nvSpPr>
        <p:spPr>
          <a:xfrm>
            <a:off x="330200" y="696913"/>
            <a:ext cx="6197600" cy="3486150"/>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Rosy Apple Aphid</a:t>
            </a:r>
          </a:p>
          <a:p>
            <a:pPr eaLnBrk="1" hangingPunct="1"/>
            <a:r>
              <a:rPr lang="en-US" altLang="en-US" smtClean="0"/>
              <a:t>Order: Homptera</a:t>
            </a:r>
          </a:p>
          <a:p>
            <a:pPr eaLnBrk="1" hangingPunct="1"/>
            <a:r>
              <a:rPr lang="en-US" altLang="en-US" smtClean="0"/>
              <a:t>Scientific Name: </a:t>
            </a:r>
            <a:r>
              <a:rPr lang="en-US" altLang="en-US" u="sng" smtClean="0"/>
              <a:t>Dysaphis plantaginea</a:t>
            </a:r>
            <a:r>
              <a:rPr lang="en-US" altLang="en-US" smtClean="0"/>
              <a:t> (Passerini)</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Adults may be distinguished by the long cornicles which are flanged at the tips and by the long antenna; in spring, color is purplish or rosy-brown, winged for migration; non-winged forms during the year are brownish-green; length of the adult is 2.5 mm.</a:t>
            </a:r>
          </a:p>
          <a:p>
            <a:pPr eaLnBrk="1" hangingPunct="1">
              <a:lnSpc>
                <a:spcPct val="88000"/>
              </a:lnSpc>
            </a:pPr>
            <a:r>
              <a:rPr lang="en-US" altLang="en-US" u="sng" smtClean="0"/>
              <a:t>Damage or Benefit</a:t>
            </a:r>
            <a:r>
              <a:rPr lang="en-US" altLang="en-US" smtClean="0"/>
              <a:t>: In early spring aphids cause apple leaves to roll and fruit to dwarf or be misshapen. Honeydew excreted by the aphids is a medium to which grows a sooty black mold upon the fruit. It does not clean off during packing.</a:t>
            </a:r>
          </a:p>
          <a:p>
            <a:pPr eaLnBrk="1" hangingPunct="1">
              <a:lnSpc>
                <a:spcPct val="88000"/>
              </a:lnSpc>
            </a:pPr>
            <a:r>
              <a:rPr lang="en-US" altLang="en-US" u="sng" smtClean="0"/>
              <a:t>Life History:</a:t>
            </a:r>
            <a:r>
              <a:rPr lang="en-US" altLang="en-US" smtClean="0"/>
              <a:t> Overwinter as eggs on twigs, in bud axils and in dark trees. Eggs hatch when buds begin to swell. Several fruit spurs and young fruit causing damage. In early migrate to their summer host, plantain, then return trees. During the year parthenogenic females exist males and oviporous females exist, mate and produce crevices of apple broods feed on the sunimer the aphids in the fall to apple but in the fall both eggs which overwinter.</a:t>
            </a:r>
          </a:p>
          <a:p>
            <a:pPr eaLnBrk="1" hangingPunct="1">
              <a:lnSpc>
                <a:spcPct val="88000"/>
              </a:lnSpc>
            </a:pPr>
            <a:r>
              <a:rPr lang="en-US" altLang="en-US" u="sng" smtClean="0"/>
              <a:t>Host</a:t>
            </a:r>
            <a:r>
              <a:rPr lang="en-US" altLang="en-US" smtClean="0"/>
              <a:t>: Apple</a:t>
            </a:r>
          </a:p>
        </p:txBody>
      </p:sp>
    </p:spTree>
    <p:extLst>
      <p:ext uri="{BB962C8B-B14F-4D97-AF65-F5344CB8AC3E}">
        <p14:creationId xmlns:p14="http://schemas.microsoft.com/office/powerpoint/2010/main" val="88542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368144B-E9D7-4231-944A-C6585F383BEF}" type="slidenum">
              <a:rPr lang="en-US" altLang="en-US" sz="1200"/>
              <a:pPr eaLnBrk="1" hangingPunct="1"/>
              <a:t>82</a:t>
            </a:fld>
            <a:endParaRPr lang="en-US" altLang="en-US" sz="1200"/>
          </a:p>
        </p:txBody>
      </p:sp>
      <p:sp>
        <p:nvSpPr>
          <p:cNvPr id="153603" name="Rectangle 2"/>
          <p:cNvSpPr>
            <a:spLocks noGrp="1" noRot="1" noChangeAspect="1" noChangeArrowheads="1" noTextEdit="1"/>
          </p:cNvSpPr>
          <p:nvPr>
            <p:ph type="sldImg"/>
          </p:nvPr>
        </p:nvSpPr>
        <p:spPr>
          <a:xfrm>
            <a:off x="330200" y="696913"/>
            <a:ext cx="6197600" cy="3486150"/>
          </a:xfrm>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Pear Slug</a:t>
            </a:r>
          </a:p>
          <a:p>
            <a:pPr eaLnBrk="1" hangingPunct="1"/>
            <a:r>
              <a:rPr lang="en-US" altLang="en-US" smtClean="0"/>
              <a:t>Order: Hymenoptera</a:t>
            </a:r>
          </a:p>
          <a:p>
            <a:pPr eaLnBrk="1" hangingPunct="1"/>
            <a:r>
              <a:rPr lang="en-US" altLang="en-US" smtClean="0"/>
              <a:t>Scientific Name: Caliroa cerasi (Linnaeus)</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Adult is shiny black with smoky wings; length of 8 mm. Larva is sluglike, front end wide, tapered posteriorly; olive green to yellow in color, about 13 mm. on length and covered with slimy secretion.</a:t>
            </a:r>
          </a:p>
          <a:p>
            <a:pPr eaLnBrk="1" hangingPunct="1">
              <a:lnSpc>
                <a:spcPct val="88000"/>
              </a:lnSpc>
            </a:pPr>
            <a:r>
              <a:rPr lang="en-US" altLang="en-US" u="sng" smtClean="0"/>
              <a:t>Damage or Benefit</a:t>
            </a:r>
            <a:r>
              <a:rPr lang="en-US" altLang="en-US" smtClean="0"/>
              <a:t>: Skeletonizes leaves of pear and cherry trees.</a:t>
            </a:r>
          </a:p>
          <a:p>
            <a:pPr eaLnBrk="1" hangingPunct="1">
              <a:lnSpc>
                <a:spcPct val="88000"/>
              </a:lnSpc>
            </a:pPr>
            <a:r>
              <a:rPr lang="en-US" altLang="en-US" u="sng" smtClean="0"/>
              <a:t>Life History</a:t>
            </a:r>
            <a:r>
              <a:rPr lang="en-US" altLang="en-US" smtClean="0"/>
              <a:t>: The adults appear in spring and deposit eggs under the epidermal layer of the leaves. Eggs hatch, producing the sluglike larvae. The first generation females are parthenogenic, producing a large second generation. The fall larvae pupate and overwinter in the soil.</a:t>
            </a:r>
          </a:p>
          <a:p>
            <a:pPr eaLnBrk="1" hangingPunct="1">
              <a:lnSpc>
                <a:spcPct val="88000"/>
              </a:lnSpc>
            </a:pPr>
            <a:r>
              <a:rPr lang="en-US" altLang="en-US" u="sng" smtClean="0"/>
              <a:t>Host</a:t>
            </a:r>
            <a:r>
              <a:rPr lang="en-US" altLang="en-US" smtClean="0"/>
              <a:t>: Pears, cherries and some plums</a:t>
            </a:r>
          </a:p>
        </p:txBody>
      </p:sp>
    </p:spTree>
    <p:extLst>
      <p:ext uri="{BB962C8B-B14F-4D97-AF65-F5344CB8AC3E}">
        <p14:creationId xmlns:p14="http://schemas.microsoft.com/office/powerpoint/2010/main" val="1969998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48E5B73B-552C-48B2-A6B2-FE4A77A11F64}" type="slidenum">
              <a:rPr lang="en-US" altLang="en-US" sz="1200"/>
              <a:pPr eaLnBrk="1" hangingPunct="1"/>
              <a:t>83</a:t>
            </a:fld>
            <a:endParaRPr lang="en-US" altLang="en-US" sz="1200"/>
          </a:p>
        </p:txBody>
      </p:sp>
      <p:sp>
        <p:nvSpPr>
          <p:cNvPr id="154627" name="Rectangle 2"/>
          <p:cNvSpPr>
            <a:spLocks noGrp="1" noRot="1" noChangeAspect="1" noChangeArrowheads="1" noTextEdit="1"/>
          </p:cNvSpPr>
          <p:nvPr>
            <p:ph type="sldImg"/>
          </p:nvPr>
        </p:nvSpPr>
        <p:spPr>
          <a:xfrm>
            <a:off x="330200" y="696913"/>
            <a:ext cx="6197600" cy="3486150"/>
          </a:xfrm>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Codling Moth</a:t>
            </a:r>
          </a:p>
          <a:p>
            <a:pPr eaLnBrk="1" hangingPunct="1"/>
            <a:r>
              <a:rPr lang="en-US" altLang="en-US" smtClean="0"/>
              <a:t>Order: Lepidoptera</a:t>
            </a:r>
          </a:p>
          <a:p>
            <a:pPr eaLnBrk="1" hangingPunct="1"/>
            <a:r>
              <a:rPr lang="en-US" altLang="en-US" smtClean="0"/>
              <a:t>Scientific Name: </a:t>
            </a:r>
            <a:r>
              <a:rPr lang="en-US" altLang="en-US" u="sng" smtClean="0"/>
              <a:t>Laspejresia pomonella</a:t>
            </a:r>
            <a:r>
              <a:rPr lang="en-US" altLang="en-US" smtClean="0"/>
              <a:t> (Linnaeus)</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Adult is brownish-gray; wings have chocolate-colored patch at tip and coppery or golden, wavy transverse markings. Larva is white with a pinkish tinge; dark-brown head; about 18-19 mm. in length when fully grown.</a:t>
            </a:r>
          </a:p>
          <a:p>
            <a:pPr eaLnBrk="1" hangingPunct="1">
              <a:lnSpc>
                <a:spcPct val="88000"/>
              </a:lnSpc>
            </a:pPr>
            <a:r>
              <a:rPr lang="en-US" altLang="en-US" u="sng" smtClean="0"/>
              <a:t>Damage or Benefit</a:t>
            </a:r>
            <a:r>
              <a:rPr lang="en-US" altLang="en-US" smtClean="0"/>
              <a:t>: This moth is most damaging to apples. Larva feed in the fruit causing it to be unmarketable.</a:t>
            </a:r>
          </a:p>
          <a:p>
            <a:pPr eaLnBrk="1" hangingPunct="1">
              <a:lnSpc>
                <a:spcPct val="88000"/>
              </a:lnSpc>
            </a:pPr>
            <a:r>
              <a:rPr lang="en-US" altLang="en-US" u="sng" smtClean="0"/>
              <a:t>Life History:</a:t>
            </a:r>
            <a:r>
              <a:rPr lang="en-US" altLang="en-US" smtClean="0"/>
              <a:t> The adults appear in the spring and lay their eggs on leaves, twigs or fruit spurs. The young larva feed on the leaves and shoots; it then enters the young apple at the calyx cup on the blossom end, works the way to the core, often eating the seeds. It tunnels out of the fruit when full grown, pupates in a cocoon under loos&amp; bark or on the ground. Overwinters as full grown larva in the cocoon. There are 1-2 complete generations per year, a partial second or third in some years depending upon elevation within Idaho.</a:t>
            </a:r>
          </a:p>
          <a:p>
            <a:pPr eaLnBrk="1" hangingPunct="1">
              <a:lnSpc>
                <a:spcPct val="88000"/>
              </a:lnSpc>
            </a:pPr>
            <a:r>
              <a:rPr lang="en-US" altLang="en-US" u="sng" smtClean="0"/>
              <a:t>Host</a:t>
            </a:r>
            <a:r>
              <a:rPr lang="en-US" altLang="en-US" smtClean="0"/>
              <a:t>: Apples, pears and sometimes walnuts</a:t>
            </a:r>
          </a:p>
        </p:txBody>
      </p:sp>
    </p:spTree>
    <p:extLst>
      <p:ext uri="{BB962C8B-B14F-4D97-AF65-F5344CB8AC3E}">
        <p14:creationId xmlns:p14="http://schemas.microsoft.com/office/powerpoint/2010/main" val="3832149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06EB31A7-7D61-4E74-A104-011FF92846E3}" type="slidenum">
              <a:rPr lang="en-US" altLang="en-US" sz="1200"/>
              <a:pPr eaLnBrk="1" hangingPunct="1"/>
              <a:t>84</a:t>
            </a:fld>
            <a:endParaRPr lang="en-US" altLang="en-US" sz="1200"/>
          </a:p>
        </p:txBody>
      </p:sp>
      <p:sp>
        <p:nvSpPr>
          <p:cNvPr id="155651" name="Rectangle 2"/>
          <p:cNvSpPr>
            <a:spLocks noGrp="1" noRot="1" noChangeAspect="1" noChangeArrowheads="1" noTextEdit="1"/>
          </p:cNvSpPr>
          <p:nvPr>
            <p:ph type="sldImg"/>
          </p:nvPr>
        </p:nvSpPr>
        <p:spPr>
          <a:xfrm>
            <a:off x="330200" y="696913"/>
            <a:ext cx="6197600" cy="3486150"/>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Peach Tree Borer</a:t>
            </a:r>
          </a:p>
          <a:p>
            <a:pPr eaLnBrk="1" hangingPunct="1"/>
            <a:r>
              <a:rPr lang="en-US" altLang="en-US" smtClean="0"/>
              <a:t>Order: Lepidoptera	</a:t>
            </a:r>
          </a:p>
          <a:p>
            <a:pPr eaLnBrk="1" hangingPunct="1"/>
            <a:r>
              <a:rPr lang="en-US" altLang="en-US" smtClean="0"/>
              <a:t>Scientific Name: </a:t>
            </a:r>
            <a:r>
              <a:rPr lang="en-US" altLang="en-US" u="sng" smtClean="0"/>
              <a:t>Synanthedon exitiosa</a:t>
            </a:r>
            <a:r>
              <a:rPr lang="en-US" altLang="en-US" smtClean="0"/>
              <a:t> (Say)</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This moth resembles a wasp in appearance. The males are light blue, with yellow stripes around abdomen, both wings clear with dark and yellowish borders. Females are darker steel blue, with wide orange band around abdomen, forewings are opaque steel blue, white or cream colored with dark brown head, about 25 mm. long when full grown.</a:t>
            </a:r>
          </a:p>
          <a:p>
            <a:pPr eaLnBrk="1" hangingPunct="1">
              <a:lnSpc>
                <a:spcPct val="88000"/>
              </a:lnSpc>
            </a:pPr>
            <a:r>
              <a:rPr lang="en-US" altLang="en-US" u="sng" smtClean="0"/>
              <a:t>Damage or Benefit</a:t>
            </a:r>
            <a:r>
              <a:rPr lang="en-US" altLang="en-US" smtClean="0"/>
              <a:t>: Larvae feed on the cambium and inner bark of trees, usually at or just below ground level, often girdling the trees.</a:t>
            </a:r>
          </a:p>
          <a:p>
            <a:pPr eaLnBrk="1" hangingPunct="1">
              <a:lnSpc>
                <a:spcPct val="88000"/>
              </a:lnSpc>
            </a:pPr>
            <a:r>
              <a:rPr lang="en-US" altLang="en-US" u="sng" smtClean="0"/>
              <a:t>Life History:</a:t>
            </a:r>
            <a:r>
              <a:rPr lang="en-US" altLang="en-US" smtClean="0"/>
              <a:t> Adults emerge from July until September and lay eggs on the trunks of trees or in the soil inches from the trunk of the tree. Eggs hatch and the larvae begin to feed on the outer layers of bark. As the larvae mature they burrow deeper into the tree. They overwinter as larvae. Pupation occurs in silk cocoons near the entrances to the burrows.</a:t>
            </a:r>
          </a:p>
          <a:p>
            <a:pPr eaLnBrk="1" hangingPunct="1">
              <a:lnSpc>
                <a:spcPct val="88000"/>
              </a:lnSpc>
            </a:pPr>
            <a:r>
              <a:rPr lang="en-US" altLang="en-US" u="sng" smtClean="0"/>
              <a:t>Host</a:t>
            </a:r>
            <a:r>
              <a:rPr lang="en-US" altLang="en-US" smtClean="0"/>
              <a:t>:</a:t>
            </a:r>
            <a:r>
              <a:rPr lang="en-US" altLang="en-US" i="1" smtClean="0"/>
              <a:t> </a:t>
            </a:r>
            <a:r>
              <a:rPr lang="en-US" altLang="en-US" smtClean="0"/>
              <a:t>Peaches, apricots, cherries and plums</a:t>
            </a:r>
          </a:p>
        </p:txBody>
      </p:sp>
    </p:spTree>
    <p:extLst>
      <p:ext uri="{BB962C8B-B14F-4D97-AF65-F5344CB8AC3E}">
        <p14:creationId xmlns:p14="http://schemas.microsoft.com/office/powerpoint/2010/main" val="1946466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02A0558B-9E23-4095-A218-602B1D85179D}" type="slidenum">
              <a:rPr lang="en-US" altLang="en-US" sz="1200"/>
              <a:pPr eaLnBrk="1" hangingPunct="1"/>
              <a:t>85</a:t>
            </a:fld>
            <a:endParaRPr lang="en-US" altLang="en-US" sz="1200"/>
          </a:p>
        </p:txBody>
      </p:sp>
      <p:sp>
        <p:nvSpPr>
          <p:cNvPr id="156675" name="Rectangle 2"/>
          <p:cNvSpPr>
            <a:spLocks noGrp="1" noRot="1" noChangeAspect="1" noChangeArrowheads="1" noTextEdit="1"/>
          </p:cNvSpPr>
          <p:nvPr>
            <p:ph type="sldImg"/>
          </p:nvPr>
        </p:nvSpPr>
        <p:spPr>
          <a:xfrm>
            <a:off x="330200" y="696913"/>
            <a:ext cx="6197600" cy="3486150"/>
          </a:xfrm>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Strawberry Leafroller </a:t>
            </a:r>
          </a:p>
          <a:p>
            <a:pPr eaLnBrk="1" hangingPunct="1"/>
            <a:r>
              <a:rPr lang="en-US" altLang="en-US" smtClean="0"/>
              <a:t>Order: Lepi doptera</a:t>
            </a:r>
          </a:p>
          <a:p>
            <a:pPr eaLnBrk="1" hangingPunct="1"/>
            <a:r>
              <a:rPr lang="en-US" altLang="en-US" smtClean="0"/>
              <a:t>Scientific Name: </a:t>
            </a:r>
            <a:r>
              <a:rPr lang="en-US" altLang="en-US" u="sng" smtClean="0"/>
              <a:t>Ancylis comptana</a:t>
            </a:r>
            <a:r>
              <a:rPr lang="en-US" altLang="en-US" smtClean="0"/>
              <a:t> (Walsh &amp; Riley)</a:t>
            </a:r>
          </a:p>
          <a:p>
            <a:pPr eaLnBrk="1" hangingPunct="1"/>
            <a:r>
              <a:rPr lang="en-US" altLang="en-US" smtClean="0"/>
              <a:t>Agricultural Importance: Harmful to Fruit</a:t>
            </a:r>
          </a:p>
          <a:p>
            <a:pPr eaLnBrk="1" hangingPunct="1">
              <a:lnSpc>
                <a:spcPct val="88000"/>
              </a:lnSpc>
            </a:pPr>
            <a:r>
              <a:rPr lang="en-US" altLang="en-US" u="sng" smtClean="0"/>
              <a:t>Description</a:t>
            </a:r>
            <a:r>
              <a:rPr lang="en-US" altLang="en-US" smtClean="0"/>
              <a:t>: Adult is grayish or brownish with darker and lighter bands. Larva is greenish or bronze in color; 12-14 mm. in length when full grown.</a:t>
            </a:r>
          </a:p>
          <a:p>
            <a:pPr eaLnBrk="1" hangingPunct="1">
              <a:lnSpc>
                <a:spcPct val="88000"/>
              </a:lnSpc>
            </a:pPr>
            <a:r>
              <a:rPr lang="en-US" altLang="en-US" u="sng" smtClean="0"/>
              <a:t>Damage:</a:t>
            </a:r>
            <a:r>
              <a:rPr lang="en-US" altLang="en-US" smtClean="0"/>
              <a:t> Defoliates strawberry plants causing loss late in the season to crop and reduction to next year</a:t>
            </a:r>
            <a:r>
              <a:rPr lang="en-US" altLang="en-US" smtClean="0">
                <a:latin typeface="WP MultinationalA Roman" pitchFamily="18" charset="2"/>
              </a:rPr>
              <a:t>*</a:t>
            </a:r>
            <a:r>
              <a:rPr lang="en-US" altLang="en-US" smtClean="0"/>
              <a:t>s crop.</a:t>
            </a:r>
          </a:p>
          <a:p>
            <a:pPr eaLnBrk="1" hangingPunct="1">
              <a:lnSpc>
                <a:spcPct val="88000"/>
              </a:lnSpc>
            </a:pPr>
            <a:r>
              <a:rPr lang="en-US" altLang="en-US" u="sng" smtClean="0"/>
              <a:t>Life History</a:t>
            </a:r>
            <a:r>
              <a:rPr lang="en-US" altLang="en-US" smtClean="0"/>
              <a:t>: Adults appear in spring and deposit eggs singly on the undersides of leaves. The eggs hatch and the larvae begin feeding. The larvae feed first on the underside of leaves under a silken webbing, later on the upper surface, folding the leaves over themselves with silken threads. They pupate in cocoons in the folded leaves. There are two generations per year with a partial third. Overwinter as pupae or as larvae in the cocoon in the folded leaf on the ground.</a:t>
            </a:r>
          </a:p>
          <a:p>
            <a:pPr eaLnBrk="1" hangingPunct="1">
              <a:lnSpc>
                <a:spcPct val="88000"/>
              </a:lnSpc>
            </a:pPr>
            <a:r>
              <a:rPr lang="en-US" altLang="en-US" u="sng" smtClean="0"/>
              <a:t>Host</a:t>
            </a:r>
            <a:r>
              <a:rPr lang="en-US" altLang="en-US" smtClean="0"/>
              <a:t>: Strawberries</a:t>
            </a:r>
          </a:p>
        </p:txBody>
      </p:sp>
    </p:spTree>
    <p:extLst>
      <p:ext uri="{BB962C8B-B14F-4D97-AF65-F5344CB8AC3E}">
        <p14:creationId xmlns:p14="http://schemas.microsoft.com/office/powerpoint/2010/main" val="8000193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F4B8F1E-C257-4E8F-BC47-D368A6C32A45}" type="slidenum">
              <a:rPr lang="en-US" altLang="en-US" sz="1200"/>
              <a:pPr eaLnBrk="1" hangingPunct="1"/>
              <a:t>86</a:t>
            </a:fld>
            <a:endParaRPr lang="en-US" altLang="en-US" sz="1200"/>
          </a:p>
        </p:txBody>
      </p:sp>
      <p:sp>
        <p:nvSpPr>
          <p:cNvPr id="157699" name="Rectangle 2"/>
          <p:cNvSpPr>
            <a:spLocks noGrp="1" noRot="1" noChangeAspect="1" noChangeArrowheads="1" noTextEdit="1"/>
          </p:cNvSpPr>
          <p:nvPr>
            <p:ph type="sldImg"/>
          </p:nvPr>
        </p:nvSpPr>
        <p:spPr>
          <a:xfrm>
            <a:off x="330200" y="696913"/>
            <a:ext cx="6197600" cy="3486150"/>
          </a:xfrm>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76021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C17E27B2-FCD7-4ECA-8E13-877074851987}" type="slidenum">
              <a:rPr lang="en-US" altLang="en-US" sz="1200"/>
              <a:pPr eaLnBrk="1" hangingPunct="1"/>
              <a:t>87</a:t>
            </a:fld>
            <a:endParaRPr lang="en-US" altLang="en-US" sz="1200"/>
          </a:p>
        </p:txBody>
      </p:sp>
      <p:sp>
        <p:nvSpPr>
          <p:cNvPr id="158723" name="Rectangle 2"/>
          <p:cNvSpPr>
            <a:spLocks noGrp="1" noRot="1" noChangeAspect="1" noChangeArrowheads="1" noTextEdit="1"/>
          </p:cNvSpPr>
          <p:nvPr>
            <p:ph type="sldImg"/>
          </p:nvPr>
        </p:nvSpPr>
        <p:spPr>
          <a:xfrm>
            <a:off x="330200" y="696913"/>
            <a:ext cx="6197600" cy="3486150"/>
          </a:xfrm>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Alfalfa Weevil</a:t>
            </a:r>
          </a:p>
          <a:p>
            <a:pPr eaLnBrk="1" hangingPunct="1"/>
            <a:r>
              <a:rPr lang="en-US" altLang="en-US" smtClean="0"/>
              <a:t>Order: Coleoptera</a:t>
            </a:r>
          </a:p>
          <a:p>
            <a:pPr eaLnBrk="1" hangingPunct="1"/>
            <a:r>
              <a:rPr lang="en-US" altLang="en-US" smtClean="0"/>
              <a:t>Scientific Name: </a:t>
            </a:r>
            <a:r>
              <a:rPr lang="en-US" altLang="en-US" u="sng" smtClean="0"/>
              <a:t>Hypera postica</a:t>
            </a:r>
            <a:r>
              <a:rPr lang="en-US" altLang="en-US" smtClean="0"/>
              <a:t> (Gyllenhal)</a:t>
            </a:r>
          </a:p>
          <a:p>
            <a:pPr eaLnBrk="1" hangingPunct="1"/>
            <a:r>
              <a:rPr lang="en-US" altLang="en-US" smtClean="0"/>
              <a:t>Agricultural Importance: Harmful to Legume Crops</a:t>
            </a:r>
          </a:p>
          <a:p>
            <a:pPr eaLnBrk="1" hangingPunct="1">
              <a:lnSpc>
                <a:spcPct val="88000"/>
              </a:lnSpc>
            </a:pPr>
            <a:r>
              <a:rPr lang="en-US" altLang="en-US" u="sng" smtClean="0"/>
              <a:t>Description</a:t>
            </a:r>
            <a:r>
              <a:rPr lang="en-US" altLang="en-US" smtClean="0"/>
              <a:t>: Adult weevils are 4-5 mm. in length; gray in color with a wide brownish stripe down the back. As the weevils mature they turn brown and darken in color. Larvae, on hatching, are dingy yellow but soon become green with a shiny black head and a prominent white stripe along the middle of the back. When full grown the larva is 9.5-10 mm. in length.</a:t>
            </a:r>
          </a:p>
          <a:p>
            <a:pPr eaLnBrk="1" hangingPunct="1">
              <a:lnSpc>
                <a:spcPct val="88000"/>
              </a:lnSpc>
            </a:pPr>
            <a:r>
              <a:rPr lang="en-US" altLang="en-US" u="sng" smtClean="0"/>
              <a:t>Damage or Benefit</a:t>
            </a:r>
            <a:r>
              <a:rPr lang="en-US" altLang="en-US" smtClean="0"/>
              <a:t>: Adults feed on alfalfa but do not seriously injure it. Feeding of the larvae causes leaves to be ragged or skeletonized. Severe infestation gives the field a grayish or whitish cast as if frosted and causes yields to be severely reduced.</a:t>
            </a:r>
          </a:p>
          <a:p>
            <a:pPr eaLnBrk="1" hangingPunct="1">
              <a:lnSpc>
                <a:spcPct val="88000"/>
              </a:lnSpc>
            </a:pPr>
            <a:r>
              <a:rPr lang="en-US" altLang="en-US" u="sng" smtClean="0"/>
              <a:t>Life History</a:t>
            </a:r>
            <a:r>
              <a:rPr lang="en-US" altLang="en-US" smtClean="0"/>
              <a:t>: Adults spend the winter under organic debris, in alfalfa stubble, along ditch banks and in field borders. They become active with the first warm weather in the spring. The female deposits her eggs inside the stems of some early weeds, old stubble or new growth. Each female is capable of laying at least 600 eggs. Hatching occurs throughout May and into June. The tiny larvae crawl up the stem and feed within the leaf buds of the terminal growth. Heavy infestations skeltonize leaves. Feeding may continue until early July. Larvae feed for approximately three weeks before dropping to the ground and pupating. In 10-12 days the adult weevils emerge and are active in the field until cold weather.</a:t>
            </a:r>
          </a:p>
          <a:p>
            <a:pPr eaLnBrk="1" hangingPunct="1">
              <a:lnSpc>
                <a:spcPct val="88000"/>
              </a:lnSpc>
            </a:pPr>
            <a:r>
              <a:rPr lang="en-US" altLang="en-US" u="sng" smtClean="0"/>
              <a:t>Host</a:t>
            </a:r>
            <a:r>
              <a:rPr lang="en-US" altLang="en-US" smtClean="0"/>
              <a:t>: Alfalfa</a:t>
            </a:r>
          </a:p>
        </p:txBody>
      </p:sp>
    </p:spTree>
    <p:extLst>
      <p:ext uri="{BB962C8B-B14F-4D97-AF65-F5344CB8AC3E}">
        <p14:creationId xmlns:p14="http://schemas.microsoft.com/office/powerpoint/2010/main" val="11412952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C1D8A93F-F95A-41F4-8C33-76007915D38A}" type="slidenum">
              <a:rPr lang="en-US" altLang="en-US" sz="1200"/>
              <a:pPr eaLnBrk="1" hangingPunct="1"/>
              <a:t>88</a:t>
            </a:fld>
            <a:endParaRPr lang="en-US" altLang="en-US" sz="1200"/>
          </a:p>
        </p:txBody>
      </p:sp>
      <p:sp>
        <p:nvSpPr>
          <p:cNvPr id="159747" name="Rectangle 2"/>
          <p:cNvSpPr>
            <a:spLocks noGrp="1" noRot="1" noChangeAspect="1" noChangeArrowheads="1" noTextEdit="1"/>
          </p:cNvSpPr>
          <p:nvPr>
            <p:ph type="sldImg"/>
          </p:nvPr>
        </p:nvSpPr>
        <p:spPr>
          <a:xfrm>
            <a:off x="330200" y="696913"/>
            <a:ext cx="6197600" cy="3486150"/>
          </a:xfrm>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Clover Leaf Weevil</a:t>
            </a:r>
          </a:p>
          <a:p>
            <a:pPr eaLnBrk="1" hangingPunct="1"/>
            <a:r>
              <a:rPr lang="en-US" altLang="en-US" smtClean="0"/>
              <a:t>Order: Coleoptera</a:t>
            </a:r>
          </a:p>
          <a:p>
            <a:pPr eaLnBrk="1" hangingPunct="1"/>
            <a:r>
              <a:rPr lang="en-US" altLang="en-US" smtClean="0"/>
              <a:t>Scientific Name: </a:t>
            </a:r>
            <a:r>
              <a:rPr lang="en-US" altLang="en-US" u="sng" smtClean="0"/>
              <a:t>Hypera punctata</a:t>
            </a:r>
            <a:r>
              <a:rPr lang="en-US" altLang="en-US" smtClean="0"/>
              <a:t> (Fabricius)</a:t>
            </a:r>
          </a:p>
          <a:p>
            <a:pPr eaLnBrk="1" hangingPunct="1"/>
            <a:r>
              <a:rPr lang="en-US" altLang="en-US" smtClean="0"/>
              <a:t>Agricultural Importance: Harmful to Legume Crops</a:t>
            </a:r>
          </a:p>
          <a:p>
            <a:pPr eaLnBrk="1" hangingPunct="1">
              <a:lnSpc>
                <a:spcPct val="88000"/>
              </a:lnSpc>
            </a:pPr>
            <a:r>
              <a:rPr lang="en-US" altLang="en-US" u="sng" smtClean="0"/>
              <a:t>Description</a:t>
            </a:r>
            <a:r>
              <a:rPr lang="en-US" altLang="en-US" smtClean="0"/>
              <a:t>: The adult is a large (5-8 mm.) dark brown weevil. The larva is fat-bodied, legless and pale green with a yellowish-white stripe edged in red down the center of its back.</a:t>
            </a:r>
          </a:p>
          <a:p>
            <a:pPr eaLnBrk="1" hangingPunct="1">
              <a:lnSpc>
                <a:spcPct val="88000"/>
              </a:lnSpc>
            </a:pPr>
            <a:r>
              <a:rPr lang="en-US" altLang="en-US" u="sng" smtClean="0"/>
              <a:t>Damage or Benefit</a:t>
            </a:r>
            <a:r>
              <a:rPr lang="en-US" altLang="en-US" smtClean="0"/>
              <a:t>: Feeds on leaves and flowers reducing yield of clovers severely.</a:t>
            </a:r>
          </a:p>
          <a:p>
            <a:pPr eaLnBrk="1" hangingPunct="1">
              <a:lnSpc>
                <a:spcPct val="88000"/>
              </a:lnSpc>
            </a:pPr>
            <a:r>
              <a:rPr lang="en-US" altLang="en-US" u="sng" smtClean="0"/>
              <a:t>Life History</a:t>
            </a:r>
            <a:r>
              <a:rPr lang="en-US" altLang="en-US" smtClean="0"/>
              <a:t>: Adults emerge in May to July and begin feeding on leaves and blossoms. Eggs are laid in September and October. Most hatch quickly except for a few that overwinter. Larvae feed on leaves at night. Larvae overwinter in cocoons in the soil or litter and pupate in the spring and early summer.</a:t>
            </a:r>
          </a:p>
          <a:p>
            <a:pPr eaLnBrk="1" hangingPunct="1">
              <a:lnSpc>
                <a:spcPct val="88000"/>
              </a:lnSpc>
            </a:pPr>
            <a:r>
              <a:rPr lang="en-US" altLang="en-US" u="sng" smtClean="0"/>
              <a:t>Host</a:t>
            </a:r>
            <a:r>
              <a:rPr lang="en-US" altLang="en-US" smtClean="0"/>
              <a:t>: Clovers and sometimes alfalfa</a:t>
            </a:r>
          </a:p>
        </p:txBody>
      </p:sp>
    </p:spTree>
    <p:extLst>
      <p:ext uri="{BB962C8B-B14F-4D97-AF65-F5344CB8AC3E}">
        <p14:creationId xmlns:p14="http://schemas.microsoft.com/office/powerpoint/2010/main" val="823172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03C4ABB7-9AB2-430A-962D-A73985663604}" type="slidenum">
              <a:rPr lang="en-US" altLang="en-US" sz="1200"/>
              <a:pPr eaLnBrk="1" hangingPunct="1"/>
              <a:t>89</a:t>
            </a:fld>
            <a:endParaRPr lang="en-US" altLang="en-US" sz="1200"/>
          </a:p>
        </p:txBody>
      </p:sp>
      <p:sp>
        <p:nvSpPr>
          <p:cNvPr id="160771" name="Rectangle 2"/>
          <p:cNvSpPr>
            <a:spLocks noGrp="1" noRot="1" noChangeAspect="1" noChangeArrowheads="1" noTextEdit="1"/>
          </p:cNvSpPr>
          <p:nvPr>
            <p:ph type="sldImg"/>
          </p:nvPr>
        </p:nvSpPr>
        <p:spPr>
          <a:xfrm>
            <a:off x="330200" y="696913"/>
            <a:ext cx="6197600" cy="3486150"/>
          </a:xfrm>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Pea Leaf Weevil</a:t>
            </a:r>
          </a:p>
          <a:p>
            <a:pPr eaLnBrk="1" hangingPunct="1"/>
            <a:r>
              <a:rPr lang="en-US" altLang="en-US" smtClean="0"/>
              <a:t>Order: Coleoptera</a:t>
            </a:r>
          </a:p>
          <a:p>
            <a:pPr eaLnBrk="1" hangingPunct="1"/>
            <a:r>
              <a:rPr lang="en-US" altLang="en-US" smtClean="0"/>
              <a:t>Scientific Name: </a:t>
            </a:r>
            <a:r>
              <a:rPr lang="en-US" altLang="en-US" u="sng" smtClean="0"/>
              <a:t>Sitona lineata</a:t>
            </a:r>
            <a:r>
              <a:rPr lang="en-US" altLang="en-US" smtClean="0"/>
              <a:t> (Linnaeus)</a:t>
            </a:r>
          </a:p>
          <a:p>
            <a:pPr eaLnBrk="1" hangingPunct="1"/>
            <a:r>
              <a:rPr lang="en-US" altLang="en-US" smtClean="0"/>
              <a:t>Agricultural Importance: Harmful to Legume Crops</a:t>
            </a:r>
          </a:p>
          <a:p>
            <a:pPr eaLnBrk="1" hangingPunct="1">
              <a:lnSpc>
                <a:spcPct val="88000"/>
              </a:lnSpc>
            </a:pPr>
            <a:r>
              <a:rPr lang="en-US" altLang="en-US" u="sng" smtClean="0"/>
              <a:t>Description</a:t>
            </a:r>
            <a:r>
              <a:rPr lang="en-US" altLang="en-US" smtClean="0"/>
              <a:t>: Adult is grayish brown, slender and about 5 mm. in length. Three light, inconspicuous rows of small scales, one central and two lateral, run lengthwise on the thorax and tend to extend onto the wing covers. Wing covers are marked lengthwise by parallel striations. These weevils have large inner wings and are very strong fliers. Larvae are small, milky-white, curved and legless, about 3-5 mm. in length.</a:t>
            </a:r>
          </a:p>
          <a:p>
            <a:pPr eaLnBrk="1" hangingPunct="1">
              <a:lnSpc>
                <a:spcPct val="88000"/>
              </a:lnSpc>
            </a:pPr>
            <a:r>
              <a:rPr lang="en-US" altLang="en-US" u="sng" smtClean="0"/>
              <a:t>Damage or Benefit</a:t>
            </a:r>
            <a:r>
              <a:rPr lang="en-US" altLang="en-US" smtClean="0"/>
              <a:t>: Adults feed on pea leaves by cutting out circular notches in leaf margin, killing seedlings or badly deforming plants causing the yield to be severely reduced. Larvae feed on root nodules.</a:t>
            </a:r>
          </a:p>
          <a:p>
            <a:pPr eaLnBrk="1" hangingPunct="1">
              <a:lnSpc>
                <a:spcPct val="88000"/>
              </a:lnSpc>
            </a:pPr>
            <a:r>
              <a:rPr lang="en-US" altLang="en-US" u="sng" smtClean="0"/>
              <a:t>Life History</a:t>
            </a:r>
            <a:r>
              <a:rPr lang="en-US" altLang="en-US" smtClean="0"/>
              <a:t>: Adults overwinter under debris and start to emerge by mid-March. When numerous, they kill seedling peas, particularly those just breaking the surface in early May. New brood adults appear in July and can do serious damage to late peas and alfalfa. A single female may lay 1,000 small, smooth, glassy-surfaced, subspherically shaped eggs in the soil. At first they are white, but turn black in 24-48 hours. The larvae hatch in 16-18 days and scatter through the soil until contact is made with the root nodules. They emerge from the modules before pupation occurs.</a:t>
            </a:r>
          </a:p>
          <a:p>
            <a:pPr eaLnBrk="1" hangingPunct="1">
              <a:lnSpc>
                <a:spcPct val="88000"/>
              </a:lnSpc>
            </a:pPr>
            <a:r>
              <a:rPr lang="en-US" altLang="en-US" u="sng" smtClean="0"/>
              <a:t>Host</a:t>
            </a:r>
            <a:r>
              <a:rPr lang="en-US" altLang="en-US" smtClean="0"/>
              <a:t>: Peas, alfalfa, clover and some other legumes</a:t>
            </a:r>
          </a:p>
        </p:txBody>
      </p:sp>
    </p:spTree>
    <p:extLst>
      <p:ext uri="{BB962C8B-B14F-4D97-AF65-F5344CB8AC3E}">
        <p14:creationId xmlns:p14="http://schemas.microsoft.com/office/powerpoint/2010/main" val="10995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www.entomology.umn.edu</a:t>
            </a:r>
            <a:r>
              <a:rPr lang="en-US" dirty="0" smtClean="0"/>
              <a:t>/museum/projects/</a:t>
            </a:r>
            <a:r>
              <a:rPr lang="en-US" dirty="0" err="1" smtClean="0"/>
              <a:t>Interactive_Keys</a:t>
            </a:r>
            <a:r>
              <a:rPr lang="en-US" dirty="0" smtClean="0"/>
              <a:t>/</a:t>
            </a:r>
            <a:r>
              <a:rPr lang="en-US" dirty="0" err="1" smtClean="0"/>
              <a:t>Intro_tutorial</a:t>
            </a:r>
            <a:r>
              <a:rPr lang="en-US" dirty="0" smtClean="0"/>
              <a:t>/GLOSSARY/</a:t>
            </a:r>
            <a:r>
              <a:rPr lang="en-US" dirty="0" err="1" smtClean="0"/>
              <a:t>Glossary_images</a:t>
            </a:r>
            <a:r>
              <a:rPr lang="en-US" dirty="0" smtClean="0"/>
              <a:t>/</a:t>
            </a:r>
            <a:r>
              <a:rPr lang="en-US" dirty="0" err="1" smtClean="0"/>
              <a:t>siphoning.jpg</a:t>
            </a:r>
            <a:endParaRPr lang="en-US" dirty="0" smtClean="0"/>
          </a:p>
          <a:p>
            <a:r>
              <a:rPr lang="en-US" dirty="0" smtClean="0"/>
              <a:t>http://</a:t>
            </a:r>
            <a:r>
              <a:rPr lang="en-US" dirty="0" err="1" smtClean="0"/>
              <a:t>www.entomology.umn.edu</a:t>
            </a:r>
            <a:r>
              <a:rPr lang="en-US" dirty="0" smtClean="0"/>
              <a:t>/museum/projects/</a:t>
            </a:r>
            <a:r>
              <a:rPr lang="en-US" dirty="0" err="1" smtClean="0"/>
              <a:t>Interactive_Keys</a:t>
            </a:r>
            <a:r>
              <a:rPr lang="en-US" dirty="0" smtClean="0"/>
              <a:t>/</a:t>
            </a:r>
            <a:r>
              <a:rPr lang="en-US" dirty="0" err="1" smtClean="0"/>
              <a:t>Intro_tutorial</a:t>
            </a:r>
            <a:r>
              <a:rPr lang="en-US" dirty="0" smtClean="0"/>
              <a:t>/</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21</a:t>
            </a:fld>
            <a:endParaRPr lang="en-US"/>
          </a:p>
        </p:txBody>
      </p:sp>
    </p:spTree>
    <p:extLst>
      <p:ext uri="{BB962C8B-B14F-4D97-AF65-F5344CB8AC3E}">
        <p14:creationId xmlns:p14="http://schemas.microsoft.com/office/powerpoint/2010/main" val="20121952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7A413A23-644A-4B47-80C6-23D11689BAC9}" type="slidenum">
              <a:rPr lang="en-US" altLang="en-US" sz="1200"/>
              <a:pPr eaLnBrk="1" hangingPunct="1"/>
              <a:t>90</a:t>
            </a:fld>
            <a:endParaRPr lang="en-US" altLang="en-US" sz="1200"/>
          </a:p>
        </p:txBody>
      </p:sp>
      <p:sp>
        <p:nvSpPr>
          <p:cNvPr id="161795" name="Rectangle 2"/>
          <p:cNvSpPr>
            <a:spLocks noGrp="1" noRot="1" noChangeAspect="1" noChangeArrowheads="1" noTextEdit="1"/>
          </p:cNvSpPr>
          <p:nvPr>
            <p:ph type="sldImg"/>
          </p:nvPr>
        </p:nvSpPr>
        <p:spPr>
          <a:xfrm>
            <a:off x="330200" y="696913"/>
            <a:ext cx="6197600" cy="3486150"/>
          </a:xfrm>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Lygus Bug</a:t>
            </a:r>
          </a:p>
          <a:p>
            <a:pPr eaLnBrk="1" hangingPunct="1"/>
            <a:r>
              <a:rPr lang="en-US" altLang="en-US" smtClean="0"/>
              <a:t>Order: Heteroptera</a:t>
            </a:r>
          </a:p>
          <a:p>
            <a:pPr eaLnBrk="1" hangingPunct="1"/>
            <a:r>
              <a:rPr lang="en-US" altLang="en-US" smtClean="0"/>
              <a:t>Scientific Name: </a:t>
            </a:r>
            <a:r>
              <a:rPr lang="en-US" altLang="en-US" u="sng" smtClean="0"/>
              <a:t>Lygus hesperus</a:t>
            </a:r>
            <a:r>
              <a:rPr lang="en-US" altLang="en-US" smtClean="0"/>
              <a:t> Knight</a:t>
            </a:r>
          </a:p>
          <a:p>
            <a:pPr eaLnBrk="1" hangingPunct="1"/>
            <a:r>
              <a:rPr lang="en-US" altLang="en-US" smtClean="0"/>
              <a:t>Agricultural Importance: Harmful to Legume Crops</a:t>
            </a:r>
          </a:p>
          <a:p>
            <a:pPr eaLnBrk="1" hangingPunct="1">
              <a:lnSpc>
                <a:spcPct val="88000"/>
              </a:lnSpc>
            </a:pPr>
            <a:r>
              <a:rPr lang="en-US" altLang="en-US" u="sng" smtClean="0"/>
              <a:t>Description</a:t>
            </a:r>
            <a:r>
              <a:rPr lang="en-US" altLang="en-US" smtClean="0"/>
              <a:t>: The color of adults varies from a pale yellowish-green to a dark reddish-brown. They have an easily distinguished, yellowish, triangular-shaped area at the base of their wings, in the middle of their back. Females lay eggs singly in tender plant tissue. The young nymphs are shiny green.</a:t>
            </a:r>
          </a:p>
          <a:p>
            <a:pPr eaLnBrk="1" hangingPunct="1">
              <a:lnSpc>
                <a:spcPct val="88000"/>
              </a:lnSpc>
            </a:pPr>
            <a:r>
              <a:rPr lang="en-US" altLang="en-US" u="sng" smtClean="0"/>
              <a:t>Damage or Benefit</a:t>
            </a:r>
            <a:r>
              <a:rPr lang="en-US" altLang="en-US" smtClean="0"/>
              <a:t>: Lygus bugs pierce leaves, stems, buds, petioles and developing seeds with their beaks, then inject a toxic saliva as they feed. This causes stunting of plants, shrivelling of seeds, blasting of buds, shedding of bloom and seed curls.</a:t>
            </a:r>
          </a:p>
          <a:p>
            <a:pPr eaLnBrk="1" hangingPunct="1">
              <a:lnSpc>
                <a:spcPct val="88000"/>
              </a:lnSpc>
            </a:pPr>
            <a:r>
              <a:rPr lang="en-US" altLang="en-US" u="sng" smtClean="0"/>
              <a:t>Life History</a:t>
            </a:r>
            <a:r>
              <a:rPr lang="en-US" altLang="en-US" smtClean="0"/>
              <a:t>: The adults pass the winter in alfalfa fields and in grassy and weedy areas. They are active on warm days in late winter. The slightly curved or cucumber-shaped eggs are generally laid in the midrib veins of leaves and other similar places. The nymphs are quick moving when disturbed in contrast to small pale-green aphids. There are several generations per year; each requires about six weeks to complete.</a:t>
            </a:r>
          </a:p>
          <a:p>
            <a:pPr eaLnBrk="1" hangingPunct="1">
              <a:lnSpc>
                <a:spcPct val="88000"/>
              </a:lnSpc>
            </a:pPr>
            <a:r>
              <a:rPr lang="en-US" altLang="en-US" u="sng" smtClean="0"/>
              <a:t>Host</a:t>
            </a:r>
            <a:r>
              <a:rPr lang="en-US" altLang="en-US" smtClean="0"/>
              <a:t>: Seed crops, seedling plants and developing fruit</a:t>
            </a:r>
          </a:p>
        </p:txBody>
      </p:sp>
    </p:spTree>
    <p:extLst>
      <p:ext uri="{BB962C8B-B14F-4D97-AF65-F5344CB8AC3E}">
        <p14:creationId xmlns:p14="http://schemas.microsoft.com/office/powerpoint/2010/main" val="13038996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239B6FD3-CA62-412A-9AB5-7C2B3A3B3724}" type="slidenum">
              <a:rPr lang="en-US" altLang="en-US" sz="1200"/>
              <a:pPr eaLnBrk="1" hangingPunct="1"/>
              <a:t>91</a:t>
            </a:fld>
            <a:endParaRPr lang="en-US" altLang="en-US" sz="1200"/>
          </a:p>
        </p:txBody>
      </p:sp>
      <p:sp>
        <p:nvSpPr>
          <p:cNvPr id="162819" name="Rectangle 2"/>
          <p:cNvSpPr>
            <a:spLocks noGrp="1" noRot="1" noChangeAspect="1" noChangeArrowheads="1" noTextEdit="1"/>
          </p:cNvSpPr>
          <p:nvPr>
            <p:ph type="sldImg"/>
          </p:nvPr>
        </p:nvSpPr>
        <p:spPr>
          <a:xfrm>
            <a:off x="330200" y="696913"/>
            <a:ext cx="6197600" cy="3486150"/>
          </a:xfrm>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Meadow Spittlebug</a:t>
            </a:r>
          </a:p>
          <a:p>
            <a:pPr eaLnBrk="1" hangingPunct="1"/>
            <a:r>
              <a:rPr lang="en-US" altLang="en-US" smtClean="0"/>
              <a:t>Order: Homoptera</a:t>
            </a:r>
          </a:p>
          <a:p>
            <a:pPr eaLnBrk="1" hangingPunct="1"/>
            <a:r>
              <a:rPr lang="en-US" altLang="en-US" smtClean="0"/>
              <a:t>Scientific Name: </a:t>
            </a:r>
            <a:r>
              <a:rPr lang="en-US" altLang="en-US" u="sng" smtClean="0"/>
              <a:t>Philaenus spumarius</a:t>
            </a:r>
            <a:r>
              <a:rPr lang="en-US" altLang="en-US" smtClean="0"/>
              <a:t> (Linnaeus)</a:t>
            </a:r>
          </a:p>
          <a:p>
            <a:pPr eaLnBrk="1" hangingPunct="1"/>
            <a:r>
              <a:rPr lang="en-US" altLang="en-US" smtClean="0"/>
              <a:t>Agricultural Importance: Harmful to Legume Crops</a:t>
            </a:r>
          </a:p>
          <a:p>
            <a:pPr eaLnBrk="1" hangingPunct="1">
              <a:lnSpc>
                <a:spcPct val="88000"/>
              </a:lnSpc>
            </a:pPr>
            <a:r>
              <a:rPr lang="en-US" altLang="en-US" u="sng" smtClean="0"/>
              <a:t>Description</a:t>
            </a:r>
            <a:r>
              <a:rPr lang="en-US" altLang="en-US" smtClean="0"/>
              <a:t>: Adults are gray or brown and spotted; length of 9 mm. Nymphs are similar to adults in color. The nymphs are surrounded with spittle material exuded by the nymphs for protection while feeding.</a:t>
            </a:r>
          </a:p>
          <a:p>
            <a:pPr eaLnBrk="1" hangingPunct="1">
              <a:lnSpc>
                <a:spcPct val="88000"/>
              </a:lnSpc>
            </a:pPr>
            <a:r>
              <a:rPr lang="en-US" altLang="en-US" u="sng" smtClean="0"/>
              <a:t>Damage or Benefit</a:t>
            </a:r>
            <a:r>
              <a:rPr lang="en-US" altLang="en-US" smtClean="0"/>
              <a:t>: Feeding causes stunting of growth, shortening of internodes, dwarfing, rosetting, general loss of vitality and low yield.</a:t>
            </a:r>
          </a:p>
          <a:p>
            <a:pPr eaLnBrk="1" hangingPunct="1">
              <a:lnSpc>
                <a:spcPct val="88000"/>
              </a:lnSpc>
            </a:pPr>
            <a:r>
              <a:rPr lang="en-US" altLang="en-US" u="sng" smtClean="0"/>
              <a:t>Life History</a:t>
            </a:r>
            <a:r>
              <a:rPr lang="en-US" altLang="en-US" smtClean="0"/>
              <a:t>: Overwinter as eggs; hatching begins in early spring. The nymphs reach the adult stage in 45 days. Adults are present all summer. Only one generation per year.</a:t>
            </a:r>
          </a:p>
          <a:p>
            <a:pPr eaLnBrk="1" hangingPunct="1">
              <a:lnSpc>
                <a:spcPct val="88000"/>
              </a:lnSpc>
            </a:pPr>
            <a:r>
              <a:rPr lang="en-US" altLang="en-US" u="sng" smtClean="0"/>
              <a:t>Host</a:t>
            </a:r>
            <a:r>
              <a:rPr lang="en-US" altLang="en-US" smtClean="0"/>
              <a:t>: Berries, vegetables crops and some forage crops</a:t>
            </a:r>
          </a:p>
        </p:txBody>
      </p:sp>
    </p:spTree>
    <p:extLst>
      <p:ext uri="{BB962C8B-B14F-4D97-AF65-F5344CB8AC3E}">
        <p14:creationId xmlns:p14="http://schemas.microsoft.com/office/powerpoint/2010/main" val="2231764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B4CAF40-135F-40CF-99C3-8AD974525753}" type="slidenum">
              <a:rPr lang="en-US" altLang="en-US" sz="1200"/>
              <a:pPr eaLnBrk="1" hangingPunct="1"/>
              <a:t>92</a:t>
            </a:fld>
            <a:endParaRPr lang="en-US" altLang="en-US" sz="1200"/>
          </a:p>
        </p:txBody>
      </p:sp>
      <p:sp>
        <p:nvSpPr>
          <p:cNvPr id="163843" name="Rectangle 2"/>
          <p:cNvSpPr>
            <a:spLocks noGrp="1" noRot="1" noChangeAspect="1" noChangeArrowheads="1" noTextEdit="1"/>
          </p:cNvSpPr>
          <p:nvPr>
            <p:ph type="sldImg"/>
          </p:nvPr>
        </p:nvSpPr>
        <p:spPr>
          <a:xfrm>
            <a:off x="330200" y="696913"/>
            <a:ext cx="6197600" cy="3486150"/>
          </a:xfrm>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Pea Aphid</a:t>
            </a:r>
          </a:p>
          <a:p>
            <a:pPr eaLnBrk="1" hangingPunct="1"/>
            <a:r>
              <a:rPr lang="en-US" altLang="en-US" smtClean="0"/>
              <a:t>Order: Homoptera</a:t>
            </a:r>
          </a:p>
          <a:p>
            <a:pPr eaLnBrk="1" hangingPunct="1"/>
            <a:r>
              <a:rPr lang="en-US" altLang="en-US" smtClean="0"/>
              <a:t>Scientific Name: </a:t>
            </a:r>
            <a:r>
              <a:rPr lang="en-US" altLang="en-US" u="sng" smtClean="0"/>
              <a:t>Acyrthosiphon pisum</a:t>
            </a:r>
            <a:r>
              <a:rPr lang="en-US" altLang="en-US" smtClean="0"/>
              <a:t> (Harris)</a:t>
            </a:r>
          </a:p>
          <a:p>
            <a:pPr eaLnBrk="1" hangingPunct="1"/>
            <a:r>
              <a:rPr lang="en-US" altLang="en-US" smtClean="0"/>
              <a:t>Agricultural Importance: Harmful to Legume Crops</a:t>
            </a:r>
          </a:p>
          <a:p>
            <a:pPr eaLnBrk="1" hangingPunct="1">
              <a:lnSpc>
                <a:spcPct val="88000"/>
              </a:lnSpc>
            </a:pPr>
            <a:r>
              <a:rPr lang="en-US" altLang="en-US" u="sng" smtClean="0"/>
              <a:t>Description</a:t>
            </a:r>
            <a:r>
              <a:rPr lang="en-US" altLang="en-US" smtClean="0"/>
              <a:t>: Pea aphid is pale green or pinkish in color; 3-4 mm. in length.</a:t>
            </a:r>
          </a:p>
          <a:p>
            <a:pPr eaLnBrk="1" hangingPunct="1">
              <a:lnSpc>
                <a:spcPct val="88000"/>
              </a:lnSpc>
            </a:pPr>
            <a:r>
              <a:rPr lang="en-US" altLang="en-US" u="sng" smtClean="0"/>
              <a:t>Damage or Benefit</a:t>
            </a:r>
            <a:r>
              <a:rPr lang="en-US" altLang="en-US" smtClean="0"/>
              <a:t>: Pea aphid discolors foliage from feeding, stunts growth, curls leaves and damages buds. Saliva is toxic to the host plant. Severely injured plants turn yellow and dry up.</a:t>
            </a:r>
          </a:p>
          <a:p>
            <a:pPr eaLnBrk="1" hangingPunct="1">
              <a:lnSpc>
                <a:spcPct val="88000"/>
              </a:lnSpc>
            </a:pPr>
            <a:r>
              <a:rPr lang="en-US" altLang="en-US" u="sng" smtClean="0"/>
              <a:t>Life History</a:t>
            </a:r>
            <a:r>
              <a:rPr lang="en-US" altLang="en-US" smtClean="0"/>
              <a:t>: Overwinter as eggs or wingless adults. In March, or when temperatures reach 2-5 degrees C., eggs hatch and the adults begin to reproduce. Aphids hatched from eggs give birth to only a few young. However, overwintering adults may produce 150 young at the rate of 5-7 per day. Colonies from overwintering adults may be winged in the first generation, but young from eggs may take 2-3 generations before winged forms appear. Twelve to fifteen generations per year are produced. During the year females reproduce parthenogenically. In October, males and oviporous females appear and mate. Females deposit about 25 eggs in late October and early November which overwinter. Overwintering as adults occurs in the southern states.</a:t>
            </a:r>
          </a:p>
          <a:p>
            <a:pPr eaLnBrk="1" hangingPunct="1">
              <a:lnSpc>
                <a:spcPct val="88000"/>
              </a:lnSpc>
            </a:pPr>
            <a:r>
              <a:rPr lang="en-US" altLang="en-US" u="sng" smtClean="0"/>
              <a:t>Host</a:t>
            </a:r>
            <a:r>
              <a:rPr lang="en-US" altLang="en-US" smtClean="0"/>
              <a:t>: Alfalfa, peas, lentils and other legume crops</a:t>
            </a:r>
          </a:p>
        </p:txBody>
      </p:sp>
    </p:spTree>
    <p:extLst>
      <p:ext uri="{BB962C8B-B14F-4D97-AF65-F5344CB8AC3E}">
        <p14:creationId xmlns:p14="http://schemas.microsoft.com/office/powerpoint/2010/main" val="94479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D152BB03-B124-4067-AAF1-06F50E999179}" type="slidenum">
              <a:rPr lang="en-US" altLang="en-US" sz="1200"/>
              <a:pPr eaLnBrk="1" hangingPunct="1"/>
              <a:t>93</a:t>
            </a:fld>
            <a:endParaRPr lang="en-US" altLang="en-US" sz="1200"/>
          </a:p>
        </p:txBody>
      </p:sp>
      <p:sp>
        <p:nvSpPr>
          <p:cNvPr id="164867" name="Rectangle 2"/>
          <p:cNvSpPr>
            <a:spLocks noGrp="1" noRot="1" noChangeAspect="1" noChangeArrowheads="1" noTextEdit="1"/>
          </p:cNvSpPr>
          <p:nvPr>
            <p:ph type="sldImg"/>
          </p:nvPr>
        </p:nvSpPr>
        <p:spPr>
          <a:xfrm>
            <a:off x="330200" y="696913"/>
            <a:ext cx="6197600" cy="3486150"/>
          </a:xfrm>
          <a:ln/>
        </p:spPr>
      </p:sp>
      <p:sp>
        <p:nvSpPr>
          <p:cNvPr id="164868" name="Rectangle 4"/>
          <p:cNvSpPr>
            <a:spLocks noGrp="1" noChangeArrowheads="1"/>
          </p:cNvSpPr>
          <p:nvPr>
            <p:ph type="body" idx="1"/>
          </p:nvPr>
        </p:nvSpPr>
        <p:spPr>
          <a:xfrm>
            <a:off x="532806" y="4416100"/>
            <a:ext cx="5944195" cy="41824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Alfalfa Looper</a:t>
            </a:r>
          </a:p>
          <a:p>
            <a:pPr eaLnBrk="1" hangingPunct="1"/>
            <a:r>
              <a:rPr lang="en-US" altLang="en-US" smtClean="0"/>
              <a:t>Order: Lepidopterd</a:t>
            </a:r>
          </a:p>
          <a:p>
            <a:pPr eaLnBrk="1" hangingPunct="1"/>
            <a:r>
              <a:rPr lang="en-US" altLang="en-US" smtClean="0"/>
              <a:t>Scientific Name: </a:t>
            </a:r>
            <a:r>
              <a:rPr lang="en-US" altLang="en-US" u="sng" smtClean="0"/>
              <a:t>Autographa californica</a:t>
            </a:r>
            <a:r>
              <a:rPr lang="en-US" altLang="en-US" smtClean="0"/>
              <a:t> (Speyer)</a:t>
            </a:r>
          </a:p>
          <a:p>
            <a:pPr eaLnBrk="1" hangingPunct="1"/>
            <a:r>
              <a:rPr lang="en-US" altLang="en-US" smtClean="0"/>
              <a:t>Agricultural Importance: Harmful to Legume Crops</a:t>
            </a:r>
          </a:p>
          <a:p>
            <a:pPr eaLnBrk="1" hangingPunct="1"/>
            <a:r>
              <a:rPr lang="en-US" altLang="en-US" u="sng" smtClean="0"/>
              <a:t>Description</a:t>
            </a:r>
            <a:r>
              <a:rPr lang="en-US" altLang="en-US" smtClean="0"/>
              <a:t>: Adult moths have silver gray wings, with a darkening toward the wing tips. The forewings have an ivory-colored, funnel-shaped mark near the center of the wings. Moths have a wing span of 30-40 mm. and are most active at night. Larvae vary in color from a light, translucent green to an intense, dark green, to nearly black. Larvae have a dark stripe in the middle of the back, edged with distinct white lines, bordered by more obscure white lateral lines and a white stripe on either side. The larvae have 3 pair of legs on the thorax directly behind the head, but only 3 pair of prolegs on the abdomen as compared with 5 pairs on the cutworm larva. They are 20-30 mm. in length when fully grown.</a:t>
            </a:r>
          </a:p>
          <a:p>
            <a:pPr eaLnBrk="1" hangingPunct="1">
              <a:lnSpc>
                <a:spcPct val="88000"/>
              </a:lnSpc>
            </a:pPr>
            <a:r>
              <a:rPr lang="en-US" altLang="en-US" u="sng" smtClean="0"/>
              <a:t>Damage or Benefit</a:t>
            </a:r>
            <a:r>
              <a:rPr lang="en-US" altLang="en-US" smtClean="0"/>
              <a:t>: Small larvae feed on the scar leaf surface. Larger larvae feed on leaf edges, leaving ragged edges. Mature larva defoliate plants.</a:t>
            </a:r>
          </a:p>
          <a:p>
            <a:pPr eaLnBrk="1" hangingPunct="1">
              <a:lnSpc>
                <a:spcPct val="88000"/>
              </a:lnSpc>
            </a:pPr>
            <a:r>
              <a:rPr lang="en-US" altLang="en-US" u="sng" smtClean="0"/>
              <a:t>Life History</a:t>
            </a:r>
            <a:r>
              <a:rPr lang="en-US" altLang="en-US" smtClean="0"/>
              <a:t>: Moths emerge when temperatures reach 40 degrees C., usually in late March or April. Moths fly to blooming weed host (wild crucifers) where the first of three generations develop. A given female may lay up to 1600 eggs. The average is 650 under optimum conditions. Eggs hatch in 3-5 days. Each of the five larval stages lasts about three days; then pupa stage lasts from seven to nine days. After moth emergence, the females are active for 2-3 days prior to mating and egg laying.</a:t>
            </a:r>
          </a:p>
          <a:p>
            <a:pPr eaLnBrk="1" hangingPunct="1">
              <a:lnSpc>
                <a:spcPct val="88000"/>
              </a:lnSpc>
            </a:pPr>
            <a:r>
              <a:rPr lang="en-US" altLang="en-US" u="sng" smtClean="0"/>
              <a:t>Host</a:t>
            </a:r>
            <a:r>
              <a:rPr lang="en-US" altLang="en-US" smtClean="0"/>
              <a:t>: Vegetables and forage legumes</a:t>
            </a:r>
          </a:p>
        </p:txBody>
      </p:sp>
    </p:spTree>
    <p:extLst>
      <p:ext uri="{BB962C8B-B14F-4D97-AF65-F5344CB8AC3E}">
        <p14:creationId xmlns:p14="http://schemas.microsoft.com/office/powerpoint/2010/main" val="15216286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B36059B5-1AA3-472D-93EC-B5FD861B84AA}" type="slidenum">
              <a:rPr lang="en-US" altLang="en-US" sz="1200"/>
              <a:pPr eaLnBrk="1" hangingPunct="1"/>
              <a:t>94</a:t>
            </a:fld>
            <a:endParaRPr lang="en-US" altLang="en-US" sz="1200"/>
          </a:p>
        </p:txBody>
      </p:sp>
      <p:sp>
        <p:nvSpPr>
          <p:cNvPr id="165891" name="Rectangle 2"/>
          <p:cNvSpPr>
            <a:spLocks noGrp="1" noRot="1" noChangeAspect="1" noChangeArrowheads="1" noTextEdit="1"/>
          </p:cNvSpPr>
          <p:nvPr>
            <p:ph type="sldImg"/>
          </p:nvPr>
        </p:nvSpPr>
        <p:spPr>
          <a:xfrm>
            <a:off x="330200" y="696913"/>
            <a:ext cx="6197600" cy="3486150"/>
          </a:xfrm>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Western </a:t>
            </a:r>
            <a:r>
              <a:rPr lang="en-US" altLang="en-US" dirty="0" err="1" smtClean="0"/>
              <a:t>Yellowstriped</a:t>
            </a:r>
            <a:r>
              <a:rPr lang="en-US" altLang="en-US" dirty="0" smtClean="0"/>
              <a:t> Armyworm</a:t>
            </a:r>
          </a:p>
          <a:p>
            <a:pPr eaLnBrk="1" hangingPunct="1"/>
            <a:r>
              <a:rPr lang="en-US" altLang="en-US" dirty="0" smtClean="0"/>
              <a:t>Order: </a:t>
            </a:r>
            <a:r>
              <a:rPr lang="en-US" altLang="en-US" dirty="0" err="1" smtClean="0"/>
              <a:t>Lepi</a:t>
            </a:r>
            <a:r>
              <a:rPr lang="en-US" altLang="en-US" dirty="0" smtClean="0"/>
              <a:t> </a:t>
            </a:r>
            <a:r>
              <a:rPr lang="en-US" altLang="en-US" dirty="0" err="1" smtClean="0"/>
              <a:t>doptera</a:t>
            </a:r>
            <a:endParaRPr lang="en-US" altLang="en-US" dirty="0" smtClean="0"/>
          </a:p>
          <a:p>
            <a:pPr eaLnBrk="1" hangingPunct="1"/>
            <a:r>
              <a:rPr lang="en-US" altLang="en-US" dirty="0" smtClean="0"/>
              <a:t>Scientific Name: </a:t>
            </a:r>
            <a:r>
              <a:rPr lang="en-US" altLang="en-US" u="sng" dirty="0" err="1" smtClean="0"/>
              <a:t>Spodoptera</a:t>
            </a:r>
            <a:r>
              <a:rPr lang="en-US" altLang="en-US" u="sng" dirty="0" smtClean="0"/>
              <a:t> </a:t>
            </a:r>
            <a:r>
              <a:rPr lang="en-US" altLang="en-US" u="sng" dirty="0" err="1" smtClean="0"/>
              <a:t>praefica</a:t>
            </a:r>
            <a:r>
              <a:rPr lang="en-US" altLang="en-US" dirty="0" smtClean="0"/>
              <a:t> (Grote)</a:t>
            </a:r>
          </a:p>
          <a:p>
            <a:pPr eaLnBrk="1" hangingPunct="1"/>
            <a:r>
              <a:rPr lang="en-US" altLang="en-US" dirty="0" smtClean="0"/>
              <a:t>Agricultural Importance: Harmful to Legume Crops</a:t>
            </a:r>
          </a:p>
          <a:p>
            <a:pPr eaLnBrk="1" hangingPunct="1"/>
            <a:r>
              <a:rPr lang="en-US" altLang="en-US" u="sng" dirty="0" smtClean="0"/>
              <a:t>Description</a:t>
            </a:r>
            <a:r>
              <a:rPr lang="en-US" altLang="en-US" dirty="0" smtClean="0"/>
              <a:t>: Caterpillars are 31.5-50 mm. in length with yellow stripes along the body. They have an inverted white Y on their brown heads. Adults moths</a:t>
            </a:r>
            <a:r>
              <a:rPr lang="en-US" altLang="en-US" dirty="0" smtClean="0">
                <a:latin typeface="WP MultinationalA Roman" pitchFamily="18" charset="2"/>
              </a:rPr>
              <a:t>*</a:t>
            </a:r>
            <a:r>
              <a:rPr lang="en-US" altLang="en-US" dirty="0" smtClean="0"/>
              <a:t> front wings are gray or brown and mottled with buff colored markings. Hind-wings are silvery and gray.</a:t>
            </a:r>
          </a:p>
          <a:p>
            <a:pPr eaLnBrk="1" hangingPunct="1"/>
            <a:r>
              <a:rPr lang="en-US" altLang="en-US" u="sng" dirty="0" smtClean="0"/>
              <a:t>Damage or Benefit</a:t>
            </a:r>
            <a:r>
              <a:rPr lang="en-US" altLang="en-US" dirty="0" smtClean="0"/>
              <a:t>: Feeding is usually done in daylight hours, resting at night. In feeding, the caterpillars devour tender leaves and blossoms.</a:t>
            </a:r>
          </a:p>
          <a:p>
            <a:pPr eaLnBrk="1" hangingPunct="1">
              <a:lnSpc>
                <a:spcPct val="88000"/>
              </a:lnSpc>
            </a:pPr>
            <a:r>
              <a:rPr lang="en-US" altLang="en-US" u="sng" dirty="0" smtClean="0"/>
              <a:t>Life History</a:t>
            </a:r>
            <a:r>
              <a:rPr lang="en-US" altLang="en-US" dirty="0" smtClean="0"/>
              <a:t>: The adult moths emerge in March and April and deposit eggs in masses on foliage. Larvae hatch and begin feeding on foliage for 6-8 weeks during May, June and early July, then pupate in the soil. The second generation adults emerge in late August and early September and deposit their eggs in the foliage. The larvae hatch and feed upon foliage until early October at which time they enter the </a:t>
            </a:r>
            <a:r>
              <a:rPr lang="en-US" altLang="en-US" dirty="0" err="1" smtClean="0"/>
              <a:t>pupal</a:t>
            </a:r>
            <a:r>
              <a:rPr lang="en-US" altLang="en-US" dirty="0" smtClean="0"/>
              <a:t> stage to overwinter. The two generations overlap during the year.</a:t>
            </a:r>
          </a:p>
          <a:p>
            <a:pPr eaLnBrk="1" hangingPunct="1"/>
            <a:r>
              <a:rPr lang="en-US" altLang="en-US" u="sng" dirty="0" smtClean="0"/>
              <a:t>Host</a:t>
            </a:r>
            <a:r>
              <a:rPr lang="en-US" altLang="en-US" dirty="0" smtClean="0"/>
              <a:t>: Legumes and </a:t>
            </a:r>
            <a:r>
              <a:rPr lang="en-US" altLang="en-US" dirty="0" err="1" smtClean="0"/>
              <a:t>sugarbeets</a:t>
            </a:r>
            <a:endParaRPr lang="en-US" altLang="en-US" dirty="0" smtClean="0"/>
          </a:p>
        </p:txBody>
      </p:sp>
    </p:spTree>
    <p:extLst>
      <p:ext uri="{BB962C8B-B14F-4D97-AF65-F5344CB8AC3E}">
        <p14:creationId xmlns:p14="http://schemas.microsoft.com/office/powerpoint/2010/main" val="13498907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0D40F8A-2321-4BA5-BE1D-F7B58E11E4FA}" type="slidenum">
              <a:rPr lang="en-US" altLang="en-US" sz="1200"/>
              <a:pPr eaLnBrk="1" hangingPunct="1"/>
              <a:t>95</a:t>
            </a:fld>
            <a:endParaRPr lang="en-US" altLang="en-US" sz="1200"/>
          </a:p>
        </p:txBody>
      </p:sp>
      <p:sp>
        <p:nvSpPr>
          <p:cNvPr id="166915" name="Rectangle 2"/>
          <p:cNvSpPr>
            <a:spLocks noGrp="1" noRot="1" noChangeAspect="1" noChangeArrowheads="1" noTextEdit="1"/>
          </p:cNvSpPr>
          <p:nvPr>
            <p:ph type="sldImg"/>
          </p:nvPr>
        </p:nvSpPr>
        <p:spPr>
          <a:xfrm>
            <a:off x="330200" y="696913"/>
            <a:ext cx="6197600" cy="3486150"/>
          </a:xfrm>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293635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A0867919-3123-4C73-8E82-421A981A266D}" type="slidenum">
              <a:rPr lang="en-US" altLang="en-US" sz="1200"/>
              <a:pPr eaLnBrk="1" hangingPunct="1"/>
              <a:t>96</a:t>
            </a:fld>
            <a:endParaRPr lang="en-US" altLang="en-US" sz="1200"/>
          </a:p>
        </p:txBody>
      </p:sp>
      <p:sp>
        <p:nvSpPr>
          <p:cNvPr id="167939" name="Rectangle 2"/>
          <p:cNvSpPr>
            <a:spLocks noGrp="1" noRot="1" noChangeAspect="1" noChangeArrowheads="1" noTextEdit="1"/>
          </p:cNvSpPr>
          <p:nvPr>
            <p:ph type="sldImg"/>
          </p:nvPr>
        </p:nvSpPr>
        <p:spPr>
          <a:xfrm>
            <a:off x="330200" y="696913"/>
            <a:ext cx="6197600" cy="3486150"/>
          </a:xfrm>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Western Subterranean Termite</a:t>
            </a:r>
          </a:p>
          <a:p>
            <a:pPr eaLnBrk="1" hangingPunct="1"/>
            <a:r>
              <a:rPr lang="en-US" altLang="en-US" smtClean="0"/>
              <a:t>Order: Isoptera</a:t>
            </a:r>
          </a:p>
          <a:p>
            <a:pPr eaLnBrk="1" hangingPunct="1"/>
            <a:r>
              <a:rPr lang="en-US" altLang="en-US" smtClean="0"/>
              <a:t>Scientific Name: </a:t>
            </a:r>
            <a:r>
              <a:rPr lang="en-US" altLang="en-US" u="sng" smtClean="0"/>
              <a:t>Reticulitermes</a:t>
            </a:r>
            <a:r>
              <a:rPr lang="en-US" altLang="en-US" smtClean="0"/>
              <a:t> </a:t>
            </a:r>
            <a:r>
              <a:rPr lang="en-US" altLang="en-US" u="sng" smtClean="0"/>
              <a:t>hesperus</a:t>
            </a:r>
            <a:r>
              <a:rPr lang="en-US" altLang="en-US" smtClean="0"/>
              <a:t> Banks</a:t>
            </a:r>
          </a:p>
          <a:p>
            <a:pPr eaLnBrk="1" hangingPunct="1"/>
            <a:r>
              <a:rPr lang="en-US" altLang="en-US" smtClean="0"/>
              <a:t>Agricultural Importance: Harmful to Structures</a:t>
            </a:r>
          </a:p>
          <a:p>
            <a:pPr eaLnBrk="1" hangingPunct="1"/>
            <a:r>
              <a:rPr lang="en-US" altLang="en-US" u="sng" smtClean="0"/>
              <a:t>Description:</a:t>
            </a:r>
            <a:r>
              <a:rPr lang="en-US" altLang="en-US" smtClean="0"/>
              <a:t> Adults-</a:t>
            </a:r>
            <a:r>
              <a:rPr lang="en-US" altLang="en-US" smtClean="0">
                <a:latin typeface="Arial" charset="0"/>
              </a:rPr>
              <a:t> </a:t>
            </a:r>
            <a:r>
              <a:rPr lang="en-US" altLang="en-US" smtClean="0"/>
              <a:t>four forms or castes (1) reproductives -fertile males and females. They are sometimes called “imagos” or “alates”. Reproductives have black bodies with light gray wings. (2) Secondary reproductives -pale in color, have wing buds. The females augment egg production of the queen if necessary; are unable to produce winged progeny. (3) Sterile workers-are grayish white, eyeless, wingless. (4) Sterile soldiers -are like workers except for large, pale yellow heads and long mandibles. Length of reproductives with wings is 10 mm., body is 5 mm. The queen</a:t>
            </a:r>
            <a:r>
              <a:rPr lang="en-US" altLang="en-US" smtClean="0">
                <a:latin typeface="WP MultinationalA Roman" pitchFamily="18" charset="2"/>
              </a:rPr>
              <a:t>*</a:t>
            </a:r>
            <a:r>
              <a:rPr lang="en-US" altLang="en-US" smtClean="0"/>
              <a:t>s abdomen may reach </a:t>
            </a:r>
            <a:r>
              <a:rPr lang="en-US" altLang="en-US" i="1" smtClean="0">
                <a:latin typeface="Arial" charset="0"/>
              </a:rPr>
              <a:t>16 </a:t>
            </a:r>
            <a:r>
              <a:rPr lang="en-US" altLang="en-US" smtClean="0"/>
              <a:t>mm. in length when in maximum egg production.</a:t>
            </a:r>
          </a:p>
          <a:p>
            <a:pPr eaLnBrk="1" hangingPunct="1">
              <a:lnSpc>
                <a:spcPct val="88000"/>
              </a:lnSpc>
            </a:pPr>
            <a:r>
              <a:rPr lang="en-US" altLang="en-US" u="sng" smtClean="0"/>
              <a:t>Damage or Benefit</a:t>
            </a:r>
            <a:r>
              <a:rPr lang="en-US" altLang="en-US" smtClean="0"/>
              <a:t>: Devours wood products, fence posts, grape vines and wood requiring very expensive repairs to buildings.</a:t>
            </a:r>
          </a:p>
          <a:p>
            <a:pPr eaLnBrk="1" hangingPunct="1">
              <a:lnSpc>
                <a:spcPct val="88000"/>
              </a:lnSpc>
            </a:pPr>
            <a:r>
              <a:rPr lang="en-US" altLang="en-US" u="sng" smtClean="0"/>
              <a:t>Life History</a:t>
            </a:r>
            <a:r>
              <a:rPr lang="en-US" altLang="en-US" smtClean="0"/>
              <a:t>: Reproductive adults take a nuptial flight after which they pair off and shed their wings. They establish a nest to start a new colony. After establishing a nest the female begins egg laying. Eggs hatch in 30-90 days. The nymphs are cared for by the adults until the worker numbers are sufficient to care for them. The termites maintain a soil connection between their food source and their nest in the soil so they can maintain high humidity and be protected from predators.</a:t>
            </a:r>
          </a:p>
          <a:p>
            <a:pPr eaLnBrk="1" hangingPunct="1">
              <a:lnSpc>
                <a:spcPct val="88000"/>
              </a:lnSpc>
            </a:pPr>
            <a:r>
              <a:rPr lang="en-US" altLang="en-US" u="sng" smtClean="0"/>
              <a:t>Host</a:t>
            </a:r>
            <a:r>
              <a:rPr lang="en-US" altLang="en-US" smtClean="0"/>
              <a:t>: Wood, wood products, wood buildings and grape vines</a:t>
            </a:r>
          </a:p>
        </p:txBody>
      </p:sp>
    </p:spTree>
    <p:extLst>
      <p:ext uri="{BB962C8B-B14F-4D97-AF65-F5344CB8AC3E}">
        <p14:creationId xmlns:p14="http://schemas.microsoft.com/office/powerpoint/2010/main" val="3355340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605AB092-880D-4C0B-AA01-CC64DE002BB0}" type="slidenum">
              <a:rPr lang="en-US" altLang="en-US" sz="1200"/>
              <a:pPr eaLnBrk="1" hangingPunct="1"/>
              <a:t>97</a:t>
            </a:fld>
            <a:endParaRPr lang="en-US" altLang="en-US" sz="1200"/>
          </a:p>
        </p:txBody>
      </p:sp>
      <p:sp>
        <p:nvSpPr>
          <p:cNvPr id="168963" name="Rectangle 2"/>
          <p:cNvSpPr>
            <a:spLocks noGrp="1" noRot="1" noChangeAspect="1" noChangeArrowheads="1" noTextEdit="1"/>
          </p:cNvSpPr>
          <p:nvPr>
            <p:ph type="sldImg"/>
          </p:nvPr>
        </p:nvSpPr>
        <p:spPr>
          <a:xfrm>
            <a:off x="330200" y="696913"/>
            <a:ext cx="6197600" cy="3486150"/>
          </a:xfrm>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Powder Post Beetle</a:t>
            </a:r>
          </a:p>
          <a:p>
            <a:pPr eaLnBrk="1" hangingPunct="1"/>
            <a:r>
              <a:rPr lang="en-US" altLang="en-US" dirty="0" smtClean="0"/>
              <a:t>Order: </a:t>
            </a:r>
            <a:r>
              <a:rPr lang="en-US" altLang="en-US" dirty="0" err="1" smtClean="0"/>
              <a:t>Coleoptera</a:t>
            </a:r>
            <a:endParaRPr lang="en-US" altLang="en-US" dirty="0" smtClean="0"/>
          </a:p>
          <a:p>
            <a:pPr eaLnBrk="1" hangingPunct="1"/>
            <a:r>
              <a:rPr lang="en-US" altLang="en-US" dirty="0" smtClean="0"/>
              <a:t>Scientific Name: </a:t>
            </a:r>
            <a:r>
              <a:rPr lang="en-US" altLang="en-US" dirty="0" err="1" smtClean="0"/>
              <a:t>Lyctus</a:t>
            </a:r>
            <a:r>
              <a:rPr lang="en-US" altLang="en-US" dirty="0" smtClean="0"/>
              <a:t> </a:t>
            </a:r>
            <a:r>
              <a:rPr lang="en-US" altLang="en-US" dirty="0" err="1" smtClean="0"/>
              <a:t>spp</a:t>
            </a:r>
            <a:endParaRPr lang="en-US" altLang="en-US" dirty="0" smtClean="0"/>
          </a:p>
          <a:p>
            <a:pPr eaLnBrk="1" hangingPunct="1"/>
            <a:r>
              <a:rPr lang="en-US" altLang="en-US" dirty="0" smtClean="0"/>
              <a:t>Agricultural Importance : Harmful to Structures</a:t>
            </a:r>
          </a:p>
          <a:p>
            <a:pPr eaLnBrk="1" hangingPunct="1"/>
            <a:r>
              <a:rPr lang="en-US" altLang="en-US" u="sng" dirty="0" smtClean="0"/>
              <a:t>Description</a:t>
            </a:r>
            <a:r>
              <a:rPr lang="en-US" altLang="en-US" dirty="0" smtClean="0"/>
              <a:t>: Adults are black with sparse yellowish white pubescence; </a:t>
            </a:r>
            <a:r>
              <a:rPr lang="en-US" altLang="en-US" dirty="0" err="1" smtClean="0"/>
              <a:t>pronotum</a:t>
            </a:r>
            <a:r>
              <a:rPr lang="en-US" altLang="en-US" dirty="0" smtClean="0"/>
              <a:t> with dense coarse punctures; elytra striated with double rows of punctures in between; length of 5-6 mm. The </a:t>
            </a:r>
            <a:r>
              <a:rPr lang="en-US" altLang="en-US" dirty="0" err="1" smtClean="0"/>
              <a:t>immatures</a:t>
            </a:r>
            <a:r>
              <a:rPr lang="en-US" altLang="en-US" dirty="0" smtClean="0"/>
              <a:t> are C-shaped, creamy white colored and found at the end of the tunnels in the wood.</a:t>
            </a:r>
          </a:p>
          <a:p>
            <a:pPr eaLnBrk="1" hangingPunct="1"/>
            <a:r>
              <a:rPr lang="en-US" altLang="en-US" u="sng" dirty="0" smtClean="0"/>
              <a:t>Damage or Benefit</a:t>
            </a:r>
            <a:r>
              <a:rPr lang="en-US" altLang="en-US" dirty="0" smtClean="0"/>
              <a:t>: Burrows mainly in untreated or unpainted wood causing furniture, studding and tool handles to turn to </a:t>
            </a:r>
            <a:r>
              <a:rPr lang="en-US" altLang="en-US" dirty="0" err="1" smtClean="0"/>
              <a:t>dawdust</a:t>
            </a:r>
            <a:r>
              <a:rPr lang="en-US" altLang="en-US" dirty="0" smtClean="0"/>
              <a:t>.</a:t>
            </a:r>
          </a:p>
          <a:p>
            <a:pPr eaLnBrk="1" hangingPunct="1"/>
            <a:r>
              <a:rPr lang="en-US" altLang="en-US" u="sng" dirty="0" smtClean="0"/>
              <a:t>Life History</a:t>
            </a:r>
            <a:r>
              <a:rPr lang="en-US" altLang="en-US" dirty="0" smtClean="0"/>
              <a:t>: Overwinter as early summer. larvae burrow</a:t>
            </a:r>
          </a:p>
          <a:p>
            <a:pPr eaLnBrk="1" hangingPunct="1"/>
            <a:r>
              <a:rPr lang="en-US" altLang="en-US" dirty="0" smtClean="0"/>
              <a:t>larvae in wood, pupates in spring; the adults appear in The adults deposit eggs in wood pores. Eggs hatch and into wood and reduce fiber to flour-like powder.</a:t>
            </a:r>
          </a:p>
          <a:p>
            <a:pPr eaLnBrk="1" hangingPunct="1"/>
            <a:r>
              <a:rPr lang="en-US" altLang="en-US" u="sng" dirty="0" smtClean="0"/>
              <a:t>Host</a:t>
            </a:r>
            <a:r>
              <a:rPr lang="en-US" altLang="en-US" dirty="0" smtClean="0"/>
              <a:t>: Hardwoods</a:t>
            </a:r>
          </a:p>
        </p:txBody>
      </p:sp>
    </p:spTree>
    <p:extLst>
      <p:ext uri="{BB962C8B-B14F-4D97-AF65-F5344CB8AC3E}">
        <p14:creationId xmlns:p14="http://schemas.microsoft.com/office/powerpoint/2010/main" val="9479153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F5151CD6-5C48-4C1C-9DAD-A04AA5ADED38}" type="slidenum">
              <a:rPr lang="en-US" altLang="en-US" sz="1200"/>
              <a:pPr eaLnBrk="1" hangingPunct="1"/>
              <a:t>98</a:t>
            </a:fld>
            <a:endParaRPr lang="en-US" altLang="en-US" sz="1200"/>
          </a:p>
        </p:txBody>
      </p:sp>
      <p:sp>
        <p:nvSpPr>
          <p:cNvPr id="169987" name="Rectangle 2"/>
          <p:cNvSpPr>
            <a:spLocks noGrp="1" noRot="1" noChangeAspect="1" noChangeArrowheads="1" noTextEdit="1"/>
          </p:cNvSpPr>
          <p:nvPr>
            <p:ph type="sldImg"/>
          </p:nvPr>
        </p:nvSpPr>
        <p:spPr>
          <a:xfrm>
            <a:off x="330200" y="696913"/>
            <a:ext cx="6197600" cy="3486150"/>
          </a:xfrm>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Southern powder post</a:t>
            </a:r>
          </a:p>
        </p:txBody>
      </p:sp>
    </p:spTree>
    <p:extLst>
      <p:ext uri="{BB962C8B-B14F-4D97-AF65-F5344CB8AC3E}">
        <p14:creationId xmlns:p14="http://schemas.microsoft.com/office/powerpoint/2010/main" val="12682177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2783A480-6BD8-48F8-B0C8-828ADCC26563}" type="slidenum">
              <a:rPr lang="en-US" altLang="en-US" sz="1200"/>
              <a:pPr eaLnBrk="1" hangingPunct="1"/>
              <a:t>99</a:t>
            </a:fld>
            <a:endParaRPr lang="en-US" altLang="en-US" sz="1200"/>
          </a:p>
        </p:txBody>
      </p:sp>
      <p:sp>
        <p:nvSpPr>
          <p:cNvPr id="171011" name="Rectangle 2"/>
          <p:cNvSpPr>
            <a:spLocks noGrp="1" noRot="1" noChangeAspect="1" noChangeArrowheads="1" noTextEdit="1"/>
          </p:cNvSpPr>
          <p:nvPr>
            <p:ph type="sldImg"/>
          </p:nvPr>
        </p:nvSpPr>
        <p:spPr>
          <a:xfrm>
            <a:off x="330200" y="696913"/>
            <a:ext cx="6197600" cy="3486150"/>
          </a:xfrm>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Carpenter Worm</a:t>
            </a:r>
          </a:p>
          <a:p>
            <a:pPr eaLnBrk="1" hangingPunct="1"/>
            <a:r>
              <a:rPr lang="en-US" altLang="en-US" smtClean="0"/>
              <a:t>Order: Lepidoptera</a:t>
            </a:r>
          </a:p>
          <a:p>
            <a:pPr eaLnBrk="1" hangingPunct="1"/>
            <a:r>
              <a:rPr lang="en-US" altLang="en-US" smtClean="0"/>
              <a:t>Scientific Name: </a:t>
            </a:r>
            <a:r>
              <a:rPr lang="en-US" altLang="en-US" u="sng" smtClean="0"/>
              <a:t>Prionoxystus robiniae</a:t>
            </a:r>
            <a:r>
              <a:rPr lang="en-US" altLang="en-US" smtClean="0"/>
              <a:t> (Peck)</a:t>
            </a:r>
          </a:p>
          <a:p>
            <a:pPr eaLnBrk="1" hangingPunct="1"/>
            <a:r>
              <a:rPr lang="en-US" altLang="en-US" smtClean="0"/>
              <a:t>Agricultural Importance: Harmful to Trees</a:t>
            </a:r>
          </a:p>
          <a:p>
            <a:pPr eaLnBrk="1" hangingPunct="1">
              <a:lnSpc>
                <a:spcPct val="88000"/>
              </a:lnSpc>
            </a:pPr>
            <a:r>
              <a:rPr lang="en-US" altLang="en-US" u="sng" smtClean="0"/>
              <a:t>Description</a:t>
            </a:r>
            <a:r>
              <a:rPr lang="en-US" altLang="en-US" smtClean="0"/>
              <a:t>: Adult has forewings which are grayish, with darker mottling; hindwing of male has wide orange band along outer margin; that of the female is tinged lightly with yellow. Larva is white with a pinkish cast and dark brown head; body is covered with dark brown tuberoles; length is up to 52 mm. Adult wing span is 75-80 mm.</a:t>
            </a:r>
          </a:p>
          <a:p>
            <a:pPr eaLnBrk="1" hangingPunct="1">
              <a:lnSpc>
                <a:spcPct val="88000"/>
              </a:lnSpc>
            </a:pPr>
            <a:r>
              <a:rPr lang="en-US" altLang="en-US" u="sng" smtClean="0"/>
              <a:t>Damage or Benefit</a:t>
            </a:r>
            <a:r>
              <a:rPr lang="en-US" altLang="en-US" smtClean="0"/>
              <a:t>: Larvae bore into trunk weakening structure.</a:t>
            </a:r>
          </a:p>
          <a:p>
            <a:pPr eaLnBrk="1" hangingPunct="1">
              <a:lnSpc>
                <a:spcPct val="88000"/>
              </a:lnSpc>
            </a:pPr>
            <a:r>
              <a:rPr lang="en-US" altLang="en-US" u="sng" smtClean="0"/>
              <a:t>Life History</a:t>
            </a:r>
            <a:r>
              <a:rPr lang="en-US" altLang="en-US" smtClean="0"/>
              <a:t>: Eggs are laid in bark crevices of host tree. Eggs hatch and larvae bore into the tree trunk. Burrows are approximately 12.5 mm. in diameter. Overwinter as larvae which continue to feed the following spring. The larvae feed through the second year and then pupate. It takes three years to complete one generation from egg to adult.</a:t>
            </a:r>
          </a:p>
          <a:p>
            <a:pPr eaLnBrk="1" hangingPunct="1">
              <a:lnSpc>
                <a:spcPct val="88000"/>
              </a:lnSpc>
            </a:pPr>
            <a:r>
              <a:rPr lang="en-US" altLang="en-US" u="sng" smtClean="0"/>
              <a:t>Host</a:t>
            </a:r>
            <a:r>
              <a:rPr lang="en-US" altLang="en-US" smtClean="0"/>
              <a:t>: Willow, popular, elm and most other broadleaf trees</a:t>
            </a:r>
          </a:p>
        </p:txBody>
      </p:sp>
    </p:spTree>
    <p:extLst>
      <p:ext uri="{BB962C8B-B14F-4D97-AF65-F5344CB8AC3E}">
        <p14:creationId xmlns:p14="http://schemas.microsoft.com/office/powerpoint/2010/main" val="143487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http://</a:t>
            </a:r>
            <a:r>
              <a:rPr lang="en-US" dirty="0" err="1" smtClean="0"/>
              <a:t>biokeys.berkeley.edu</a:t>
            </a:r>
            <a:r>
              <a:rPr lang="en-US" dirty="0" smtClean="0"/>
              <a:t>/inverts/</a:t>
            </a:r>
            <a:r>
              <a:rPr lang="en-US" dirty="0" err="1" smtClean="0"/>
              <a:t>odonata.html</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23</a:t>
            </a:fld>
            <a:endParaRPr lang="en-US"/>
          </a:p>
        </p:txBody>
      </p:sp>
    </p:spTree>
    <p:extLst>
      <p:ext uri="{BB962C8B-B14F-4D97-AF65-F5344CB8AC3E}">
        <p14:creationId xmlns:p14="http://schemas.microsoft.com/office/powerpoint/2010/main" val="17363088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CF52A862-D962-44B1-B9C4-F58F927A312F}" type="slidenum">
              <a:rPr lang="en-US" altLang="en-US" sz="1200"/>
              <a:pPr eaLnBrk="1" hangingPunct="1"/>
              <a:t>100</a:t>
            </a:fld>
            <a:endParaRPr lang="en-US" altLang="en-US" sz="1200"/>
          </a:p>
        </p:txBody>
      </p:sp>
      <p:sp>
        <p:nvSpPr>
          <p:cNvPr id="172035" name="Rectangle 2"/>
          <p:cNvSpPr>
            <a:spLocks noGrp="1" noRot="1" noChangeAspect="1" noChangeArrowheads="1" noTextEdit="1"/>
          </p:cNvSpPr>
          <p:nvPr>
            <p:ph type="sldImg"/>
          </p:nvPr>
        </p:nvSpPr>
        <p:spPr>
          <a:xfrm>
            <a:off x="330200" y="696913"/>
            <a:ext cx="6197600" cy="3486150"/>
          </a:xfrm>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Western Pine Beetle</a:t>
            </a:r>
          </a:p>
          <a:p>
            <a:pPr eaLnBrk="1" hangingPunct="1"/>
            <a:r>
              <a:rPr lang="en-US" altLang="en-US" smtClean="0"/>
              <a:t>Order: Coleoptera</a:t>
            </a:r>
          </a:p>
          <a:p>
            <a:pPr eaLnBrk="1" hangingPunct="1"/>
            <a:r>
              <a:rPr lang="en-US" altLang="en-US" smtClean="0"/>
              <a:t>Scientific Name: </a:t>
            </a:r>
            <a:r>
              <a:rPr lang="en-US" altLang="en-US" u="sng" smtClean="0"/>
              <a:t>Dendroctonus brevicomis</a:t>
            </a:r>
            <a:r>
              <a:rPr lang="en-US" altLang="en-US" smtClean="0"/>
              <a:t> LeConte</a:t>
            </a:r>
          </a:p>
          <a:p>
            <a:pPr eaLnBrk="1" hangingPunct="1"/>
            <a:r>
              <a:rPr lang="en-US" altLang="en-US" smtClean="0"/>
              <a:t>Agricultural Importance: Harmful to Ornamentals</a:t>
            </a:r>
          </a:p>
          <a:p>
            <a:pPr eaLnBrk="1" hangingPunct="1">
              <a:lnSpc>
                <a:spcPct val="88000"/>
              </a:lnSpc>
            </a:pPr>
            <a:r>
              <a:rPr lang="en-US" altLang="en-US" u="sng" smtClean="0"/>
              <a:t>Description</a:t>
            </a:r>
            <a:r>
              <a:rPr lang="en-US" altLang="en-US" smtClean="0"/>
              <a:t>: Adult is light brown to brown or nearly black; pronotum with narrow transverse elevation near the front margin in the female and a transverse depression similarly located in the male, faint elytral striae with very small punctures; length of 3-5 mm. Larva is white, legless, with prominent heads.</a:t>
            </a:r>
          </a:p>
          <a:p>
            <a:pPr eaLnBrk="1" hangingPunct="1">
              <a:lnSpc>
                <a:spcPct val="88000"/>
              </a:lnSpc>
            </a:pPr>
            <a:r>
              <a:rPr lang="en-US" altLang="en-US" u="sng" smtClean="0"/>
              <a:t>Damage or Benefit</a:t>
            </a:r>
            <a:r>
              <a:rPr lang="en-US" altLang="en-US" smtClean="0"/>
              <a:t>: Larvae feed on inner bark causing the trees to be girdled in the cambium layer and they also transfer a blue stain fungus which can kill the trees.</a:t>
            </a:r>
          </a:p>
          <a:p>
            <a:pPr eaLnBrk="1" hangingPunct="1">
              <a:lnSpc>
                <a:spcPct val="88000"/>
              </a:lnSpc>
            </a:pPr>
            <a:r>
              <a:rPr lang="en-US" altLang="en-US" u="sng" smtClean="0"/>
              <a:t>Life History</a:t>
            </a:r>
            <a:r>
              <a:rPr lang="en-US" altLang="en-US" smtClean="0"/>
              <a:t>: Eggs are laid in galleries. Eggs hatch and the larvae feed on the inner bark. There are 1-4 generations per year. Adults overwinter in the galleries or tunnels between bark and surface sapwood.</a:t>
            </a:r>
          </a:p>
          <a:p>
            <a:pPr eaLnBrk="1" hangingPunct="1">
              <a:lnSpc>
                <a:spcPct val="88000"/>
              </a:lnSpc>
            </a:pPr>
            <a:r>
              <a:rPr lang="en-US" altLang="en-US" u="sng" smtClean="0"/>
              <a:t>Host</a:t>
            </a:r>
            <a:r>
              <a:rPr lang="en-US" altLang="en-US" smtClean="0"/>
              <a:t>: Pine trees over 6 inches in diameter that are overmature, stressed by disease or drought or trees near a heavy infestation</a:t>
            </a:r>
          </a:p>
        </p:txBody>
      </p:sp>
    </p:spTree>
    <p:extLst>
      <p:ext uri="{BB962C8B-B14F-4D97-AF65-F5344CB8AC3E}">
        <p14:creationId xmlns:p14="http://schemas.microsoft.com/office/powerpoint/2010/main" val="5309738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9839CC2B-CF6C-49E7-83C1-005DA90B050C}" type="slidenum">
              <a:rPr lang="en-US" altLang="en-US" sz="1200"/>
              <a:pPr eaLnBrk="1" hangingPunct="1"/>
              <a:t>101</a:t>
            </a:fld>
            <a:endParaRPr lang="en-US" altLang="en-US" sz="1200"/>
          </a:p>
        </p:txBody>
      </p:sp>
      <p:sp>
        <p:nvSpPr>
          <p:cNvPr id="173059" name="Rectangle 2"/>
          <p:cNvSpPr>
            <a:spLocks noGrp="1" noRot="1" noChangeAspect="1" noChangeArrowheads="1" noTextEdit="1"/>
          </p:cNvSpPr>
          <p:nvPr>
            <p:ph type="sldImg"/>
          </p:nvPr>
        </p:nvSpPr>
        <p:spPr>
          <a:xfrm>
            <a:off x="330200" y="696913"/>
            <a:ext cx="6197600" cy="3486150"/>
          </a:xfrm>
          <a:ln/>
        </p:spPr>
      </p:sp>
      <p:sp>
        <p:nvSpPr>
          <p:cNvPr id="173060"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Douglas Fir Tussock Moth</a:t>
            </a:r>
          </a:p>
          <a:p>
            <a:pPr eaLnBrk="1" hangingPunct="1"/>
            <a:r>
              <a:rPr lang="en-US" altLang="en-US" smtClean="0"/>
              <a:t>Order: Lepidoptera</a:t>
            </a:r>
          </a:p>
          <a:p>
            <a:pPr eaLnBrk="1" hangingPunct="1"/>
            <a:r>
              <a:rPr lang="en-US" altLang="en-US" smtClean="0"/>
              <a:t>Scientific Name: </a:t>
            </a:r>
            <a:r>
              <a:rPr lang="en-US" altLang="en-US" u="sng" smtClean="0"/>
              <a:t>Orgyia pseudotsugata</a:t>
            </a:r>
            <a:r>
              <a:rPr lang="en-US" altLang="en-US" smtClean="0"/>
              <a:t> (McDunnough)</a:t>
            </a:r>
          </a:p>
          <a:p>
            <a:pPr eaLnBrk="1" hangingPunct="1"/>
            <a:r>
              <a:rPr lang="en-US" altLang="en-US" smtClean="0"/>
              <a:t>Agricultural Importance: Harmful to Ornamentals</a:t>
            </a:r>
          </a:p>
          <a:p>
            <a:pPr eaLnBrk="1" hangingPunct="1">
              <a:lnSpc>
                <a:spcPct val="88000"/>
              </a:lnSpc>
            </a:pPr>
            <a:r>
              <a:rPr lang="en-US" altLang="en-US" u="sng" smtClean="0"/>
              <a:t>Description</a:t>
            </a:r>
            <a:r>
              <a:rPr lang="en-US" altLang="en-US" smtClean="0"/>
              <a:t>: Adult is dull brownish gray; females are wingless and the males are winged. Adult males have a wing span of 25-30 mm.; wings are grayish brown and mottled; legs and thorax are covered with hair. Larva is grayish to light brown, with numerous red spots and a shiny black head; broken narrow orange stripes along the sides; length of 18-25 mm. when mature. The larva has two pencil-like tufts of black hairs behind the head and a longer one at the posterior end; four cream colored tufts on the first four segments of the abdomen; body is generally covered by hair.</a:t>
            </a:r>
          </a:p>
          <a:p>
            <a:pPr eaLnBrk="1" hangingPunct="1">
              <a:lnSpc>
                <a:spcPct val="88000"/>
              </a:lnSpc>
            </a:pPr>
            <a:r>
              <a:rPr lang="en-US" altLang="en-US" u="sng" smtClean="0"/>
              <a:t>Damage of Benefit</a:t>
            </a:r>
            <a:r>
              <a:rPr lang="en-US" altLang="en-US" smtClean="0"/>
              <a:t>: Defoliates the Douglas fir and the true fir family of trees causing the trees to put on little growth. In severe infestations trees are often killed by repeated attacks.</a:t>
            </a:r>
          </a:p>
          <a:p>
            <a:pPr eaLnBrk="1" hangingPunct="1">
              <a:lnSpc>
                <a:spcPct val="88000"/>
              </a:lnSpc>
            </a:pPr>
            <a:r>
              <a:rPr lang="en-US" altLang="en-US" u="sng" smtClean="0"/>
              <a:t>Life History: </a:t>
            </a:r>
            <a:r>
              <a:rPr lang="en-US" altLang="en-US" smtClean="0"/>
              <a:t>Overwinter as eggs. Eggs hatch in spring and larvae begin to feed. Mature larvae pupate in cocoons. Adults appear in late summer and early fall. Females lay eggs on their abandoned cocoon and cover them with froth and hair. One generation per year.</a:t>
            </a:r>
          </a:p>
          <a:p>
            <a:pPr eaLnBrk="1" hangingPunct="1">
              <a:lnSpc>
                <a:spcPct val="88000"/>
              </a:lnSpc>
            </a:pPr>
            <a:r>
              <a:rPr lang="en-US" altLang="en-US" u="sng" smtClean="0"/>
              <a:t>Host:</a:t>
            </a:r>
            <a:r>
              <a:rPr lang="en-US" altLang="en-US" smtClean="0"/>
              <a:t> Douglas fir, true firs and spruce</a:t>
            </a:r>
          </a:p>
        </p:txBody>
      </p:sp>
    </p:spTree>
    <p:extLst>
      <p:ext uri="{BB962C8B-B14F-4D97-AF65-F5344CB8AC3E}">
        <p14:creationId xmlns:p14="http://schemas.microsoft.com/office/powerpoint/2010/main" val="11912498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Times New Roman"/>
              </a:defRPr>
            </a:lvl1pPr>
            <a:lvl2pPr marL="716108" indent="-275427" eaLnBrk="0" hangingPunct="0">
              <a:defRPr sz="2300">
                <a:solidFill>
                  <a:schemeClr val="tx1"/>
                </a:solidFill>
                <a:latin typeface="Times New Roman"/>
              </a:defRPr>
            </a:lvl2pPr>
            <a:lvl3pPr marL="1101706" indent="-220341" eaLnBrk="0" hangingPunct="0">
              <a:defRPr sz="2300">
                <a:solidFill>
                  <a:schemeClr val="tx1"/>
                </a:solidFill>
                <a:latin typeface="Times New Roman"/>
              </a:defRPr>
            </a:lvl3pPr>
            <a:lvl4pPr marL="1542388" indent="-220341" eaLnBrk="0" hangingPunct="0">
              <a:defRPr sz="2300">
                <a:solidFill>
                  <a:schemeClr val="tx1"/>
                </a:solidFill>
                <a:latin typeface="Times New Roman"/>
              </a:defRPr>
            </a:lvl4pPr>
            <a:lvl5pPr marL="1983071" indent="-220341" eaLnBrk="0" hangingPunct="0">
              <a:defRPr sz="2300">
                <a:solidFill>
                  <a:schemeClr val="tx1"/>
                </a:solidFill>
                <a:latin typeface="Times New Roman"/>
              </a:defRPr>
            </a:lvl5pPr>
            <a:lvl6pPr marL="2423753" indent="-220341" eaLnBrk="0" fontAlgn="base" hangingPunct="0">
              <a:spcBef>
                <a:spcPct val="0"/>
              </a:spcBef>
              <a:spcAft>
                <a:spcPct val="0"/>
              </a:spcAft>
              <a:defRPr sz="2300">
                <a:solidFill>
                  <a:schemeClr val="tx1"/>
                </a:solidFill>
                <a:latin typeface="Times New Roman"/>
              </a:defRPr>
            </a:lvl6pPr>
            <a:lvl7pPr marL="2864435" indent="-220341" eaLnBrk="0" fontAlgn="base" hangingPunct="0">
              <a:spcBef>
                <a:spcPct val="0"/>
              </a:spcBef>
              <a:spcAft>
                <a:spcPct val="0"/>
              </a:spcAft>
              <a:defRPr sz="2300">
                <a:solidFill>
                  <a:schemeClr val="tx1"/>
                </a:solidFill>
                <a:latin typeface="Times New Roman"/>
              </a:defRPr>
            </a:lvl7pPr>
            <a:lvl8pPr marL="3305117" indent="-220341" eaLnBrk="0" fontAlgn="base" hangingPunct="0">
              <a:spcBef>
                <a:spcPct val="0"/>
              </a:spcBef>
              <a:spcAft>
                <a:spcPct val="0"/>
              </a:spcAft>
              <a:defRPr sz="2300">
                <a:solidFill>
                  <a:schemeClr val="tx1"/>
                </a:solidFill>
                <a:latin typeface="Times New Roman"/>
              </a:defRPr>
            </a:lvl8pPr>
            <a:lvl9pPr marL="3745800" indent="-220341" eaLnBrk="0" fontAlgn="base" hangingPunct="0">
              <a:spcBef>
                <a:spcPct val="0"/>
              </a:spcBef>
              <a:spcAft>
                <a:spcPct val="0"/>
              </a:spcAft>
              <a:defRPr sz="2300">
                <a:solidFill>
                  <a:schemeClr val="tx1"/>
                </a:solidFill>
                <a:latin typeface="Times New Roman"/>
              </a:defRPr>
            </a:lvl9pPr>
          </a:lstStyle>
          <a:p>
            <a:pPr eaLnBrk="1" hangingPunct="1"/>
            <a:fld id="{DAC45565-5900-478B-BA54-0410FA9A62B2}" type="slidenum">
              <a:rPr lang="en-US" altLang="en-US" sz="1200"/>
              <a:pPr eaLnBrk="1" hangingPunct="1"/>
              <a:t>102</a:t>
            </a:fld>
            <a:endParaRPr lang="en-US" altLang="en-US" sz="1200"/>
          </a:p>
        </p:txBody>
      </p:sp>
      <p:sp>
        <p:nvSpPr>
          <p:cNvPr id="174083" name="Rectangle 2"/>
          <p:cNvSpPr>
            <a:spLocks noGrp="1" noRot="1" noChangeAspect="1" noChangeArrowheads="1" noTextEdit="1"/>
          </p:cNvSpPr>
          <p:nvPr>
            <p:ph type="sldImg"/>
          </p:nvPr>
        </p:nvSpPr>
        <p:spPr>
          <a:xfrm>
            <a:off x="330200" y="696913"/>
            <a:ext cx="6197600" cy="3486150"/>
          </a:xfrm>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883090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77DC9E-0427-44CA-A7FB-E0C03911533C}" type="slidenum">
              <a:rPr lang="en-US" smtClean="0"/>
              <a:t>103</a:t>
            </a:fld>
            <a:endParaRPr lang="en-US"/>
          </a:p>
        </p:txBody>
      </p:sp>
    </p:spTree>
    <p:extLst>
      <p:ext uri="{BB962C8B-B14F-4D97-AF65-F5344CB8AC3E}">
        <p14:creationId xmlns:p14="http://schemas.microsoft.com/office/powerpoint/2010/main" val="934557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Note for teachers: Termites used</a:t>
            </a:r>
            <a:r>
              <a:rPr lang="en-US" baseline="0" dirty="0" smtClean="0"/>
              <a:t> to have their own order and were recently shifted to </a:t>
            </a:r>
            <a:r>
              <a:rPr lang="en-US" baseline="0" dirty="0" err="1" smtClean="0"/>
              <a:t>blattodea</a:t>
            </a:r>
            <a:r>
              <a:rPr lang="en-US" baseline="0" dirty="0" smtClean="0"/>
              <a:t> on the basis of new evidence.</a:t>
            </a:r>
            <a:endParaRPr lang="en-US" dirty="0"/>
          </a:p>
        </p:txBody>
      </p:sp>
      <p:sp>
        <p:nvSpPr>
          <p:cNvPr id="4" name="Slide Number Placeholder 3"/>
          <p:cNvSpPr>
            <a:spLocks noGrp="1"/>
          </p:cNvSpPr>
          <p:nvPr>
            <p:ph type="sldNum" sz="quarter" idx="10"/>
          </p:nvPr>
        </p:nvSpPr>
        <p:spPr/>
        <p:txBody>
          <a:bodyPr/>
          <a:lstStyle/>
          <a:p>
            <a:fld id="{80392A40-9E81-6045-802C-6602BCCD10F4}" type="slidenum">
              <a:rPr lang="en-US" smtClean="0"/>
              <a:pPr/>
              <a:t>25</a:t>
            </a:fld>
            <a:endParaRPr lang="en-US"/>
          </a:p>
        </p:txBody>
      </p:sp>
    </p:spTree>
    <p:extLst>
      <p:ext uri="{BB962C8B-B14F-4D97-AF65-F5344CB8AC3E}">
        <p14:creationId xmlns:p14="http://schemas.microsoft.com/office/powerpoint/2010/main" val="130133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8941061" cy="1927225"/>
          </a:xfrm>
        </p:spPr>
        <p:txBody>
          <a:bodyPr anchor="b">
            <a:noAutofit/>
          </a:bodyPr>
          <a:lstStyle>
            <a:lvl1pPr>
              <a:defRPr sz="4800" b="1"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65A1353-F964-C444-8C7C-3E378A569525}" type="datetimeFigureOut">
              <a:rPr lang="en-US" smtClean="0"/>
              <a:pPr/>
              <a:t>9/19/16</a:t>
            </a:fld>
            <a:endParaRPr lang="en-US"/>
          </a:p>
        </p:txBody>
      </p:sp>
      <p:sp>
        <p:nvSpPr>
          <p:cNvPr id="6" name="Slide Number Placeholder 5"/>
          <p:cNvSpPr>
            <a:spLocks noGrp="1"/>
          </p:cNvSpPr>
          <p:nvPr>
            <p:ph type="sldNum" sz="quarter" idx="12"/>
          </p:nvPr>
        </p:nvSpPr>
        <p:spPr/>
        <p:txBody>
          <a:bodyPr/>
          <a:lstStyle/>
          <a:p>
            <a:fld id="{26B02446-C39A-B34D-9ECD-3E16AD15219C}" type="slidenum">
              <a:rPr lang="en-US" smtClean="0"/>
              <a:pPr/>
              <a:t>‹#›</a:t>
            </a:fld>
            <a:endParaRPr lang="en-US"/>
          </a:p>
        </p:txBody>
      </p:sp>
      <p:cxnSp>
        <p:nvCxnSpPr>
          <p:cNvPr id="8" name="Straight Connector 7"/>
          <p:cNvCxnSpPr/>
          <p:nvPr/>
        </p:nvCxnSpPr>
        <p:spPr>
          <a:xfrm>
            <a:off x="914401" y="3398520"/>
            <a:ext cx="878231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2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71975" y="1600200"/>
            <a:ext cx="9551199"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A1353-F964-C444-8C7C-3E378A569525}" type="datetimeFigureOut">
              <a:rPr lang="en-US" smtClean="0"/>
              <a:pPr/>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2446-C39A-B34D-9ECD-3E16AD15219C}" type="slidenum">
              <a:rPr lang="en-US" smtClean="0"/>
              <a:pPr/>
              <a:t>‹#›</a:t>
            </a:fld>
            <a:endParaRPr lang="en-US"/>
          </a:p>
        </p:txBody>
      </p:sp>
    </p:spTree>
    <p:extLst>
      <p:ext uri="{BB962C8B-B14F-4D97-AF65-F5344CB8AC3E}">
        <p14:creationId xmlns:p14="http://schemas.microsoft.com/office/powerpoint/2010/main" val="1153151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a:solidFill>
            <a:schemeClr val="bg1">
              <a:lumMod val="85000"/>
              <a:alpha val="46000"/>
            </a:schemeClr>
          </a:solidFill>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65A1353-F964-C444-8C7C-3E378A569525}" type="datetimeFigureOut">
              <a:rPr lang="en-US" smtClean="0"/>
              <a:pPr/>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2446-C39A-B34D-9ECD-3E16AD15219C}" type="slidenum">
              <a:rPr lang="en-US" smtClean="0"/>
              <a:pPr/>
              <a:t>‹#›</a:t>
            </a:fld>
            <a:endParaRPr lang="en-US"/>
          </a:p>
        </p:txBody>
      </p:sp>
    </p:spTree>
    <p:extLst>
      <p:ext uri="{BB962C8B-B14F-4D97-AF65-F5344CB8AC3E}">
        <p14:creationId xmlns:p14="http://schemas.microsoft.com/office/powerpoint/2010/main" val="213249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8738" y="18288"/>
            <a:ext cx="1230776" cy="329184"/>
          </a:xfrm>
        </p:spPr>
        <p:txBody>
          <a:bodyPr/>
          <a:lstStyle/>
          <a:p>
            <a:fld id="{265A1353-F964-C444-8C7C-3E378A569525}" type="datetimeFigureOut">
              <a:rPr lang="en-US" smtClean="0"/>
              <a:pPr/>
              <a:t>9/19/16</a:t>
            </a:fld>
            <a:endParaRPr lang="en-US"/>
          </a:p>
        </p:txBody>
      </p:sp>
      <p:sp>
        <p:nvSpPr>
          <p:cNvPr id="5" name="Footer Placeholder 4"/>
          <p:cNvSpPr>
            <a:spLocks noGrp="1"/>
          </p:cNvSpPr>
          <p:nvPr>
            <p:ph type="ftr" sz="quarter" idx="11"/>
          </p:nvPr>
        </p:nvSpPr>
        <p:spPr>
          <a:xfrm>
            <a:off x="4571999" y="18288"/>
            <a:ext cx="6585995" cy="329184"/>
          </a:xfrm>
        </p:spPr>
        <p:txBody>
          <a:bodyPr/>
          <a:lstStyle/>
          <a:p>
            <a:endParaRPr lang="en-US"/>
          </a:p>
        </p:txBody>
      </p:sp>
      <p:sp>
        <p:nvSpPr>
          <p:cNvPr id="6" name="Slide Number Placeholder 5"/>
          <p:cNvSpPr>
            <a:spLocks noGrp="1"/>
          </p:cNvSpPr>
          <p:nvPr>
            <p:ph type="sldNum" sz="quarter" idx="12"/>
          </p:nvPr>
        </p:nvSpPr>
        <p:spPr>
          <a:xfrm>
            <a:off x="11250596" y="18288"/>
            <a:ext cx="760071" cy="329184"/>
          </a:xfrm>
        </p:spPr>
        <p:txBody>
          <a:bodyPr/>
          <a:lstStyle>
            <a:lvl1pPr algn="ctr">
              <a:defRPr/>
            </a:lvl1pPr>
          </a:lstStyle>
          <a:p>
            <a:fld id="{26B02446-C39A-B34D-9ECD-3E16AD15219C}" type="slidenum">
              <a:rPr lang="en-US" smtClean="0"/>
              <a:pPr/>
              <a:t>‹#›</a:t>
            </a:fld>
            <a:endParaRPr lang="en-US"/>
          </a:p>
        </p:txBody>
      </p:sp>
    </p:spTree>
    <p:extLst>
      <p:ext uri="{BB962C8B-B14F-4D97-AF65-F5344CB8AC3E}">
        <p14:creationId xmlns:p14="http://schemas.microsoft.com/office/powerpoint/2010/main" val="16997109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5" y="2362201"/>
            <a:ext cx="8641031" cy="2200275"/>
          </a:xfrm>
        </p:spPr>
        <p:txBody>
          <a:bodyPr anchor="b">
            <a:normAutofit/>
          </a:bodyPr>
          <a:lstStyle>
            <a:lvl1pPr algn="l">
              <a:defRPr sz="48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5" y="4626865"/>
            <a:ext cx="8641031" cy="1500187"/>
          </a:xfrm>
        </p:spPr>
        <p:txBody>
          <a:bodyPr anchor="t">
            <a:normAutofit/>
          </a:bodyPr>
          <a:lstStyle>
            <a:lvl1pPr marL="0" indent="0">
              <a:buNone/>
              <a:defRPr sz="24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5A1353-F964-C444-8C7C-3E378A569525}" type="datetimeFigureOut">
              <a:rPr lang="en-US" smtClean="0"/>
              <a:pPr/>
              <a:t>9/19/16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02446-C39A-B34D-9ECD-3E16AD15219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0608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1976" y="533400"/>
            <a:ext cx="9556616"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65638"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26025" y="1673352"/>
            <a:ext cx="4602567"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65A1353-F964-C444-8C7C-3E378A569525}" type="datetimeFigureOut">
              <a:rPr lang="en-US" smtClean="0"/>
              <a:pPr/>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02446-C39A-B34D-9ECD-3E16AD15219C}" type="slidenum">
              <a:rPr lang="en-US" smtClean="0"/>
              <a:pPr/>
              <a:t>‹#›</a:t>
            </a:fld>
            <a:endParaRPr lang="en-US"/>
          </a:p>
        </p:txBody>
      </p:sp>
    </p:spTree>
    <p:extLst>
      <p:ext uri="{BB962C8B-B14F-4D97-AF65-F5344CB8AC3E}">
        <p14:creationId xmlns:p14="http://schemas.microsoft.com/office/powerpoint/2010/main" val="147921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8868"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78868"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9513" y="1676400"/>
            <a:ext cx="4589321"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13" y="2438400"/>
            <a:ext cx="4589321" cy="42683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65A1353-F964-C444-8C7C-3E378A569525}" type="datetimeFigureOut">
              <a:rPr lang="en-US" smtClean="0"/>
              <a:pPr/>
              <a:t>9/19/16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B02446-C39A-B34D-9ECD-3E16AD15219C}" type="slidenum">
              <a:rPr lang="en-US" smtClean="0"/>
              <a:pPr/>
              <a:t>‹#›</a:t>
            </a:fld>
            <a:endParaRPr lang="en-US"/>
          </a:p>
        </p:txBody>
      </p:sp>
      <p:cxnSp>
        <p:nvCxnSpPr>
          <p:cNvPr id="11" name="Straight Connector 10"/>
          <p:cNvCxnSpPr/>
          <p:nvPr/>
        </p:nvCxnSpPr>
        <p:spPr>
          <a:xfrm flipH="1">
            <a:off x="4984736" y="1691640"/>
            <a:ext cx="1059" cy="5015062"/>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882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5A1353-F964-C444-8C7C-3E378A569525}" type="datetimeFigureOut">
              <a:rPr lang="en-US" smtClean="0"/>
              <a:pPr/>
              <a:t>9/19/16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02446-C39A-B34D-9ECD-3E16AD15219C}" type="slidenum">
              <a:rPr lang="en-US" smtClean="0"/>
              <a:pPr/>
              <a:t>‹#›</a:t>
            </a:fld>
            <a:endParaRPr lang="en-US"/>
          </a:p>
        </p:txBody>
      </p:sp>
    </p:spTree>
    <p:extLst>
      <p:ext uri="{BB962C8B-B14F-4D97-AF65-F5344CB8AC3E}">
        <p14:creationId xmlns:p14="http://schemas.microsoft.com/office/powerpoint/2010/main" val="94838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A1353-F964-C444-8C7C-3E378A569525}" type="datetimeFigureOut">
              <a:rPr lang="en-US" smtClean="0"/>
              <a:pPr/>
              <a:t>9/19/16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B02446-C39A-B34D-9ECD-3E16AD15219C}" type="slidenum">
              <a:rPr lang="en-US" smtClean="0"/>
              <a:pPr/>
              <a:t>‹#›</a:t>
            </a:fld>
            <a:endParaRPr lang="en-US"/>
          </a:p>
        </p:txBody>
      </p:sp>
    </p:spTree>
    <p:extLst>
      <p:ext uri="{BB962C8B-B14F-4D97-AF65-F5344CB8AC3E}">
        <p14:creationId xmlns:p14="http://schemas.microsoft.com/office/powerpoint/2010/main" val="95412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9803" y="792080"/>
            <a:ext cx="2353669"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692433" y="792080"/>
            <a:ext cx="7083656"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59804" y="2130553"/>
            <a:ext cx="2353669"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A1353-F964-C444-8C7C-3E378A569525}" type="datetimeFigureOut">
              <a:rPr lang="en-US" smtClean="0"/>
              <a:pPr/>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02446-C39A-B34D-9ECD-3E16AD15219C}" type="slidenum">
              <a:rPr lang="en-US" smtClean="0"/>
              <a:pPr/>
              <a:t>‹#›</a:t>
            </a:fld>
            <a:endParaRPr lang="en-US"/>
          </a:p>
        </p:txBody>
      </p:sp>
      <p:cxnSp>
        <p:nvCxnSpPr>
          <p:cNvPr id="9" name="Straight Connector 8"/>
          <p:cNvCxnSpPr/>
          <p:nvPr/>
        </p:nvCxnSpPr>
        <p:spPr>
          <a:xfrm rot="5400000">
            <a:off x="-212315"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458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491" y="792480"/>
            <a:ext cx="2313983"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700217" y="1016782"/>
            <a:ext cx="7036183" cy="487638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9492" y="2133600"/>
            <a:ext cx="2310760"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A1353-F964-C444-8C7C-3E378A569525}" type="datetimeFigureOut">
              <a:rPr lang="en-US" smtClean="0"/>
              <a:pPr/>
              <a:t>9/19/16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02446-C39A-B34D-9ECD-3E16AD15219C}" type="slidenum">
              <a:rPr lang="en-US" smtClean="0"/>
              <a:pPr/>
              <a:t>‹#›</a:t>
            </a:fld>
            <a:endParaRPr lang="en-US"/>
          </a:p>
        </p:txBody>
      </p:sp>
    </p:spTree>
    <p:extLst>
      <p:ext uri="{BB962C8B-B14F-4D97-AF65-F5344CB8AC3E}">
        <p14:creationId xmlns:p14="http://schemas.microsoft.com/office/powerpoint/2010/main" val="4063872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jpeg"/><Relationship Id="rId15"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Wheat-Moscow-Mid July (10).JPG"/>
          <p:cNvPicPr>
            <a:picLocks noChangeAspect="1"/>
          </p:cNvPicPr>
          <p:nvPr/>
        </p:nvPicPr>
        <p:blipFill rotWithShape="1">
          <a:blip r:embed="rId13" cstate="print">
            <a:extLst>
              <a:ext uri="{28A0092B-C50C-407E-A947-70E740481C1C}">
                <a14:useLocalDpi xmlns:a14="http://schemas.microsoft.com/office/drawing/2010/main" val="0"/>
              </a:ext>
            </a:extLst>
          </a:blip>
          <a:srcRect l="27384" r="49079"/>
          <a:stretch/>
        </p:blipFill>
        <p:spPr>
          <a:xfrm>
            <a:off x="11067863" y="347471"/>
            <a:ext cx="1138448" cy="6446520"/>
          </a:xfrm>
          <a:prstGeom prst="rect">
            <a:avLst/>
          </a:prstGeom>
          <a:effectLst/>
        </p:spPr>
      </p:pic>
      <p:sp>
        <p:nvSpPr>
          <p:cNvPr id="10" name="Rectangle 9"/>
          <p:cNvSpPr/>
          <p:nvPr/>
        </p:nvSpPr>
        <p:spPr>
          <a:xfrm>
            <a:off x="0" y="220786"/>
            <a:ext cx="9863728"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71976" y="533400"/>
            <a:ext cx="9691753"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976" y="1600200"/>
            <a:ext cx="9691753"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265A1353-F964-C444-8C7C-3E378A569525}" type="datetimeFigureOut">
              <a:rPr lang="en-US" smtClean="0"/>
              <a:pPr/>
              <a:t>9/19/16</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26B02446-C39A-B34D-9ECD-3E16AD15219C}" type="slidenum">
              <a:rPr lang="en-US" smtClean="0"/>
              <a:pPr/>
              <a:t>‹#›</a:t>
            </a:fld>
            <a:endParaRPr lang="en-US"/>
          </a:p>
        </p:txBody>
      </p:sp>
      <p:pic>
        <p:nvPicPr>
          <p:cNvPr id="9" name="Picture 8" descr="REACCHlogo_wheat"/>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11067744" y="6350991"/>
            <a:ext cx="1148144" cy="507682"/>
          </a:xfrm>
          <a:prstGeom prst="rect">
            <a:avLst/>
          </a:prstGeom>
          <a:noFill/>
          <a:ln>
            <a:noFill/>
          </a:ln>
          <a:effectLst/>
        </p:spPr>
      </p:pic>
      <p:cxnSp>
        <p:nvCxnSpPr>
          <p:cNvPr id="12" name="Straight Connector 11"/>
          <p:cNvCxnSpPr/>
          <p:nvPr/>
        </p:nvCxnSpPr>
        <p:spPr>
          <a:xfrm>
            <a:off x="11067744" y="347471"/>
            <a:ext cx="0" cy="6511202"/>
          </a:xfrm>
          <a:prstGeom prst="line">
            <a:avLst/>
          </a:prstGeom>
          <a:ln w="41275" cmpd="sng">
            <a:prstDash val="solid"/>
          </a:ln>
          <a:effectLst>
            <a:outerShdw dist="38100" dir="5400000" algn="ctr" rotWithShape="0">
              <a:srgbClr val="93A299"/>
            </a:outerShdw>
          </a:effectLst>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9483" y="6243227"/>
            <a:ext cx="2503424" cy="579120"/>
          </a:xfrm>
          <a:prstGeom prst="rect">
            <a:avLst/>
          </a:prstGeom>
        </p:spPr>
      </p:pic>
      <p:sp>
        <p:nvSpPr>
          <p:cNvPr id="15" name="TextBox 14"/>
          <p:cNvSpPr txBox="1"/>
          <p:nvPr userDrawn="1"/>
        </p:nvSpPr>
        <p:spPr>
          <a:xfrm>
            <a:off x="2964449" y="6576127"/>
            <a:ext cx="7415531" cy="246221"/>
          </a:xfrm>
          <a:prstGeom prst="rect">
            <a:avLst/>
          </a:prstGeom>
          <a:noFill/>
        </p:spPr>
        <p:txBody>
          <a:bodyPr wrap="square" rtlCol="0">
            <a:spAutoFit/>
          </a:bodyPr>
          <a:lstStyle/>
          <a:p>
            <a:r>
              <a:rPr lang="en-US" sz="1000" dirty="0" smtClean="0"/>
              <a:t>Funded through Award # 2011-68002-30191 from the USDA National Institute of Food and Agriculture. </a:t>
            </a:r>
            <a:endParaRPr lang="en-US" sz="1000" dirty="0"/>
          </a:p>
        </p:txBody>
      </p:sp>
    </p:spTree>
    <p:extLst>
      <p:ext uri="{BB962C8B-B14F-4D97-AF65-F5344CB8AC3E}">
        <p14:creationId xmlns:p14="http://schemas.microsoft.com/office/powerpoint/2010/main" val="682819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135.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6.xml"/><Relationship Id="rId2"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82.xml"/><Relationship Id="rId4" Type="http://schemas.openxmlformats.org/officeDocument/2006/relationships/image" Target="../media/image136.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7.xml"/><Relationship Id="rId2"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iokeys.berkeley.edu/inverts/insecta.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png"/><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png"/><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extension.entm.purdue.edu/401Book/default.php?page=how_to_collect"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63.emf"/><Relationship Id="rId5" Type="http://schemas.openxmlformats.org/officeDocument/2006/relationships/package" Target="../embeddings/Microsoft_Word_Document3.docx"/><Relationship Id="rId6" Type="http://schemas.openxmlformats.org/officeDocument/2006/relationships/image" Target="../media/image6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67.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8.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xml"/><Relationship Id="rId2"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69.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xml"/><Relationship Id="rId2"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70.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71.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xml"/><Relationship Id="rId2"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72.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6.x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73.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7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76.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77.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0.xml"/><Relationship Id="rId2"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78.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79.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80.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3.xml"/><Relationship Id="rId2"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81.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4.xml"/><Relationship Id="rId2"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83.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8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6.xml"/><Relationship Id="rId2"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85.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7.xml"/><Relationship Id="rId2"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87.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8.xml"/><Relationship Id="rId2"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88.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19.xml"/><Relationship Id="rId2"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89.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0.xml"/><Relationship Id="rId2"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90.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1.xml"/><Relationship Id="rId2"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91.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2.xml"/><Relationship Id="rId2"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image" Target="../media/image92.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3.x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93.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4.xml"/><Relationship Id="rId2"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9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5.xml"/><Relationship Id="rId2"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95.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6.xml"/><Relationship Id="rId2"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96.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7.xml"/><Relationship Id="rId2"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97.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8.xml"/><Relationship Id="rId2"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98.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29.xml"/><Relationship Id="rId2"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99.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0.xml"/><Relationship Id="rId2"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100.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1.x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101.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2.xml"/><Relationship Id="rId2"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102.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3.xml"/><Relationship Id="rId2"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103.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4.xml"/><Relationship Id="rId2"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0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5.xml"/><Relationship Id="rId2"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image" Target="../media/image105.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6.xml"/><Relationship Id="rId2"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106.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7.xml"/><Relationship Id="rId2"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107.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8.xml"/><Relationship Id="rId2"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108.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39.xml"/><Relationship Id="rId2"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109.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0.xml"/><Relationship Id="rId2"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1.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10.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1.xml"/><Relationship Id="rId2"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image" Target="../media/image111.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2.xml"/><Relationship Id="rId2"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112.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3.xml"/><Relationship Id="rId2"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3.xml"/><Relationship Id="rId4" Type="http://schemas.openxmlformats.org/officeDocument/2006/relationships/image" Target="../media/image113.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4.xml"/><Relationship Id="rId2"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4.xml"/><Relationship Id="rId4" Type="http://schemas.openxmlformats.org/officeDocument/2006/relationships/image" Target="../media/image11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5.xml"/><Relationship Id="rId2"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5.xml"/><Relationship Id="rId4" Type="http://schemas.openxmlformats.org/officeDocument/2006/relationships/image" Target="../media/image115.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6.xml"/><Relationship Id="rId2"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6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116.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7.xml"/><Relationship Id="rId2"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8.xml"/><Relationship Id="rId4" Type="http://schemas.openxmlformats.org/officeDocument/2006/relationships/image" Target="../media/image117.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8.xml"/><Relationship Id="rId2"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image" Target="../media/image118.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49.x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119.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0.xml"/><Relationship Id="rId2"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120.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1.xml"/><Relationship Id="rId2"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121.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2.xml"/><Relationship Id="rId2"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122.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3.xml"/><Relationship Id="rId2"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123.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4.xml"/><Relationship Id="rId2"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image" Target="../media/image124.jpe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tags" Target="../tags/tag55.xml"/><Relationship Id="rId2"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png"/><Relationship Id="rId5" Type="http://schemas.openxmlformats.org/officeDocument/2006/relationships/image" Target="../media/image129.jpeg"/><Relationship Id="rId6" Type="http://schemas.openxmlformats.org/officeDocument/2006/relationships/image" Target="../media/image130.jpe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Insect and Arthropod Identification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23975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most common insect orders</a:t>
            </a:r>
            <a:endParaRPr lang="en-US" dirty="0"/>
          </a:p>
        </p:txBody>
      </p:sp>
      <p:sp>
        <p:nvSpPr>
          <p:cNvPr id="5" name="Content Placeholder 4"/>
          <p:cNvSpPr>
            <a:spLocks noGrp="1"/>
          </p:cNvSpPr>
          <p:nvPr>
            <p:ph sz="half" idx="1"/>
          </p:nvPr>
        </p:nvSpPr>
        <p:spPr>
          <a:xfrm>
            <a:off x="2417936" y="1450072"/>
            <a:ext cx="4038600" cy="4937078"/>
          </a:xfrm>
        </p:spPr>
        <p:txBody>
          <a:bodyPr>
            <a:noAutofit/>
          </a:bodyPr>
          <a:lstStyle/>
          <a:p>
            <a:pPr>
              <a:spcBef>
                <a:spcPts val="0"/>
              </a:spcBef>
              <a:spcAft>
                <a:spcPts val="400"/>
              </a:spcAft>
            </a:pPr>
            <a:r>
              <a:rPr lang="en-US" sz="2400" b="1" dirty="0"/>
              <a:t>Hymenoptera</a:t>
            </a:r>
            <a:endParaRPr lang="en-US" sz="2400" dirty="0"/>
          </a:p>
          <a:p>
            <a:pPr lvl="1">
              <a:spcBef>
                <a:spcPts val="0"/>
              </a:spcBef>
              <a:spcAft>
                <a:spcPts val="400"/>
              </a:spcAft>
            </a:pPr>
            <a:r>
              <a:rPr lang="en-US" sz="2000" dirty="0"/>
              <a:t>Ants, wasps, and bees</a:t>
            </a:r>
          </a:p>
          <a:p>
            <a:pPr>
              <a:spcBef>
                <a:spcPts val="0"/>
              </a:spcBef>
              <a:spcAft>
                <a:spcPts val="400"/>
              </a:spcAft>
            </a:pPr>
            <a:r>
              <a:rPr lang="en-US" sz="2400" b="1" dirty="0" err="1"/>
              <a:t>Diptera</a:t>
            </a:r>
            <a:endParaRPr lang="en-US" sz="2400" dirty="0"/>
          </a:p>
          <a:p>
            <a:pPr lvl="1">
              <a:spcBef>
                <a:spcPts val="0"/>
              </a:spcBef>
              <a:spcAft>
                <a:spcPts val="400"/>
              </a:spcAft>
            </a:pPr>
            <a:r>
              <a:rPr lang="en-US" sz="2000" dirty="0"/>
              <a:t>Flies, mosquitos</a:t>
            </a:r>
          </a:p>
          <a:p>
            <a:pPr>
              <a:spcBef>
                <a:spcPts val="0"/>
              </a:spcBef>
              <a:spcAft>
                <a:spcPts val="400"/>
              </a:spcAft>
            </a:pPr>
            <a:r>
              <a:rPr lang="en-US" sz="2400" b="1" dirty="0" err="1"/>
              <a:t>Coleoptera</a:t>
            </a:r>
            <a:endParaRPr lang="en-US" sz="2400" dirty="0"/>
          </a:p>
          <a:p>
            <a:pPr lvl="1">
              <a:spcBef>
                <a:spcPts val="0"/>
              </a:spcBef>
              <a:spcAft>
                <a:spcPts val="400"/>
              </a:spcAft>
            </a:pPr>
            <a:r>
              <a:rPr lang="en-US" sz="2000" dirty="0"/>
              <a:t>Beetles</a:t>
            </a:r>
          </a:p>
          <a:p>
            <a:pPr>
              <a:spcBef>
                <a:spcPts val="0"/>
              </a:spcBef>
              <a:spcAft>
                <a:spcPts val="400"/>
              </a:spcAft>
            </a:pPr>
            <a:r>
              <a:rPr lang="en-US" sz="2400" b="1" dirty="0" err="1"/>
              <a:t>Hemiptera</a:t>
            </a:r>
            <a:endParaRPr lang="en-US" sz="2400" dirty="0"/>
          </a:p>
          <a:p>
            <a:pPr lvl="1">
              <a:spcBef>
                <a:spcPts val="0"/>
              </a:spcBef>
              <a:spcAft>
                <a:spcPts val="400"/>
              </a:spcAft>
            </a:pPr>
            <a:r>
              <a:rPr lang="en-US" sz="2000" dirty="0"/>
              <a:t>aphids, “bugs”</a:t>
            </a:r>
          </a:p>
          <a:p>
            <a:pPr>
              <a:spcBef>
                <a:spcPts val="0"/>
              </a:spcBef>
              <a:spcAft>
                <a:spcPts val="400"/>
              </a:spcAft>
            </a:pPr>
            <a:r>
              <a:rPr lang="en-US" sz="2400" b="1" dirty="0" err="1"/>
              <a:t>Orthoptera</a:t>
            </a:r>
            <a:endParaRPr lang="en-US" sz="2400" dirty="0"/>
          </a:p>
          <a:p>
            <a:pPr lvl="1">
              <a:spcBef>
                <a:spcPts val="0"/>
              </a:spcBef>
              <a:spcAft>
                <a:spcPts val="400"/>
              </a:spcAft>
            </a:pPr>
            <a:r>
              <a:rPr lang="en-US" sz="2000" dirty="0"/>
              <a:t>Crickets, grasshoppers</a:t>
            </a:r>
          </a:p>
          <a:p>
            <a:pPr>
              <a:spcBef>
                <a:spcPts val="0"/>
              </a:spcBef>
              <a:spcAft>
                <a:spcPts val="400"/>
              </a:spcAft>
            </a:pPr>
            <a:r>
              <a:rPr lang="en-US" sz="2400" b="1" dirty="0"/>
              <a:t>Lepidoptera</a:t>
            </a:r>
            <a:endParaRPr lang="en-US" sz="2400" dirty="0"/>
          </a:p>
          <a:p>
            <a:pPr lvl="1">
              <a:spcBef>
                <a:spcPts val="0"/>
              </a:spcBef>
              <a:spcAft>
                <a:spcPts val="400"/>
              </a:spcAft>
            </a:pPr>
            <a:r>
              <a:rPr lang="en-US" sz="2000" dirty="0"/>
              <a:t>Moths, butterflies</a:t>
            </a:r>
            <a:endParaRPr lang="en-US" dirty="0"/>
          </a:p>
        </p:txBody>
      </p:sp>
      <p:sp>
        <p:nvSpPr>
          <p:cNvPr id="4" name="Text Placeholder 3"/>
          <p:cNvSpPr>
            <a:spLocks noGrp="1"/>
          </p:cNvSpPr>
          <p:nvPr>
            <p:ph sz="half" idx="2"/>
          </p:nvPr>
        </p:nvSpPr>
        <p:spPr>
          <a:xfrm>
            <a:off x="6608936" y="1450072"/>
            <a:ext cx="3813405" cy="4937078"/>
          </a:xfrm>
        </p:spPr>
        <p:txBody>
          <a:bodyPr>
            <a:noAutofit/>
          </a:bodyPr>
          <a:lstStyle/>
          <a:p>
            <a:pPr>
              <a:spcBef>
                <a:spcPts val="0"/>
              </a:spcBef>
              <a:spcAft>
                <a:spcPts val="600"/>
              </a:spcAft>
            </a:pPr>
            <a:r>
              <a:rPr lang="en-US" sz="2400" b="1" dirty="0"/>
              <a:t>Odonata</a:t>
            </a:r>
            <a:endParaRPr lang="en-US" sz="2400" dirty="0"/>
          </a:p>
          <a:p>
            <a:pPr lvl="1">
              <a:spcBef>
                <a:spcPts val="0"/>
              </a:spcBef>
              <a:spcAft>
                <a:spcPts val="600"/>
              </a:spcAft>
            </a:pPr>
            <a:r>
              <a:rPr lang="en-US" sz="2000" dirty="0"/>
              <a:t>Dragonflies, damselflies</a:t>
            </a:r>
          </a:p>
          <a:p>
            <a:pPr>
              <a:spcBef>
                <a:spcPts val="0"/>
              </a:spcBef>
              <a:spcAft>
                <a:spcPts val="600"/>
              </a:spcAft>
            </a:pPr>
            <a:r>
              <a:rPr lang="en-US" sz="2400" b="1" dirty="0" err="1"/>
              <a:t>Mantodea</a:t>
            </a:r>
            <a:r>
              <a:rPr lang="en-US" sz="2400" dirty="0"/>
              <a:t> </a:t>
            </a:r>
          </a:p>
          <a:p>
            <a:pPr lvl="1">
              <a:spcBef>
                <a:spcPts val="0"/>
              </a:spcBef>
              <a:spcAft>
                <a:spcPts val="600"/>
              </a:spcAft>
            </a:pPr>
            <a:r>
              <a:rPr lang="en-US" sz="2000" dirty="0"/>
              <a:t>Mantises </a:t>
            </a:r>
          </a:p>
          <a:p>
            <a:pPr>
              <a:spcBef>
                <a:spcPts val="0"/>
              </a:spcBef>
              <a:spcAft>
                <a:spcPts val="600"/>
              </a:spcAft>
            </a:pPr>
            <a:r>
              <a:rPr lang="en-US" sz="2400" b="1" dirty="0"/>
              <a:t>Blattodea</a:t>
            </a:r>
            <a:r>
              <a:rPr lang="en-US" sz="2400" dirty="0"/>
              <a:t> </a:t>
            </a:r>
          </a:p>
          <a:p>
            <a:pPr lvl="1">
              <a:spcBef>
                <a:spcPts val="0"/>
              </a:spcBef>
              <a:spcAft>
                <a:spcPts val="600"/>
              </a:spcAft>
            </a:pPr>
            <a:r>
              <a:rPr lang="en-US" sz="2000" dirty="0"/>
              <a:t>Cockroaches, termites</a:t>
            </a:r>
          </a:p>
          <a:p>
            <a:pPr>
              <a:spcBef>
                <a:spcPts val="0"/>
              </a:spcBef>
              <a:spcAft>
                <a:spcPts val="600"/>
              </a:spcAft>
            </a:pPr>
            <a:r>
              <a:rPr lang="en-US" sz="2400" b="1" dirty="0" err="1"/>
              <a:t>Dermaptera</a:t>
            </a:r>
            <a:endParaRPr lang="en-US" sz="2400" dirty="0"/>
          </a:p>
          <a:p>
            <a:pPr lvl="1">
              <a:spcBef>
                <a:spcPts val="0"/>
              </a:spcBef>
              <a:spcAft>
                <a:spcPts val="600"/>
              </a:spcAft>
            </a:pPr>
            <a:r>
              <a:rPr lang="en-US" sz="2000" dirty="0"/>
              <a:t>Earwigs </a:t>
            </a:r>
          </a:p>
          <a:p>
            <a:pPr>
              <a:spcBef>
                <a:spcPts val="0"/>
              </a:spcBef>
              <a:spcAft>
                <a:spcPts val="600"/>
              </a:spcAft>
            </a:pPr>
            <a:r>
              <a:rPr lang="en-US" sz="2400" b="1" dirty="0" err="1"/>
              <a:t>Neuroptera</a:t>
            </a:r>
            <a:endParaRPr lang="en-US" sz="2400" dirty="0"/>
          </a:p>
          <a:p>
            <a:pPr lvl="1">
              <a:spcBef>
                <a:spcPts val="0"/>
              </a:spcBef>
              <a:spcAft>
                <a:spcPts val="600"/>
              </a:spcAft>
            </a:pPr>
            <a:r>
              <a:rPr lang="en-US" sz="2000" dirty="0"/>
              <a:t>Lacewings </a:t>
            </a:r>
          </a:p>
        </p:txBody>
      </p:sp>
    </p:spTree>
    <p:extLst>
      <p:ext uri="{BB962C8B-B14F-4D97-AF65-F5344CB8AC3E}">
        <p14:creationId xmlns:p14="http://schemas.microsoft.com/office/powerpoint/2010/main" val="154763417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2" descr="p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3117"/>
            <a:ext cx="2057400" cy="31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3" descr="pine bee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333233"/>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4" descr="pine 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3567" y="351429"/>
            <a:ext cx="3086383" cy="284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5" descr="pin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200400"/>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6" descr="98ui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7" descr="osu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26063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douglas fur tussock moth</a:t>
            </a:r>
          </a:p>
        </p:txBody>
      </p:sp>
      <p:pic>
        <p:nvPicPr>
          <p:cNvPr id="84995" name="Picture 3" descr="Scan18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65794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pic>
        <p:nvPicPr>
          <p:cNvPr id="86019" name="Picture 3" descr="Inrto"/>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11061" t="9230" r="7973" b="9431"/>
          <a:stretch/>
        </p:blipFill>
        <p:spPr bwMode="auto">
          <a:xfrm>
            <a:off x="380999" y="1143000"/>
            <a:ext cx="484968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5"/>
          <p:cNvSpPr txBox="1">
            <a:spLocks noChangeArrowheads="1"/>
          </p:cNvSpPr>
          <p:nvPr/>
        </p:nvSpPr>
        <p:spPr bwMode="auto">
          <a:xfrm>
            <a:off x="5424256" y="1066800"/>
            <a:ext cx="5091344"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lnSpc>
                <a:spcPct val="150000"/>
              </a:lnSpc>
              <a:spcBef>
                <a:spcPct val="50000"/>
              </a:spcBef>
            </a:pPr>
            <a:r>
              <a:rPr lang="en-US" altLang="en-US" sz="2000" b="1" dirty="0"/>
              <a:t>This slide show was taken </a:t>
            </a:r>
            <a:r>
              <a:rPr lang="en-US" altLang="en-US" sz="2000" b="1" smtClean="0"/>
              <a:t>almost entirely </a:t>
            </a:r>
            <a:r>
              <a:rPr lang="en-US" altLang="en-US" sz="2000" b="1" dirty="0"/>
              <a:t>from Insects Affecting Idaho Agriculture (1982). It was transferred from slides and had additional pictures added to fill in missing insects. Pictures were taken from several sites on the internet. This is intended for classroom instruction only and is not for commercial sale. The majority of these pictures can be found in the Ken Grey Collection, Oregon State University on-line at: http://www.ipmnet.org/kgphoto/</a:t>
            </a:r>
          </a:p>
        </p:txBody>
      </p:sp>
      <p:pic>
        <p:nvPicPr>
          <p:cNvPr id="86022" name="Picture 6"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526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smtClean="0">
                <a:latin typeface="Arial" charset="0"/>
                <a:cs typeface="Arial" charset="0"/>
              </a:rPr>
              <a:t>Your Assignment</a:t>
            </a:r>
          </a:p>
        </p:txBody>
      </p:sp>
      <p:sp>
        <p:nvSpPr>
          <p:cNvPr id="88067" name="Rectangle 3"/>
          <p:cNvSpPr>
            <a:spLocks noGrp="1" noChangeArrowheads="1"/>
          </p:cNvSpPr>
          <p:nvPr>
            <p:ph idx="1"/>
          </p:nvPr>
        </p:nvSpPr>
        <p:spPr/>
        <p:txBody>
          <a:bodyPr/>
          <a:lstStyle/>
          <a:p>
            <a:pPr eaLnBrk="1" hangingPunct="1"/>
            <a:r>
              <a:rPr lang="en-US" altLang="en-US" dirty="0" smtClean="0">
                <a:latin typeface="Arial" charset="0"/>
                <a:cs typeface="Arial" charset="0"/>
              </a:rPr>
              <a:t>Collect and display 20 different insects found in our area.</a:t>
            </a:r>
          </a:p>
          <a:p>
            <a:pPr eaLnBrk="1" hangingPunct="1"/>
            <a:r>
              <a:rPr lang="en-US" altLang="en-US" dirty="0" smtClean="0">
                <a:latin typeface="Arial" charset="0"/>
                <a:cs typeface="Arial" charset="0"/>
              </a:rPr>
              <a:t>At least one needs to be beneficial.</a:t>
            </a:r>
          </a:p>
          <a:p>
            <a:pPr eaLnBrk="1" hangingPunct="1"/>
            <a:r>
              <a:rPr lang="en-US" altLang="en-US" dirty="0" smtClean="0">
                <a:latin typeface="Arial" charset="0"/>
                <a:cs typeface="Arial" charset="0"/>
              </a:rPr>
              <a:t>Insects do not to be in the previous slides to count.</a:t>
            </a:r>
          </a:p>
          <a:p>
            <a:pPr eaLnBrk="1" hangingPunct="1"/>
            <a:endParaRPr lang="en-US" altLang="en-US" dirty="0" smtClean="0">
              <a:latin typeface="Arial" charset="0"/>
              <a:cs typeface="Arial" charset="0"/>
            </a:endParaRPr>
          </a:p>
        </p:txBody>
      </p:sp>
    </p:spTree>
    <p:extLst>
      <p:ext uri="{BB962C8B-B14F-4D97-AF65-F5344CB8AC3E}">
        <p14:creationId xmlns:p14="http://schemas.microsoft.com/office/powerpoint/2010/main" val="31258877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most common insects</a:t>
            </a:r>
            <a:endParaRPr lang="en-US" dirty="0"/>
          </a:p>
        </p:txBody>
      </p:sp>
      <p:sp>
        <p:nvSpPr>
          <p:cNvPr id="5" name="Content Placeholder 4"/>
          <p:cNvSpPr>
            <a:spLocks noGrp="1"/>
          </p:cNvSpPr>
          <p:nvPr>
            <p:ph idx="1"/>
          </p:nvPr>
        </p:nvSpPr>
        <p:spPr/>
        <p:txBody>
          <a:bodyPr>
            <a:normAutofit/>
          </a:bodyPr>
          <a:lstStyle/>
          <a:p>
            <a:r>
              <a:rPr lang="en-US" dirty="0" smtClean="0"/>
              <a:t>These slides will show you how to identify most of the common insects to Order</a:t>
            </a:r>
          </a:p>
          <a:p>
            <a:r>
              <a:rPr lang="en-US" dirty="0" smtClean="0"/>
              <a:t>Be careful:</a:t>
            </a:r>
          </a:p>
          <a:p>
            <a:pPr lvl="1"/>
            <a:r>
              <a:rPr lang="en-US" dirty="0" smtClean="0"/>
              <a:t>Some insects are look-a-likes, for example some flies mimic bees</a:t>
            </a:r>
          </a:p>
          <a:p>
            <a:pPr lvl="1"/>
            <a:r>
              <a:rPr lang="en-US" dirty="0" smtClean="0"/>
              <a:t>These are only 11 of the 28 orders</a:t>
            </a:r>
          </a:p>
          <a:p>
            <a:pPr lvl="1"/>
            <a:r>
              <a:rPr lang="en-US" dirty="0" smtClean="0"/>
              <a:t>Some insects are odd and difficult to identify</a:t>
            </a:r>
          </a:p>
          <a:p>
            <a:r>
              <a:rPr lang="en-US" dirty="0" smtClean="0"/>
              <a:t>Online key: </a:t>
            </a:r>
            <a:r>
              <a:rPr lang="en-US" dirty="0" smtClean="0">
                <a:hlinkClick r:id="rId2"/>
              </a:rPr>
              <a:t>http://</a:t>
            </a:r>
            <a:r>
              <a:rPr lang="en-US" dirty="0" err="1" smtClean="0">
                <a:hlinkClick r:id="rId2"/>
              </a:rPr>
              <a:t>biokeys.berkeley.edu</a:t>
            </a:r>
            <a:r>
              <a:rPr lang="en-US" dirty="0" smtClean="0">
                <a:hlinkClick r:id="rId2"/>
              </a:rPr>
              <a:t>/inverts/</a:t>
            </a:r>
            <a:r>
              <a:rPr lang="en-US" dirty="0" err="1" smtClean="0">
                <a:hlinkClick r:id="rId2"/>
              </a:rPr>
              <a:t>insecta.html</a:t>
            </a:r>
            <a:endParaRPr lang="en-US" dirty="0"/>
          </a:p>
        </p:txBody>
      </p:sp>
    </p:spTree>
    <p:extLst>
      <p:ext uri="{BB962C8B-B14F-4D97-AF65-F5344CB8AC3E}">
        <p14:creationId xmlns:p14="http://schemas.microsoft.com/office/powerpoint/2010/main" val="2028508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79900"/>
            <a:ext cx="8229600" cy="914402"/>
          </a:xfrm>
        </p:spPr>
        <p:txBody>
          <a:bodyPr>
            <a:normAutofit/>
          </a:bodyPr>
          <a:lstStyle/>
          <a:p>
            <a:r>
              <a:rPr lang="en-US" dirty="0" smtClean="0"/>
              <a:t>Hymenoptera</a:t>
            </a:r>
            <a:endParaRPr lang="en-US" dirty="0"/>
          </a:p>
        </p:txBody>
      </p:sp>
      <p:pic>
        <p:nvPicPr>
          <p:cNvPr id="7" name="Picture 6"/>
          <p:cNvPicPr>
            <a:picLocks noChangeAspect="1"/>
          </p:cNvPicPr>
          <p:nvPr/>
        </p:nvPicPr>
        <p:blipFill>
          <a:blip r:embed="rId2"/>
          <a:stretch>
            <a:fillRect/>
          </a:stretch>
        </p:blipFill>
        <p:spPr>
          <a:xfrm>
            <a:off x="1981201" y="3735627"/>
            <a:ext cx="3703321" cy="246888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3043" b="1082"/>
          <a:stretch/>
        </p:blipFill>
        <p:spPr>
          <a:xfrm>
            <a:off x="1981200" y="994301"/>
            <a:ext cx="3749040" cy="254516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4540" y="3735627"/>
            <a:ext cx="3736260" cy="246888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6520" y="1071681"/>
            <a:ext cx="3694281" cy="2467780"/>
          </a:xfrm>
          <a:prstGeom prst="rect">
            <a:avLst/>
          </a:prstGeom>
        </p:spPr>
      </p:pic>
    </p:spTree>
    <p:extLst>
      <p:ext uri="{BB962C8B-B14F-4D97-AF65-F5344CB8AC3E}">
        <p14:creationId xmlns:p14="http://schemas.microsoft.com/office/powerpoint/2010/main" val="3412292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Hymenoptera</a:t>
            </a:r>
            <a:endParaRPr lang="en-US" dirty="0"/>
          </a:p>
        </p:txBody>
      </p:sp>
      <p:pic>
        <p:nvPicPr>
          <p:cNvPr id="6" name="Content Placeholder 5"/>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t="3202" b="369"/>
          <a:stretch/>
        </p:blipFill>
        <p:spPr>
          <a:xfrm>
            <a:off x="1981201" y="1236202"/>
            <a:ext cx="3365001" cy="3244836"/>
          </a:xfrm>
        </p:spPr>
      </p:pic>
      <p:sp>
        <p:nvSpPr>
          <p:cNvPr id="5" name="Content Placeholder 4"/>
          <p:cNvSpPr>
            <a:spLocks noGrp="1"/>
          </p:cNvSpPr>
          <p:nvPr>
            <p:ph sz="half" idx="2"/>
          </p:nvPr>
        </p:nvSpPr>
        <p:spPr/>
        <p:txBody>
          <a:bodyPr/>
          <a:lstStyle/>
          <a:p>
            <a:r>
              <a:rPr lang="en-US" dirty="0" smtClean="0"/>
              <a:t>Ants, bees, wasps, hornets</a:t>
            </a:r>
          </a:p>
          <a:p>
            <a:r>
              <a:rPr lang="en-US" dirty="0" smtClean="0"/>
              <a:t>2 pairs of wings</a:t>
            </a:r>
          </a:p>
          <a:p>
            <a:pPr lvl="1"/>
            <a:r>
              <a:rPr lang="en-US" dirty="0" smtClean="0"/>
              <a:t>clear</a:t>
            </a:r>
          </a:p>
          <a:p>
            <a:pPr lvl="1"/>
            <a:r>
              <a:rPr lang="en-US" dirty="0" smtClean="0"/>
              <a:t>Zero for non-reproductive ants</a:t>
            </a:r>
          </a:p>
          <a:p>
            <a:r>
              <a:rPr lang="en-US" dirty="0" smtClean="0"/>
              <a:t>Abdomen narrowly joined to thorax</a:t>
            </a:r>
          </a:p>
          <a:p>
            <a:pPr lvl="1"/>
            <a:r>
              <a:rPr lang="en-US" dirty="0" smtClean="0"/>
              <a:t>Sawflies more broadly joined</a:t>
            </a:r>
            <a:endParaRPr lang="en-US" dirty="0"/>
          </a:p>
        </p:txBody>
      </p:sp>
      <p:pic>
        <p:nvPicPr>
          <p:cNvPr id="7" name="Picture 6"/>
          <p:cNvPicPr>
            <a:picLocks noChangeAspect="1"/>
          </p:cNvPicPr>
          <p:nvPr/>
        </p:nvPicPr>
        <p:blipFill>
          <a:blip r:embed="rId3"/>
          <a:stretch>
            <a:fillRect/>
          </a:stretch>
        </p:blipFill>
        <p:spPr>
          <a:xfrm>
            <a:off x="2400413" y="4184064"/>
            <a:ext cx="2686869" cy="1934546"/>
          </a:xfrm>
          <a:prstGeom prst="rect">
            <a:avLst/>
          </a:prstGeom>
        </p:spPr>
      </p:pic>
    </p:spTree>
    <p:extLst>
      <p:ext uri="{BB962C8B-B14F-4D97-AF65-F5344CB8AC3E}">
        <p14:creationId xmlns:p14="http://schemas.microsoft.com/office/powerpoint/2010/main" val="893881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7078"/>
            <a:ext cx="8229600" cy="1143000"/>
          </a:xfrm>
        </p:spPr>
        <p:txBody>
          <a:bodyPr/>
          <a:lstStyle/>
          <a:p>
            <a:r>
              <a:rPr lang="en-US" dirty="0" err="1" smtClean="0"/>
              <a:t>Diptera</a:t>
            </a:r>
            <a:endParaRPr lang="en-US" dirty="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a:ext>
            </a:extLst>
          </a:blip>
          <a:srcRect t="-28187" b="-28187"/>
          <a:stretch>
            <a:fillRect/>
          </a:stretch>
        </p:blipFill>
        <p:spPr>
          <a:xfrm>
            <a:off x="1981200" y="952107"/>
            <a:ext cx="2958122" cy="3315097"/>
          </a:xfrm>
        </p:spPr>
      </p:pic>
      <p:sp>
        <p:nvSpPr>
          <p:cNvPr id="4" name="Content Placeholder 3"/>
          <p:cNvSpPr>
            <a:spLocks noGrp="1"/>
          </p:cNvSpPr>
          <p:nvPr>
            <p:ph sz="half" idx="2"/>
          </p:nvPr>
        </p:nvSpPr>
        <p:spPr>
          <a:xfrm>
            <a:off x="6172200" y="952107"/>
            <a:ext cx="4038600" cy="4525963"/>
          </a:xfrm>
        </p:spPr>
        <p:txBody>
          <a:bodyPr/>
          <a:lstStyle/>
          <a:p>
            <a:r>
              <a:rPr lang="en-US" dirty="0" smtClean="0"/>
              <a:t>Flies, mosquitos, midges, gnats</a:t>
            </a:r>
          </a:p>
          <a:p>
            <a:r>
              <a:rPr lang="en-US" dirty="0" smtClean="0"/>
              <a:t>One pair of wings</a:t>
            </a:r>
          </a:p>
          <a:p>
            <a:pPr lvl="1"/>
            <a:r>
              <a:rPr lang="en-US" dirty="0" smtClean="0"/>
              <a:t>clear</a:t>
            </a:r>
          </a:p>
          <a:p>
            <a:pPr lvl="1"/>
            <a:r>
              <a:rPr lang="en-US" dirty="0" smtClean="0"/>
              <a:t>Second pair reduced to “clubs” or </a:t>
            </a:r>
            <a:r>
              <a:rPr lang="en-US" dirty="0" err="1" smtClean="0"/>
              <a:t>halteres</a:t>
            </a:r>
            <a:endParaRPr lang="en-US" dirty="0" smtClean="0"/>
          </a:p>
          <a:p>
            <a:pPr lvl="1"/>
            <a:endParaRPr lang="en-US" dirty="0" smtClean="0"/>
          </a:p>
          <a:p>
            <a:endParaRPr lang="en-US" dirty="0" smtClean="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24000" y="4073909"/>
            <a:ext cx="9144000" cy="2135997"/>
          </a:xfrm>
          <a:prstGeom prst="rect">
            <a:avLst/>
          </a:prstGeom>
        </p:spPr>
      </p:pic>
    </p:spTree>
    <p:extLst>
      <p:ext uri="{BB962C8B-B14F-4D97-AF65-F5344CB8AC3E}">
        <p14:creationId xmlns:p14="http://schemas.microsoft.com/office/powerpoint/2010/main" val="3352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038600" cy="1143000"/>
          </a:xfrm>
        </p:spPr>
        <p:txBody>
          <a:bodyPr/>
          <a:lstStyle/>
          <a:p>
            <a:r>
              <a:rPr lang="en-US" dirty="0" err="1" smtClean="0"/>
              <a:t>Diptera</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1083166" y="2369704"/>
            <a:ext cx="2967644" cy="3325091"/>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5153609" y="1673225"/>
            <a:ext cx="4547020" cy="4718050"/>
          </a:xfrm>
        </p:spPr>
      </p:pic>
      <p:sp>
        <p:nvSpPr>
          <p:cNvPr id="5" name="Title 1"/>
          <p:cNvSpPr txBox="1">
            <a:spLocks/>
          </p:cNvSpPr>
          <p:nvPr/>
        </p:nvSpPr>
        <p:spPr>
          <a:xfrm>
            <a:off x="6172200" y="274638"/>
            <a:ext cx="4038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Hymenoptera</a:t>
            </a:r>
          </a:p>
        </p:txBody>
      </p:sp>
    </p:spTree>
    <p:extLst>
      <p:ext uri="{BB962C8B-B14F-4D97-AF65-F5344CB8AC3E}">
        <p14:creationId xmlns:p14="http://schemas.microsoft.com/office/powerpoint/2010/main" val="2718299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403" y="220327"/>
            <a:ext cx="8229600" cy="852836"/>
          </a:xfrm>
        </p:spPr>
        <p:txBody>
          <a:bodyPr/>
          <a:lstStyle/>
          <a:p>
            <a:r>
              <a:rPr lang="en-US" dirty="0" err="1" smtClean="0"/>
              <a:t>Coleoptera</a:t>
            </a:r>
            <a:endParaRPr lang="en-US" dirty="0"/>
          </a:p>
        </p:txBody>
      </p:sp>
      <p:pic>
        <p:nvPicPr>
          <p:cNvPr id="7" name="Content Placeholder 6"/>
          <p:cNvPicPr>
            <a:picLocks noGrp="1" noChangeAspect="1"/>
          </p:cNvPicPr>
          <p:nvPr>
            <p:ph sz="half"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81200" y="776671"/>
            <a:ext cx="4057055" cy="2625688"/>
          </a:xfrm>
        </p:spPr>
      </p:pic>
      <p:sp>
        <p:nvSpPr>
          <p:cNvPr id="4" name="Content Placeholder 3"/>
          <p:cNvSpPr>
            <a:spLocks noGrp="1"/>
          </p:cNvSpPr>
          <p:nvPr>
            <p:ph sz="half" idx="2"/>
          </p:nvPr>
        </p:nvSpPr>
        <p:spPr>
          <a:xfrm>
            <a:off x="6038254" y="1156301"/>
            <a:ext cx="4172546" cy="4525963"/>
          </a:xfrm>
        </p:spPr>
        <p:txBody>
          <a:bodyPr/>
          <a:lstStyle/>
          <a:p>
            <a:r>
              <a:rPr lang="en-US" dirty="0" smtClean="0"/>
              <a:t>Beetles</a:t>
            </a:r>
          </a:p>
          <a:p>
            <a:pPr lvl="1"/>
            <a:r>
              <a:rPr lang="en-US" dirty="0" smtClean="0"/>
              <a:t>Largest order of insects</a:t>
            </a:r>
          </a:p>
          <a:p>
            <a:pPr lvl="1"/>
            <a:r>
              <a:rPr lang="en-US" dirty="0" smtClean="0"/>
              <a:t>Very diverse</a:t>
            </a:r>
          </a:p>
          <a:p>
            <a:r>
              <a:rPr lang="en-US" dirty="0" smtClean="0"/>
              <a:t>2 pairs of wings</a:t>
            </a:r>
          </a:p>
          <a:p>
            <a:pPr lvl="1"/>
            <a:r>
              <a:rPr lang="en-US" dirty="0" smtClean="0"/>
              <a:t>Hard outer wings</a:t>
            </a:r>
          </a:p>
          <a:p>
            <a:pPr lvl="1"/>
            <a:r>
              <a:rPr lang="en-US" dirty="0" smtClean="0"/>
              <a:t>Clear inner wings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29206" y="4090599"/>
            <a:ext cx="3481594" cy="2172783"/>
          </a:xfrm>
          <a:prstGeom prst="rect">
            <a:avLst/>
          </a:prstGeom>
        </p:spPr>
      </p:pic>
      <p:pic>
        <p:nvPicPr>
          <p:cNvPr id="12" name="Picture 11"/>
          <p:cNvPicPr>
            <a:picLocks noChangeAspect="1"/>
          </p:cNvPicPr>
          <p:nvPr/>
        </p:nvPicPr>
        <p:blipFill>
          <a:blip r:embed="rId5"/>
          <a:stretch>
            <a:fillRect/>
          </a:stretch>
        </p:blipFill>
        <p:spPr>
          <a:xfrm>
            <a:off x="1981200" y="3507481"/>
            <a:ext cx="3175000" cy="2755900"/>
          </a:xfrm>
          <a:prstGeom prst="rect">
            <a:avLst/>
          </a:prstGeom>
        </p:spPr>
      </p:pic>
    </p:spTree>
    <p:extLst>
      <p:ext uri="{BB962C8B-B14F-4D97-AF65-F5344CB8AC3E}">
        <p14:creationId xmlns:p14="http://schemas.microsoft.com/office/powerpoint/2010/main" val="3615995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Hemiptera</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a:ext>
            </a:extLst>
          </a:blip>
          <a:srcRect t="-20042" b="-20042"/>
          <a:stretch>
            <a:fillRect/>
          </a:stretch>
        </p:blipFill>
        <p:spPr>
          <a:xfrm>
            <a:off x="853787" y="1600201"/>
            <a:ext cx="3500628" cy="3923071"/>
          </a:xfrm>
        </p:spPr>
      </p:pic>
      <p:sp>
        <p:nvSpPr>
          <p:cNvPr id="4" name="Content Placeholder 3"/>
          <p:cNvSpPr>
            <a:spLocks noGrp="1"/>
          </p:cNvSpPr>
          <p:nvPr>
            <p:ph sz="half" idx="2"/>
          </p:nvPr>
        </p:nvSpPr>
        <p:spPr/>
        <p:txBody>
          <a:bodyPr/>
          <a:lstStyle/>
          <a:p>
            <a:r>
              <a:rPr lang="en-US" dirty="0" smtClean="0"/>
              <a:t>Bugs, aphids, leaf hoppers, stink bugs, water striders…</a:t>
            </a:r>
          </a:p>
          <a:p>
            <a:r>
              <a:rPr lang="en-US" dirty="0" smtClean="0"/>
              <a:t>2 pairs of wings</a:t>
            </a:r>
          </a:p>
          <a:p>
            <a:pPr lvl="1"/>
            <a:r>
              <a:rPr lang="en-US" dirty="0" smtClean="0"/>
              <a:t>Outer wings partially toughened</a:t>
            </a:r>
          </a:p>
          <a:p>
            <a:pPr lvl="1"/>
            <a:r>
              <a:rPr lang="en-US" dirty="0" smtClean="0"/>
              <a:t>Inner clear wings</a:t>
            </a:r>
          </a:p>
          <a:p>
            <a:r>
              <a:rPr lang="en-US" dirty="0" smtClean="0"/>
              <a:t>Triangular </a:t>
            </a:r>
            <a:r>
              <a:rPr lang="en-US" dirty="0" err="1" smtClean="0"/>
              <a:t>scutellum</a:t>
            </a:r>
            <a:endParaRPr lang="en-US" dirty="0"/>
          </a:p>
        </p:txBody>
      </p:sp>
      <p:sp>
        <p:nvSpPr>
          <p:cNvPr id="6" name="Isosceles Triangle 5"/>
          <p:cNvSpPr/>
          <p:nvPr/>
        </p:nvSpPr>
        <p:spPr>
          <a:xfrm rot="16200000">
            <a:off x="2011766" y="2934279"/>
            <a:ext cx="912396" cy="1306916"/>
          </a:xfrm>
          <a:prstGeom prst="triangle">
            <a:avLst/>
          </a:prstGeom>
          <a:noFill/>
          <a:ln w="38100"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2406327" y="2401560"/>
            <a:ext cx="419209" cy="729979"/>
          </a:xfrm>
          <a:prstGeom prst="straightConnector1">
            <a:avLst/>
          </a:prstGeom>
          <a:ln w="38100"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604902" y="2553960"/>
            <a:ext cx="419209" cy="729979"/>
          </a:xfrm>
          <a:prstGeom prst="straightConnector1">
            <a:avLst/>
          </a:prstGeom>
          <a:ln w="38100"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5332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80"/>
            <a:ext cx="8229600" cy="1143000"/>
          </a:xfrm>
        </p:spPr>
        <p:txBody>
          <a:bodyPr/>
          <a:lstStyle/>
          <a:p>
            <a:r>
              <a:rPr lang="en-US" dirty="0" err="1" smtClean="0"/>
              <a:t>Hemiptera</a:t>
            </a:r>
            <a:endParaRPr lang="en-US" dirty="0"/>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534537" y="1142420"/>
            <a:ext cx="4038600" cy="2354837"/>
          </a:xfrm>
        </p:spPr>
      </p:pic>
      <p:sp>
        <p:nvSpPr>
          <p:cNvPr id="4" name="Content Placeholder 3"/>
          <p:cNvSpPr>
            <a:spLocks noGrp="1"/>
          </p:cNvSpPr>
          <p:nvPr>
            <p:ph sz="half" idx="2"/>
          </p:nvPr>
        </p:nvSpPr>
        <p:spPr>
          <a:xfrm>
            <a:off x="5199797" y="1142420"/>
            <a:ext cx="5011003" cy="4344528"/>
          </a:xfrm>
        </p:spPr>
        <p:txBody>
          <a:bodyPr/>
          <a:lstStyle/>
          <a:p>
            <a:r>
              <a:rPr lang="en-US" dirty="0" smtClean="0"/>
              <a:t>Stink bugs, leaf hoppers, aphids many others</a:t>
            </a:r>
          </a:p>
          <a:p>
            <a:r>
              <a:rPr lang="en-US" dirty="0" smtClean="0"/>
              <a:t>Many unusual forms</a:t>
            </a:r>
          </a:p>
          <a:p>
            <a:r>
              <a:rPr lang="en-US" dirty="0" smtClean="0"/>
              <a:t>Have piercing sucking mouthparts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537" y="3635959"/>
            <a:ext cx="4038600" cy="2395171"/>
          </a:xfrm>
          <a:prstGeom prst="rect">
            <a:avLst/>
          </a:prstGeom>
        </p:spPr>
      </p:pic>
      <p:pic>
        <p:nvPicPr>
          <p:cNvPr id="8" name="Picture 7"/>
          <p:cNvPicPr>
            <a:picLocks noChangeAspect="1"/>
          </p:cNvPicPr>
          <p:nvPr/>
        </p:nvPicPr>
        <p:blipFill>
          <a:blip r:embed="rId4"/>
          <a:stretch>
            <a:fillRect/>
          </a:stretch>
        </p:blipFill>
        <p:spPr>
          <a:xfrm>
            <a:off x="8384959" y="3497257"/>
            <a:ext cx="2324968" cy="2464467"/>
          </a:xfrm>
          <a:prstGeom prst="rect">
            <a:avLst/>
          </a:prstGeom>
        </p:spPr>
      </p:pic>
    </p:spTree>
    <p:extLst>
      <p:ext uri="{BB962C8B-B14F-4D97-AF65-F5344CB8AC3E}">
        <p14:creationId xmlns:p14="http://schemas.microsoft.com/office/powerpoint/2010/main" val="4132060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011" y="562107"/>
            <a:ext cx="4038600" cy="1143000"/>
          </a:xfrm>
        </p:spPr>
        <p:txBody>
          <a:bodyPr>
            <a:normAutofit/>
          </a:bodyPr>
          <a:lstStyle/>
          <a:p>
            <a:r>
              <a:rPr lang="en-US" sz="4400" dirty="0" err="1" smtClean="0"/>
              <a:t>Hemiptera</a:t>
            </a:r>
            <a:endParaRPr lang="en-US" sz="4400" dirty="0"/>
          </a:p>
        </p:txBody>
      </p:sp>
      <p:pic>
        <p:nvPicPr>
          <p:cNvPr id="8" name="Content Placeholder 7"/>
          <p:cNvPicPr>
            <a:picLocks noGrp="1" noChangeAspect="1"/>
          </p:cNvPicPr>
          <p:nvPr>
            <p:ph sz="half" idx="1"/>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9801" y="1673225"/>
            <a:ext cx="4134373" cy="4718050"/>
          </a:xfrm>
        </p:spPr>
      </p:pic>
      <p:pic>
        <p:nvPicPr>
          <p:cNvPr id="15" name="Content Placeholder 14"/>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405048" y="1767032"/>
            <a:ext cx="4044142" cy="4530436"/>
          </a:xfrm>
        </p:spPr>
      </p:pic>
      <p:sp>
        <p:nvSpPr>
          <p:cNvPr id="5" name="Title 1"/>
          <p:cNvSpPr txBox="1">
            <a:spLocks/>
          </p:cNvSpPr>
          <p:nvPr/>
        </p:nvSpPr>
        <p:spPr>
          <a:xfrm>
            <a:off x="5410590" y="562107"/>
            <a:ext cx="4038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tx2"/>
                </a:solidFill>
              </a:rPr>
              <a:t>Coleoptera</a:t>
            </a:r>
            <a:endParaRPr lang="en-US" dirty="0">
              <a:solidFill>
                <a:schemeClr val="tx2"/>
              </a:solidFill>
            </a:endParaRPr>
          </a:p>
        </p:txBody>
      </p:sp>
      <p:cxnSp>
        <p:nvCxnSpPr>
          <p:cNvPr id="10" name="Straight Connector 9"/>
          <p:cNvCxnSpPr/>
          <p:nvPr/>
        </p:nvCxnSpPr>
        <p:spPr>
          <a:xfrm flipH="1">
            <a:off x="1989757" y="3703515"/>
            <a:ext cx="1294616" cy="1775374"/>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93845" y="3703515"/>
            <a:ext cx="1368594" cy="1775374"/>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380743" y="2971957"/>
            <a:ext cx="1664507" cy="2120586"/>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2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857842706"/>
              </p:ext>
            </p:extLst>
          </p:nvPr>
        </p:nvGraphicFramePr>
        <p:xfrm>
          <a:off x="417636" y="1708666"/>
          <a:ext cx="3335499" cy="4280139"/>
        </p:xfrm>
        <a:graphic>
          <a:graphicData uri="http://schemas.openxmlformats.org/presentationml/2006/ole">
            <mc:AlternateContent xmlns:mc="http://schemas.openxmlformats.org/markup-compatibility/2006">
              <mc:Choice xmlns:v="urn:schemas-microsoft-com:vml" Requires="v">
                <p:oleObj spid="_x0000_s1040" name="Document" r:id="rId3" imgW="6858000" imgH="8801100" progId="Word.Document.12">
                  <p:embed/>
                </p:oleObj>
              </mc:Choice>
              <mc:Fallback>
                <p:oleObj name="Document" r:id="rId3" imgW="6858000" imgH="8801100" progId="Word.Document.12">
                  <p:embed/>
                  <p:pic>
                    <p:nvPicPr>
                      <p:cNvPr id="0" name=""/>
                      <p:cNvPicPr/>
                      <p:nvPr/>
                    </p:nvPicPr>
                    <p:blipFill>
                      <a:blip r:embed="rId4"/>
                      <a:stretch>
                        <a:fillRect/>
                      </a:stretch>
                    </p:blipFill>
                    <p:spPr>
                      <a:xfrm>
                        <a:off x="417636" y="1708666"/>
                        <a:ext cx="3335499" cy="4280139"/>
                      </a:xfrm>
                      <a:prstGeom prst="rect">
                        <a:avLst/>
                      </a:prstGeom>
                    </p:spPr>
                  </p:pic>
                </p:oleObj>
              </mc:Fallback>
            </mc:AlternateContent>
          </a:graphicData>
        </a:graphic>
      </p:graphicFrame>
      <p:sp>
        <p:nvSpPr>
          <p:cNvPr id="5" name="TextBox 4"/>
          <p:cNvSpPr txBox="1"/>
          <p:nvPr/>
        </p:nvSpPr>
        <p:spPr>
          <a:xfrm>
            <a:off x="2741106" y="1339334"/>
            <a:ext cx="4553491" cy="369332"/>
          </a:xfrm>
          <a:prstGeom prst="rect">
            <a:avLst/>
          </a:prstGeom>
          <a:noFill/>
        </p:spPr>
        <p:txBody>
          <a:bodyPr wrap="none" rtlCol="0">
            <a:spAutoFit/>
          </a:bodyPr>
          <a:lstStyle/>
          <a:p>
            <a:r>
              <a:rPr lang="en-US" dirty="0" smtClean="0"/>
              <a:t>Double click image to open MS </a:t>
            </a:r>
            <a:r>
              <a:rPr lang="en-US" smtClean="0"/>
              <a:t>Word DOC</a:t>
            </a:r>
            <a:endParaRPr lang="en-US"/>
          </a:p>
        </p:txBody>
      </p:sp>
    </p:spTree>
    <p:extLst>
      <p:ext uri="{BB962C8B-B14F-4D97-AF65-F5344CB8AC3E}">
        <p14:creationId xmlns:p14="http://schemas.microsoft.com/office/powerpoint/2010/main" val="19346475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9"/>
            <a:ext cx="8229600" cy="923847"/>
          </a:xfrm>
        </p:spPr>
        <p:txBody>
          <a:bodyPr/>
          <a:lstStyle/>
          <a:p>
            <a:r>
              <a:rPr lang="en-US" dirty="0" err="1" smtClean="0"/>
              <a:t>Orthoptera</a:t>
            </a:r>
            <a:endParaRPr lang="en-US" dirty="0"/>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602774" y="1261925"/>
            <a:ext cx="4038600" cy="2330179"/>
          </a:xfrm>
        </p:spPr>
      </p:pic>
      <p:sp>
        <p:nvSpPr>
          <p:cNvPr id="6" name="Content Placeholder 5"/>
          <p:cNvSpPr>
            <a:spLocks noGrp="1"/>
          </p:cNvSpPr>
          <p:nvPr>
            <p:ph sz="half" idx="2"/>
          </p:nvPr>
        </p:nvSpPr>
        <p:spPr>
          <a:xfrm>
            <a:off x="5336275" y="1261925"/>
            <a:ext cx="4874525" cy="4313803"/>
          </a:xfrm>
        </p:spPr>
        <p:txBody>
          <a:bodyPr/>
          <a:lstStyle/>
          <a:p>
            <a:r>
              <a:rPr lang="en-US" dirty="0" smtClean="0"/>
              <a:t>Grasshoppers, crickets, katydids</a:t>
            </a:r>
          </a:p>
          <a:p>
            <a:r>
              <a:rPr lang="en-US" dirty="0" smtClean="0"/>
              <a:t>Back legs adapted for jumping</a:t>
            </a:r>
          </a:p>
          <a:p>
            <a:r>
              <a:rPr lang="en-US" dirty="0" smtClean="0"/>
              <a:t>No wings or 2 pairs</a:t>
            </a:r>
          </a:p>
          <a:p>
            <a:pPr lvl="1"/>
            <a:r>
              <a:rPr lang="en-US" dirty="0" smtClean="0"/>
              <a:t>Outer wings usually tough and leathery</a:t>
            </a:r>
          </a:p>
          <a:p>
            <a:pPr marL="0" indent="0">
              <a:buNone/>
            </a:pPr>
            <a:endParaRPr lang="en-US" dirty="0"/>
          </a:p>
        </p:txBody>
      </p:sp>
      <p:pic>
        <p:nvPicPr>
          <p:cNvPr id="8" name="Picture 7"/>
          <p:cNvPicPr>
            <a:picLocks noChangeAspect="1"/>
          </p:cNvPicPr>
          <p:nvPr/>
        </p:nvPicPr>
        <p:blipFill>
          <a:blip r:embed="rId4"/>
          <a:stretch>
            <a:fillRect/>
          </a:stretch>
        </p:blipFill>
        <p:spPr>
          <a:xfrm>
            <a:off x="602774" y="3592104"/>
            <a:ext cx="4038600" cy="2534221"/>
          </a:xfrm>
          <a:prstGeom prst="rect">
            <a:avLst/>
          </a:prstGeom>
        </p:spPr>
      </p:pic>
      <p:pic>
        <p:nvPicPr>
          <p:cNvPr id="10" name="Picture 9"/>
          <p:cNvPicPr>
            <a:picLocks noChangeAspect="1"/>
          </p:cNvPicPr>
          <p:nvPr/>
        </p:nvPicPr>
        <p:blipFill>
          <a:blip r:embed="rId5"/>
          <a:stretch>
            <a:fillRect/>
          </a:stretch>
        </p:blipFill>
        <p:spPr>
          <a:xfrm>
            <a:off x="7122392" y="4348324"/>
            <a:ext cx="3175000" cy="1778000"/>
          </a:xfrm>
          <a:prstGeom prst="rect">
            <a:avLst/>
          </a:prstGeom>
        </p:spPr>
      </p:pic>
    </p:spTree>
    <p:extLst>
      <p:ext uri="{BB962C8B-B14F-4D97-AF65-F5344CB8AC3E}">
        <p14:creationId xmlns:p14="http://schemas.microsoft.com/office/powerpoint/2010/main" val="992820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9151" y="1049785"/>
            <a:ext cx="4153783" cy="2953339"/>
          </a:xfrm>
          <a:prstGeom prst="rect">
            <a:avLst/>
          </a:prstGeom>
        </p:spPr>
      </p:pic>
      <p:sp>
        <p:nvSpPr>
          <p:cNvPr id="2" name="Title 1"/>
          <p:cNvSpPr>
            <a:spLocks noGrp="1"/>
          </p:cNvSpPr>
          <p:nvPr>
            <p:ph type="title"/>
          </p:nvPr>
        </p:nvSpPr>
        <p:spPr>
          <a:xfrm>
            <a:off x="1981200" y="274639"/>
            <a:ext cx="8229600" cy="960935"/>
          </a:xfrm>
        </p:spPr>
        <p:txBody>
          <a:bodyPr/>
          <a:lstStyle/>
          <a:p>
            <a:r>
              <a:rPr lang="en-US" dirty="0" smtClean="0"/>
              <a:t>Lepidoptera</a:t>
            </a:r>
            <a:endParaRPr lang="en-US" dirty="0"/>
          </a:p>
        </p:txBody>
      </p:sp>
      <p:pic>
        <p:nvPicPr>
          <p:cNvPr id="5" name="Content Placeholder 4"/>
          <p:cNvPicPr>
            <a:picLocks noGrp="1" noChangeAspect="1"/>
          </p:cNvPicPr>
          <p:nvPr>
            <p:ph sz="half" idx="1"/>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2226042" y="2617990"/>
            <a:ext cx="3003484" cy="3362109"/>
          </a:xfrm>
        </p:spPr>
      </p:pic>
      <p:sp>
        <p:nvSpPr>
          <p:cNvPr id="4" name="Content Placeholder 3"/>
          <p:cNvSpPr>
            <a:spLocks noGrp="1"/>
          </p:cNvSpPr>
          <p:nvPr>
            <p:ph sz="half" idx="2"/>
          </p:nvPr>
        </p:nvSpPr>
        <p:spPr>
          <a:xfrm>
            <a:off x="5301654" y="1049785"/>
            <a:ext cx="5452782" cy="4525963"/>
          </a:xfrm>
        </p:spPr>
        <p:txBody>
          <a:bodyPr/>
          <a:lstStyle/>
          <a:p>
            <a:r>
              <a:rPr lang="en-US" dirty="0" smtClean="0"/>
              <a:t>Butterflies and moths</a:t>
            </a:r>
          </a:p>
          <a:p>
            <a:r>
              <a:rPr lang="en-US" dirty="0" smtClean="0"/>
              <a:t>2 pairs of wings</a:t>
            </a:r>
          </a:p>
          <a:p>
            <a:pPr lvl="1"/>
            <a:r>
              <a:rPr lang="en-US" dirty="0" smtClean="0"/>
              <a:t>Broad wings</a:t>
            </a:r>
          </a:p>
          <a:p>
            <a:pPr lvl="1"/>
            <a:r>
              <a:rPr lang="en-US" dirty="0" smtClean="0"/>
              <a:t>Covered in colorful scales</a:t>
            </a:r>
          </a:p>
          <a:p>
            <a:pPr lvl="1"/>
            <a:r>
              <a:rPr lang="en-US" dirty="0" smtClean="0"/>
              <a:t>Few species with clear wings</a:t>
            </a:r>
          </a:p>
          <a:p>
            <a:r>
              <a:rPr lang="en-US" dirty="0" smtClean="0"/>
              <a:t>Long coiled sucking mouth parts</a:t>
            </a:r>
            <a:endParaRPr lang="en-US" dirty="0"/>
          </a:p>
        </p:txBody>
      </p:sp>
      <p:pic>
        <p:nvPicPr>
          <p:cNvPr id="6" name="Picture 5"/>
          <p:cNvPicPr>
            <a:picLocks noChangeAspect="1"/>
          </p:cNvPicPr>
          <p:nvPr/>
        </p:nvPicPr>
        <p:blipFill rotWithShape="1">
          <a:blip r:embed="rId5"/>
          <a:srcRect l="6755" t="11859" r="8105" b="7982"/>
          <a:stretch/>
        </p:blipFill>
        <p:spPr>
          <a:xfrm>
            <a:off x="6974006" y="4299045"/>
            <a:ext cx="3508158" cy="2201975"/>
          </a:xfrm>
          <a:prstGeom prst="rect">
            <a:avLst/>
          </a:prstGeom>
        </p:spPr>
      </p:pic>
    </p:spTree>
    <p:extLst>
      <p:ext uri="{BB962C8B-B14F-4D97-AF65-F5344CB8AC3E}">
        <p14:creationId xmlns:p14="http://schemas.microsoft.com/office/powerpoint/2010/main" val="3230198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038600" cy="1143000"/>
          </a:xfrm>
        </p:spPr>
        <p:txBody>
          <a:bodyPr/>
          <a:lstStyle/>
          <a:p>
            <a:r>
              <a:rPr lang="en-US" dirty="0" smtClean="0"/>
              <a:t>Lepidoptera</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1943533" y="1977685"/>
            <a:ext cx="2778592" cy="3071987"/>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651957" y="1977685"/>
            <a:ext cx="2612938" cy="2921167"/>
          </a:xfrm>
        </p:spPr>
      </p:pic>
      <p:sp>
        <p:nvSpPr>
          <p:cNvPr id="5" name="Title 1"/>
          <p:cNvSpPr txBox="1">
            <a:spLocks/>
          </p:cNvSpPr>
          <p:nvPr/>
        </p:nvSpPr>
        <p:spPr>
          <a:xfrm>
            <a:off x="6172200" y="274638"/>
            <a:ext cx="4038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chemeClr val="tx2"/>
                </a:solidFill>
              </a:rPr>
              <a:t>Hymenoptera</a:t>
            </a:r>
          </a:p>
        </p:txBody>
      </p:sp>
      <p:sp>
        <p:nvSpPr>
          <p:cNvPr id="7" name="Title 1"/>
          <p:cNvSpPr txBox="1">
            <a:spLocks/>
          </p:cNvSpPr>
          <p:nvPr/>
        </p:nvSpPr>
        <p:spPr>
          <a:xfrm>
            <a:off x="1313529" y="4898852"/>
            <a:ext cx="4038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Clearwing sphinx moth</a:t>
            </a:r>
          </a:p>
        </p:txBody>
      </p:sp>
    </p:spTree>
    <p:extLst>
      <p:ext uri="{BB962C8B-B14F-4D97-AF65-F5344CB8AC3E}">
        <p14:creationId xmlns:p14="http://schemas.microsoft.com/office/powerpoint/2010/main" val="3498657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923847"/>
          </a:xfrm>
        </p:spPr>
        <p:txBody>
          <a:bodyPr/>
          <a:lstStyle/>
          <a:p>
            <a:r>
              <a:rPr lang="en-US" dirty="0" smtClean="0"/>
              <a:t>Odonata</a:t>
            </a:r>
            <a:endParaRPr lang="en-US"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rcRect/>
          <a:stretch/>
        </p:blipFill>
        <p:spPr>
          <a:xfrm>
            <a:off x="493592" y="1058664"/>
            <a:ext cx="4038600" cy="2293193"/>
          </a:xfrm>
        </p:spPr>
      </p:pic>
      <p:sp>
        <p:nvSpPr>
          <p:cNvPr id="4" name="Content Placeholder 3"/>
          <p:cNvSpPr>
            <a:spLocks noGrp="1"/>
          </p:cNvSpPr>
          <p:nvPr>
            <p:ph sz="half" idx="2"/>
          </p:nvPr>
        </p:nvSpPr>
        <p:spPr>
          <a:xfrm>
            <a:off x="5581934" y="1058664"/>
            <a:ext cx="4628866" cy="4525963"/>
          </a:xfrm>
        </p:spPr>
        <p:txBody>
          <a:bodyPr/>
          <a:lstStyle/>
          <a:p>
            <a:r>
              <a:rPr lang="en-US" dirty="0" smtClean="0"/>
              <a:t>Dragonflies, damselflies</a:t>
            </a:r>
          </a:p>
          <a:p>
            <a:r>
              <a:rPr lang="en-US" dirty="0" smtClean="0"/>
              <a:t>Slender abdomen</a:t>
            </a:r>
          </a:p>
          <a:p>
            <a:r>
              <a:rPr lang="en-US" dirty="0" smtClean="0"/>
              <a:t>Large eyes</a:t>
            </a:r>
          </a:p>
          <a:p>
            <a:r>
              <a:rPr lang="en-US" dirty="0" smtClean="0"/>
              <a:t>2 pairs of similarly sized wings</a:t>
            </a:r>
            <a:endParaRPr lang="en-US" dirty="0"/>
          </a:p>
        </p:txBody>
      </p:sp>
      <p:sp>
        <p:nvSpPr>
          <p:cNvPr id="6" name="TextBox 5"/>
          <p:cNvSpPr txBox="1"/>
          <p:nvPr/>
        </p:nvSpPr>
        <p:spPr>
          <a:xfrm>
            <a:off x="2366702" y="4661296"/>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3592" y="3539358"/>
            <a:ext cx="4038600" cy="2515114"/>
          </a:xfrm>
          <a:prstGeom prst="rect">
            <a:avLst/>
          </a:prstGeom>
        </p:spPr>
      </p:pic>
      <p:pic>
        <p:nvPicPr>
          <p:cNvPr id="8" name="Picture 7"/>
          <p:cNvPicPr>
            <a:picLocks noChangeAspect="1"/>
          </p:cNvPicPr>
          <p:nvPr/>
        </p:nvPicPr>
        <p:blipFill>
          <a:blip r:embed="rId5"/>
          <a:stretch>
            <a:fillRect/>
          </a:stretch>
        </p:blipFill>
        <p:spPr>
          <a:xfrm>
            <a:off x="6789491" y="3641586"/>
            <a:ext cx="3175000" cy="2286000"/>
          </a:xfrm>
          <a:prstGeom prst="rect">
            <a:avLst/>
          </a:prstGeom>
        </p:spPr>
      </p:pic>
      <p:sp>
        <p:nvSpPr>
          <p:cNvPr id="9" name="TextBox 8"/>
          <p:cNvSpPr txBox="1"/>
          <p:nvPr/>
        </p:nvSpPr>
        <p:spPr>
          <a:xfrm>
            <a:off x="493592" y="5586509"/>
            <a:ext cx="1402948" cy="461665"/>
          </a:xfrm>
          <a:prstGeom prst="rect">
            <a:avLst/>
          </a:prstGeom>
          <a:noFill/>
        </p:spPr>
        <p:txBody>
          <a:bodyPr wrap="none" rtlCol="0">
            <a:spAutoFit/>
          </a:bodyPr>
          <a:lstStyle/>
          <a:p>
            <a:r>
              <a:rPr lang="en-US" sz="2400" dirty="0">
                <a:solidFill>
                  <a:schemeClr val="bg1"/>
                </a:solidFill>
              </a:rPr>
              <a:t>Dragonfly</a:t>
            </a:r>
          </a:p>
        </p:txBody>
      </p:sp>
      <p:sp>
        <p:nvSpPr>
          <p:cNvPr id="10" name="TextBox 9"/>
          <p:cNvSpPr txBox="1"/>
          <p:nvPr/>
        </p:nvSpPr>
        <p:spPr>
          <a:xfrm>
            <a:off x="493592" y="1058664"/>
            <a:ext cx="1415772" cy="461665"/>
          </a:xfrm>
          <a:prstGeom prst="rect">
            <a:avLst/>
          </a:prstGeom>
          <a:noFill/>
        </p:spPr>
        <p:txBody>
          <a:bodyPr wrap="none" rtlCol="0">
            <a:spAutoFit/>
          </a:bodyPr>
          <a:lstStyle/>
          <a:p>
            <a:r>
              <a:rPr lang="en-US" sz="2400" dirty="0">
                <a:solidFill>
                  <a:schemeClr val="bg1"/>
                </a:solidFill>
              </a:rPr>
              <a:t>Damselfly</a:t>
            </a:r>
          </a:p>
        </p:txBody>
      </p:sp>
    </p:spTree>
    <p:extLst>
      <p:ext uri="{BB962C8B-B14F-4D97-AF65-F5344CB8AC3E}">
        <p14:creationId xmlns:p14="http://schemas.microsoft.com/office/powerpoint/2010/main" val="1563391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Mantodea</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a:ext>
            </a:extLst>
          </a:blip>
          <a:srcRect t="-34051" b="-34051"/>
          <a:stretch>
            <a:fillRect/>
          </a:stretch>
        </p:blipFill>
        <p:spPr>
          <a:xfrm>
            <a:off x="343292" y="461827"/>
            <a:ext cx="4038600" cy="4525963"/>
          </a:xfrm>
        </p:spPr>
      </p:pic>
      <p:sp>
        <p:nvSpPr>
          <p:cNvPr id="4" name="Content Placeholder 3"/>
          <p:cNvSpPr>
            <a:spLocks noGrp="1"/>
          </p:cNvSpPr>
          <p:nvPr>
            <p:ph sz="half" idx="2"/>
          </p:nvPr>
        </p:nvSpPr>
        <p:spPr>
          <a:xfrm>
            <a:off x="4831307" y="1524000"/>
            <a:ext cx="4897285" cy="4867656"/>
          </a:xfrm>
        </p:spPr>
        <p:txBody>
          <a:bodyPr/>
          <a:lstStyle/>
          <a:p>
            <a:r>
              <a:rPr lang="en-US" dirty="0" smtClean="0"/>
              <a:t>Mantises</a:t>
            </a:r>
          </a:p>
          <a:p>
            <a:r>
              <a:rPr lang="en-US" dirty="0" smtClean="0"/>
              <a:t>2 pairs of wings</a:t>
            </a:r>
          </a:p>
          <a:p>
            <a:pPr lvl="1"/>
            <a:r>
              <a:rPr lang="en-US" dirty="0" smtClean="0"/>
              <a:t>Outer pair tough and leathery</a:t>
            </a:r>
          </a:p>
          <a:p>
            <a:r>
              <a:rPr lang="en-US" dirty="0" smtClean="0"/>
              <a:t>Triangular heads</a:t>
            </a:r>
          </a:p>
          <a:p>
            <a:r>
              <a:rPr lang="en-US" dirty="0" smtClean="0"/>
              <a:t>Long forelegs for grabbing prey</a:t>
            </a:r>
          </a:p>
          <a:p>
            <a:endParaRPr lang="en-US" dirty="0"/>
          </a:p>
        </p:txBody>
      </p:sp>
      <p:pic>
        <p:nvPicPr>
          <p:cNvPr id="7" name="Picture 6"/>
          <p:cNvPicPr>
            <a:picLocks noChangeAspect="1"/>
          </p:cNvPicPr>
          <p:nvPr/>
        </p:nvPicPr>
        <p:blipFill>
          <a:blip r:embed="rId3">
            <a:clrChange>
              <a:clrFrom>
                <a:srgbClr val="FCFEFD"/>
              </a:clrFrom>
              <a:clrTo>
                <a:srgbClr val="FCFEFD">
                  <a:alpha val="0"/>
                </a:srgbClr>
              </a:clrTo>
            </a:clrChange>
          </a:blip>
          <a:stretch>
            <a:fillRect/>
          </a:stretch>
        </p:blipFill>
        <p:spPr>
          <a:xfrm>
            <a:off x="6414449" y="3234968"/>
            <a:ext cx="4432124" cy="3173401"/>
          </a:xfrm>
          <a:prstGeom prst="rect">
            <a:avLst/>
          </a:prstGeom>
        </p:spPr>
      </p:pic>
    </p:spTree>
    <p:extLst>
      <p:ext uri="{BB962C8B-B14F-4D97-AF65-F5344CB8AC3E}">
        <p14:creationId xmlns:p14="http://schemas.microsoft.com/office/powerpoint/2010/main" val="3367029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1030379"/>
          </a:xfrm>
        </p:spPr>
        <p:txBody>
          <a:bodyPr/>
          <a:lstStyle/>
          <a:p>
            <a:r>
              <a:rPr lang="en-US" dirty="0" smtClean="0"/>
              <a:t>Blattodea</a:t>
            </a:r>
            <a:endParaRPr lang="en-US"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925649" y="1182032"/>
            <a:ext cx="4038600" cy="4525963"/>
          </a:xfrm>
        </p:spPr>
      </p:pic>
      <p:sp>
        <p:nvSpPr>
          <p:cNvPr id="4" name="Content Placeholder 3"/>
          <p:cNvSpPr>
            <a:spLocks noGrp="1"/>
          </p:cNvSpPr>
          <p:nvPr>
            <p:ph sz="half" idx="2"/>
          </p:nvPr>
        </p:nvSpPr>
        <p:spPr>
          <a:xfrm>
            <a:off x="5540991" y="1182032"/>
            <a:ext cx="4669809" cy="4402976"/>
          </a:xfrm>
        </p:spPr>
        <p:txBody>
          <a:bodyPr/>
          <a:lstStyle/>
          <a:p>
            <a:r>
              <a:rPr lang="en-US" dirty="0" err="1" smtClean="0"/>
              <a:t>Woodroaches</a:t>
            </a:r>
            <a:r>
              <a:rPr lang="en-US" dirty="0" smtClean="0"/>
              <a:t>, cockroaches, termites</a:t>
            </a:r>
          </a:p>
          <a:p>
            <a:r>
              <a:rPr lang="en-US" dirty="0" smtClean="0"/>
              <a:t>Flattened bodies</a:t>
            </a:r>
          </a:p>
          <a:p>
            <a:r>
              <a:rPr lang="en-US" dirty="0" smtClean="0"/>
              <a:t>2 pairs of wings</a:t>
            </a:r>
          </a:p>
          <a:p>
            <a:r>
              <a:rPr lang="en-US" dirty="0" smtClean="0"/>
              <a:t>Large </a:t>
            </a:r>
            <a:r>
              <a:rPr lang="en-US" dirty="0" err="1" smtClean="0"/>
              <a:t>pronotum</a:t>
            </a:r>
            <a:r>
              <a:rPr lang="en-US" dirty="0" smtClean="0"/>
              <a:t> covering head</a:t>
            </a:r>
            <a:endParaRPr lang="en-US" dirty="0"/>
          </a:p>
        </p:txBody>
      </p:sp>
      <p:pic>
        <p:nvPicPr>
          <p:cNvPr id="7" name="Picture 6"/>
          <p:cNvPicPr>
            <a:picLocks noChangeAspect="1"/>
          </p:cNvPicPr>
          <p:nvPr/>
        </p:nvPicPr>
        <p:blipFill>
          <a:blip r:embed="rId4"/>
          <a:stretch>
            <a:fillRect/>
          </a:stretch>
        </p:blipFill>
        <p:spPr>
          <a:xfrm>
            <a:off x="6431930" y="3941944"/>
            <a:ext cx="3175000" cy="2374900"/>
          </a:xfrm>
          <a:prstGeom prst="rect">
            <a:avLst/>
          </a:prstGeom>
        </p:spPr>
      </p:pic>
      <p:cxnSp>
        <p:nvCxnSpPr>
          <p:cNvPr id="8" name="Straight Arrow Connector 7"/>
          <p:cNvCxnSpPr/>
          <p:nvPr/>
        </p:nvCxnSpPr>
        <p:spPr>
          <a:xfrm flipH="1">
            <a:off x="8847832" y="4313873"/>
            <a:ext cx="419209" cy="729979"/>
          </a:xfrm>
          <a:prstGeom prst="straightConnector1">
            <a:avLst/>
          </a:prstGeom>
          <a:ln w="38100" cmpd="sng">
            <a:solidFill>
              <a:srgbClr val="8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5193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Dermaptera</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650344" y="1780864"/>
            <a:ext cx="3494723" cy="3923899"/>
          </a:xfrm>
        </p:spPr>
      </p:pic>
      <p:sp>
        <p:nvSpPr>
          <p:cNvPr id="4" name="Content Placeholder 3"/>
          <p:cNvSpPr>
            <a:spLocks noGrp="1"/>
          </p:cNvSpPr>
          <p:nvPr>
            <p:ph sz="half" idx="2"/>
          </p:nvPr>
        </p:nvSpPr>
        <p:spPr/>
        <p:txBody>
          <a:bodyPr/>
          <a:lstStyle/>
          <a:p>
            <a:r>
              <a:rPr lang="en-US" dirty="0" smtClean="0"/>
              <a:t>Earwigs</a:t>
            </a:r>
          </a:p>
          <a:p>
            <a:r>
              <a:rPr lang="en-US" dirty="0" smtClean="0"/>
              <a:t>2 pairs of wings</a:t>
            </a:r>
          </a:p>
          <a:p>
            <a:pPr lvl="1"/>
            <a:r>
              <a:rPr lang="en-US" dirty="0" smtClean="0"/>
              <a:t>Short tough outer wings</a:t>
            </a:r>
          </a:p>
          <a:p>
            <a:pPr lvl="1"/>
            <a:r>
              <a:rPr lang="en-US" dirty="0" smtClean="0"/>
              <a:t>Large clear wings fold under outer</a:t>
            </a:r>
          </a:p>
          <a:p>
            <a:r>
              <a:rPr lang="en-US" dirty="0" smtClean="0"/>
              <a:t>Rear “pincers”</a:t>
            </a:r>
            <a:endParaRPr lang="en-US" dirty="0"/>
          </a:p>
        </p:txBody>
      </p:sp>
      <p:pic>
        <p:nvPicPr>
          <p:cNvPr id="6" name="Picture 5"/>
          <p:cNvPicPr>
            <a:picLocks noChangeAspect="1"/>
          </p:cNvPicPr>
          <p:nvPr/>
        </p:nvPicPr>
        <p:blipFill>
          <a:blip r:embed="rId4"/>
          <a:stretch>
            <a:fillRect/>
          </a:stretch>
        </p:blipFill>
        <p:spPr>
          <a:xfrm>
            <a:off x="6752502" y="4391779"/>
            <a:ext cx="3175000" cy="1981200"/>
          </a:xfrm>
          <a:prstGeom prst="rect">
            <a:avLst/>
          </a:prstGeom>
        </p:spPr>
      </p:pic>
    </p:spTree>
    <p:extLst>
      <p:ext uri="{BB962C8B-B14F-4D97-AF65-F5344CB8AC3E}">
        <p14:creationId xmlns:p14="http://schemas.microsoft.com/office/powerpoint/2010/main" val="17946267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Neuroptera</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483595" y="1524000"/>
            <a:ext cx="4102053" cy="4597128"/>
          </a:xfrm>
        </p:spPr>
      </p:pic>
      <p:sp>
        <p:nvSpPr>
          <p:cNvPr id="4" name="Content Placeholder 3"/>
          <p:cNvSpPr>
            <a:spLocks noGrp="1"/>
          </p:cNvSpPr>
          <p:nvPr>
            <p:ph sz="half" idx="2"/>
          </p:nvPr>
        </p:nvSpPr>
        <p:spPr/>
        <p:txBody>
          <a:bodyPr/>
          <a:lstStyle/>
          <a:p>
            <a:r>
              <a:rPr lang="en-US" dirty="0" smtClean="0"/>
              <a:t>Lacewings</a:t>
            </a:r>
          </a:p>
          <a:p>
            <a:r>
              <a:rPr lang="en-US" dirty="0" smtClean="0"/>
              <a:t>Small green or brown</a:t>
            </a:r>
          </a:p>
          <a:p>
            <a:r>
              <a:rPr lang="en-US" dirty="0" smtClean="0"/>
              <a:t>2 pairs of equal size clear wings</a:t>
            </a:r>
          </a:p>
          <a:p>
            <a:endParaRPr lang="en-US" dirty="0"/>
          </a:p>
        </p:txBody>
      </p:sp>
      <p:pic>
        <p:nvPicPr>
          <p:cNvPr id="6" name="Picture 5"/>
          <p:cNvPicPr>
            <a:picLocks noChangeAspect="1"/>
          </p:cNvPicPr>
          <p:nvPr/>
        </p:nvPicPr>
        <p:blipFill>
          <a:blip r:embed="rId3"/>
          <a:stretch>
            <a:fillRect/>
          </a:stretch>
        </p:blipFill>
        <p:spPr>
          <a:xfrm>
            <a:off x="6796584" y="4135159"/>
            <a:ext cx="3845873" cy="2107538"/>
          </a:xfrm>
          <a:prstGeom prst="rect">
            <a:avLst/>
          </a:prstGeom>
        </p:spPr>
      </p:pic>
    </p:spTree>
    <p:extLst>
      <p:ext uri="{BB962C8B-B14F-4D97-AF65-F5344CB8AC3E}">
        <p14:creationId xmlns:p14="http://schemas.microsoft.com/office/powerpoint/2010/main" val="3773057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t>
            </a:r>
            <a:r>
              <a:rPr lang="en-US" dirty="0" smtClean="0"/>
              <a:t>an </a:t>
            </a:r>
            <a:r>
              <a:rPr lang="en-US" dirty="0"/>
              <a:t>Insect Collection</a:t>
            </a:r>
          </a:p>
        </p:txBody>
      </p:sp>
      <p:pic>
        <p:nvPicPr>
          <p:cNvPr id="4" name="Content Placeholder 3"/>
          <p:cNvPicPr>
            <a:picLocks noGrp="1" noChangeAspect="1"/>
          </p:cNvPicPr>
          <p:nvPr>
            <p:ph idx="1"/>
          </p:nvPr>
        </p:nvPicPr>
        <p:blipFill>
          <a:blip r:embed="rId2"/>
          <a:stretch>
            <a:fillRect/>
          </a:stretch>
        </p:blipFill>
        <p:spPr>
          <a:xfrm>
            <a:off x="1794542" y="1600200"/>
            <a:ext cx="6445504" cy="4876800"/>
          </a:xfrm>
        </p:spPr>
      </p:pic>
    </p:spTree>
    <p:extLst>
      <p:ext uri="{BB962C8B-B14F-4D97-AF65-F5344CB8AC3E}">
        <p14:creationId xmlns:p14="http://schemas.microsoft.com/office/powerpoint/2010/main" val="4171801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labeling</a:t>
            </a:r>
            <a:endParaRPr lang="en-US" dirty="0"/>
          </a:p>
        </p:txBody>
      </p:sp>
      <p:sp>
        <p:nvSpPr>
          <p:cNvPr id="3" name="Content Placeholder 2"/>
          <p:cNvSpPr>
            <a:spLocks noGrp="1"/>
          </p:cNvSpPr>
          <p:nvPr>
            <p:ph sz="half" idx="1"/>
          </p:nvPr>
        </p:nvSpPr>
        <p:spPr>
          <a:xfrm>
            <a:off x="177201" y="1365325"/>
            <a:ext cx="4038600" cy="2149117"/>
          </a:xfrm>
          <a:ln>
            <a:solidFill>
              <a:schemeClr val="tx1"/>
            </a:solidFill>
          </a:ln>
        </p:spPr>
        <p:txBody>
          <a:bodyPr/>
          <a:lstStyle/>
          <a:p>
            <a:pPr marL="0" indent="0">
              <a:buNone/>
            </a:pPr>
            <a:r>
              <a:rPr lang="en-US" dirty="0" smtClean="0">
                <a:latin typeface="Arial"/>
                <a:cs typeface="Arial"/>
              </a:rPr>
              <a:t>Date</a:t>
            </a:r>
          </a:p>
          <a:p>
            <a:pPr marL="0" indent="0">
              <a:buNone/>
            </a:pPr>
            <a:r>
              <a:rPr lang="en-US" dirty="0" smtClean="0">
                <a:latin typeface="Arial"/>
                <a:cs typeface="Arial"/>
              </a:rPr>
              <a:t>St., County</a:t>
            </a:r>
          </a:p>
          <a:p>
            <a:pPr marL="0" indent="0">
              <a:buNone/>
            </a:pPr>
            <a:r>
              <a:rPr lang="en-US" dirty="0" smtClean="0">
                <a:latin typeface="Arial"/>
                <a:cs typeface="Arial"/>
              </a:rPr>
              <a:t>Location</a:t>
            </a:r>
          </a:p>
          <a:p>
            <a:pPr marL="0" indent="0">
              <a:buNone/>
            </a:pPr>
            <a:r>
              <a:rPr lang="en-US" dirty="0" smtClean="0">
                <a:latin typeface="Arial"/>
                <a:cs typeface="Arial"/>
              </a:rPr>
              <a:t>Collector</a:t>
            </a:r>
            <a:endParaRPr lang="en-US" dirty="0">
              <a:latin typeface="Arial"/>
              <a:cs typeface="Arial"/>
            </a:endParaRPr>
          </a:p>
        </p:txBody>
      </p:sp>
      <p:sp>
        <p:nvSpPr>
          <p:cNvPr id="4" name="Content Placeholder 3"/>
          <p:cNvSpPr>
            <a:spLocks noGrp="1"/>
          </p:cNvSpPr>
          <p:nvPr>
            <p:ph sz="half" idx="2"/>
          </p:nvPr>
        </p:nvSpPr>
        <p:spPr>
          <a:xfrm>
            <a:off x="4419990" y="1365324"/>
            <a:ext cx="4038600" cy="2149117"/>
          </a:xfrm>
          <a:ln>
            <a:solidFill>
              <a:srgbClr val="000000"/>
            </a:solidFill>
          </a:ln>
        </p:spPr>
        <p:txBody>
          <a:bodyPr/>
          <a:lstStyle/>
          <a:p>
            <a:pPr marL="0" indent="0">
              <a:buNone/>
            </a:pPr>
            <a:r>
              <a:rPr lang="en-US" dirty="0" smtClean="0"/>
              <a:t>Aug. 2, 2013</a:t>
            </a:r>
          </a:p>
          <a:p>
            <a:pPr marL="0" indent="0">
              <a:buNone/>
            </a:pPr>
            <a:r>
              <a:rPr lang="en-US" dirty="0" smtClean="0"/>
              <a:t>WA, Whitman</a:t>
            </a:r>
          </a:p>
          <a:p>
            <a:pPr marL="0" indent="0">
              <a:buNone/>
            </a:pPr>
            <a:r>
              <a:rPr lang="en-US" dirty="0" err="1" smtClean="0"/>
              <a:t>Kamiak</a:t>
            </a:r>
            <a:r>
              <a:rPr lang="en-US" dirty="0" smtClean="0"/>
              <a:t> Butte</a:t>
            </a:r>
          </a:p>
          <a:p>
            <a:pPr marL="0" indent="0">
              <a:buNone/>
            </a:pPr>
            <a:r>
              <a:rPr lang="en-US" dirty="0" smtClean="0"/>
              <a:t>Col. C. Walsh</a:t>
            </a:r>
            <a:endParaRPr lang="en-US" dirty="0"/>
          </a:p>
        </p:txBody>
      </p:sp>
      <p:sp>
        <p:nvSpPr>
          <p:cNvPr id="5" name="TextBox 4"/>
          <p:cNvSpPr txBox="1"/>
          <p:nvPr/>
        </p:nvSpPr>
        <p:spPr>
          <a:xfrm>
            <a:off x="436728" y="3742028"/>
            <a:ext cx="7860934" cy="2246769"/>
          </a:xfrm>
          <a:prstGeom prst="rect">
            <a:avLst/>
          </a:prstGeom>
          <a:noFill/>
        </p:spPr>
        <p:txBody>
          <a:bodyPr wrap="square" rtlCol="0">
            <a:spAutoFit/>
          </a:bodyPr>
          <a:lstStyle/>
          <a:p>
            <a:pPr algn="ctr"/>
            <a:r>
              <a:rPr lang="en-US" sz="2800" dirty="0"/>
              <a:t>It is very important to carefully label and preserve insect specimens. This makes identification easier. Also when new or rare species are found it is important to have good collection location information.</a:t>
            </a:r>
          </a:p>
        </p:txBody>
      </p:sp>
      <p:pic>
        <p:nvPicPr>
          <p:cNvPr id="6" name="Picture 5" descr="http://www.cals.ncsu.edu/course/ent425/course/syllabus/pinning/pinning2a.gif"/>
          <p:cNvPicPr/>
          <p:nvPr/>
        </p:nvPicPr>
        <p:blipFill>
          <a:blip r:embed="rId2" cstate="print"/>
          <a:srcRect/>
          <a:stretch>
            <a:fillRect/>
          </a:stretch>
        </p:blipFill>
        <p:spPr bwMode="auto">
          <a:xfrm>
            <a:off x="8501851" y="1625847"/>
            <a:ext cx="2539188" cy="4232362"/>
          </a:xfrm>
          <a:prstGeom prst="rect">
            <a:avLst/>
          </a:prstGeom>
          <a:noFill/>
          <a:ln w="9525">
            <a:noFill/>
            <a:miter lim="800000"/>
            <a:headEnd/>
            <a:tailEnd/>
          </a:ln>
        </p:spPr>
      </p:pic>
    </p:spTree>
    <p:extLst>
      <p:ext uri="{BB962C8B-B14F-4D97-AF65-F5344CB8AC3E}">
        <p14:creationId xmlns:p14="http://schemas.microsoft.com/office/powerpoint/2010/main" val="179815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717387" y="4012380"/>
            <a:ext cx="3964860" cy="2643240"/>
          </a:xfrm>
          <a:prstGeom prst="rect">
            <a:avLst/>
          </a:prstGeom>
        </p:spPr>
      </p:pic>
      <p:sp>
        <p:nvSpPr>
          <p:cNvPr id="2" name="Title 1"/>
          <p:cNvSpPr>
            <a:spLocks noGrp="1"/>
          </p:cNvSpPr>
          <p:nvPr>
            <p:ph type="title"/>
          </p:nvPr>
        </p:nvSpPr>
        <p:spPr/>
        <p:txBody>
          <a:bodyPr>
            <a:normAutofit/>
          </a:bodyPr>
          <a:lstStyle/>
          <a:p>
            <a:r>
              <a:rPr lang="en-US" dirty="0" smtClean="0"/>
              <a:t>What isn’t an insect</a:t>
            </a:r>
            <a:endParaRPr lang="en-US" dirty="0"/>
          </a:p>
        </p:txBody>
      </p:sp>
      <p:pic>
        <p:nvPicPr>
          <p:cNvPr id="8" name="Content Placeholder 7"/>
          <p:cNvPicPr>
            <a:picLocks noGrp="1" noChangeAspect="1"/>
          </p:cNvPicPr>
          <p:nvPr>
            <p:ph sz="half" idx="1"/>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2433" r="12433"/>
          <a:stretch>
            <a:fillRect/>
          </a:stretch>
        </p:blipFill>
        <p:spPr>
          <a:xfrm>
            <a:off x="1981201" y="1600201"/>
            <a:ext cx="4141771" cy="3801735"/>
          </a:xfrm>
        </p:spPr>
      </p:pic>
      <p:sp>
        <p:nvSpPr>
          <p:cNvPr id="6" name="Content Placeholder 5"/>
          <p:cNvSpPr>
            <a:spLocks noGrp="1"/>
          </p:cNvSpPr>
          <p:nvPr>
            <p:ph sz="half" idx="2"/>
          </p:nvPr>
        </p:nvSpPr>
        <p:spPr>
          <a:xfrm>
            <a:off x="7306621" y="1600201"/>
            <a:ext cx="2904179" cy="4525963"/>
          </a:xfrm>
        </p:spPr>
        <p:txBody>
          <a:bodyPr anchor="ctr"/>
          <a:lstStyle/>
          <a:p>
            <a:pPr marL="0" indent="0" algn="ctr">
              <a:buNone/>
            </a:pPr>
            <a:r>
              <a:rPr lang="en-US" dirty="0" smtClean="0"/>
              <a:t>Too many legs</a:t>
            </a:r>
            <a:endParaRPr lang="en-US" dirty="0"/>
          </a:p>
        </p:txBody>
      </p:sp>
    </p:spTree>
    <p:extLst>
      <p:ext uri="{BB962C8B-B14F-4D97-AF65-F5344CB8AC3E}">
        <p14:creationId xmlns:p14="http://schemas.microsoft.com/office/powerpoint/2010/main" val="32938388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an Insect Collection</a:t>
            </a:r>
            <a:endParaRPr lang="en-US" dirty="0"/>
          </a:p>
        </p:txBody>
      </p:sp>
      <p:pic>
        <p:nvPicPr>
          <p:cNvPr id="5" name="Content Placeholder 4"/>
          <p:cNvPicPr>
            <a:picLocks noGrp="1" noChangeAspect="1"/>
          </p:cNvPicPr>
          <p:nvPr>
            <p:ph idx="1"/>
          </p:nvPr>
        </p:nvPicPr>
        <p:blipFill>
          <a:blip r:embed="rId3">
            <a:clrChange>
              <a:clrFrom>
                <a:srgbClr val="FFFFFF"/>
              </a:clrFrom>
              <a:clrTo>
                <a:srgbClr val="FFFFFF">
                  <a:alpha val="0"/>
                </a:srgbClr>
              </a:clrTo>
            </a:clrChange>
          </a:blip>
          <a:srcRect l="-6368" r="-6368"/>
          <a:stretch>
            <a:fillRect/>
          </a:stretch>
        </p:blipFill>
        <p:spPr>
          <a:xfrm>
            <a:off x="1094095" y="1217071"/>
            <a:ext cx="8229600" cy="4525963"/>
          </a:xfrm>
        </p:spPr>
      </p:pic>
      <p:sp>
        <p:nvSpPr>
          <p:cNvPr id="6" name="Rectangle 5"/>
          <p:cNvSpPr/>
          <p:nvPr/>
        </p:nvSpPr>
        <p:spPr>
          <a:xfrm>
            <a:off x="2340496" y="5743034"/>
            <a:ext cx="7499668" cy="307777"/>
          </a:xfrm>
          <a:prstGeom prst="rect">
            <a:avLst/>
          </a:prstGeom>
        </p:spPr>
        <p:txBody>
          <a:bodyPr wrap="square">
            <a:spAutoFit/>
          </a:bodyPr>
          <a:lstStyle/>
          <a:p>
            <a:pPr algn="ctr"/>
            <a:r>
              <a:rPr lang="en-US" sz="1400" dirty="0">
                <a:hlinkClick r:id="rId4"/>
              </a:rPr>
              <a:t>http://</a:t>
            </a:r>
            <a:r>
              <a:rPr lang="en-US" sz="1400" dirty="0" err="1">
                <a:hlinkClick r:id="rId4"/>
              </a:rPr>
              <a:t>extension.entm.purdue.edu</a:t>
            </a:r>
            <a:r>
              <a:rPr lang="en-US" sz="1400" dirty="0">
                <a:hlinkClick r:id="rId4"/>
              </a:rPr>
              <a:t>/401Book/</a:t>
            </a:r>
            <a:r>
              <a:rPr lang="en-US" sz="1400" dirty="0" err="1">
                <a:hlinkClick r:id="rId4"/>
              </a:rPr>
              <a:t>default.php?page</a:t>
            </a:r>
            <a:r>
              <a:rPr lang="en-US" sz="1400" dirty="0">
                <a:hlinkClick r:id="rId4"/>
              </a:rPr>
              <a:t>=</a:t>
            </a:r>
            <a:r>
              <a:rPr lang="en-US" sz="1400" dirty="0" err="1">
                <a:hlinkClick r:id="rId4"/>
              </a:rPr>
              <a:t>how_to_collect</a:t>
            </a:r>
            <a:endParaRPr lang="en-US" sz="1400" dirty="0"/>
          </a:p>
        </p:txBody>
      </p:sp>
    </p:spTree>
    <p:extLst>
      <p:ext uri="{BB962C8B-B14F-4D97-AF65-F5344CB8AC3E}">
        <p14:creationId xmlns:p14="http://schemas.microsoft.com/office/powerpoint/2010/main" val="2356880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4" name="TextBox 3"/>
          <p:cNvSpPr txBox="1"/>
          <p:nvPr/>
        </p:nvSpPr>
        <p:spPr>
          <a:xfrm>
            <a:off x="2797791" y="844034"/>
            <a:ext cx="4733027" cy="369332"/>
          </a:xfrm>
          <a:prstGeom prst="rect">
            <a:avLst/>
          </a:prstGeom>
          <a:noFill/>
        </p:spPr>
        <p:txBody>
          <a:bodyPr wrap="none" rtlCol="0">
            <a:spAutoFit/>
          </a:bodyPr>
          <a:lstStyle/>
          <a:p>
            <a:r>
              <a:rPr lang="en-US" dirty="0" smtClean="0"/>
              <a:t>Double </a:t>
            </a:r>
            <a:r>
              <a:rPr lang="en-US" smtClean="0"/>
              <a:t>Click images to open MS Word Docs</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477546451"/>
              </p:ext>
            </p:extLst>
          </p:nvPr>
        </p:nvGraphicFramePr>
        <p:xfrm>
          <a:off x="171975" y="1524000"/>
          <a:ext cx="3240223" cy="4561409"/>
        </p:xfrm>
        <a:graphic>
          <a:graphicData uri="http://schemas.openxmlformats.org/presentationml/2006/ole">
            <mc:AlternateContent xmlns:mc="http://schemas.openxmlformats.org/markup-compatibility/2006">
              <mc:Choice xmlns:v="urn:schemas-microsoft-com:vml" Requires="v">
                <p:oleObj spid="_x0000_s2068" name="Document" r:id="rId3" imgW="6858000" imgH="8775700" progId="Word.Document.12">
                  <p:embed/>
                </p:oleObj>
              </mc:Choice>
              <mc:Fallback>
                <p:oleObj name="Document" r:id="rId3" imgW="6858000" imgH="8775700" progId="Word.Document.12">
                  <p:embed/>
                  <p:pic>
                    <p:nvPicPr>
                      <p:cNvPr id="0" name=""/>
                      <p:cNvPicPr/>
                      <p:nvPr/>
                    </p:nvPicPr>
                    <p:blipFill>
                      <a:blip r:embed="rId4"/>
                      <a:stretch>
                        <a:fillRect/>
                      </a:stretch>
                    </p:blipFill>
                    <p:spPr>
                      <a:xfrm>
                        <a:off x="171975" y="1524000"/>
                        <a:ext cx="3240223" cy="4561409"/>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612169684"/>
              </p:ext>
            </p:extLst>
          </p:nvPr>
        </p:nvGraphicFramePr>
        <p:xfrm>
          <a:off x="3608331" y="1524000"/>
          <a:ext cx="3735444" cy="4543363"/>
        </p:xfrm>
        <a:graphic>
          <a:graphicData uri="http://schemas.openxmlformats.org/presentationml/2006/ole">
            <mc:AlternateContent xmlns:mc="http://schemas.openxmlformats.org/markup-compatibility/2006">
              <mc:Choice xmlns:v="urn:schemas-microsoft-com:vml" Requires="v">
                <p:oleObj spid="_x0000_s2069" name="Document" r:id="rId5" imgW="7340600" imgH="8039100" progId="Word.Document.12">
                  <p:embed/>
                </p:oleObj>
              </mc:Choice>
              <mc:Fallback>
                <p:oleObj name="Document" r:id="rId5" imgW="7340600" imgH="8039100" progId="Word.Document.12">
                  <p:embed/>
                  <p:pic>
                    <p:nvPicPr>
                      <p:cNvPr id="0" name=""/>
                      <p:cNvPicPr/>
                      <p:nvPr/>
                    </p:nvPicPr>
                    <p:blipFill>
                      <a:blip r:embed="rId6"/>
                      <a:stretch>
                        <a:fillRect/>
                      </a:stretch>
                    </p:blipFill>
                    <p:spPr>
                      <a:xfrm>
                        <a:off x="3608331" y="1524000"/>
                        <a:ext cx="3735444" cy="4543363"/>
                      </a:xfrm>
                      <a:prstGeom prst="rect">
                        <a:avLst/>
                      </a:prstGeom>
                    </p:spPr>
                  </p:pic>
                </p:oleObj>
              </mc:Fallback>
            </mc:AlternateContent>
          </a:graphicData>
        </a:graphic>
      </p:graphicFrame>
    </p:spTree>
    <p:extLst>
      <p:ext uri="{BB962C8B-B14F-4D97-AF65-F5344CB8AC3E}">
        <p14:creationId xmlns:p14="http://schemas.microsoft.com/office/powerpoint/2010/main" val="314866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Crop Insects of the PNW</a:t>
            </a:r>
            <a:endParaRPr lang="en-US" dirty="0"/>
          </a:p>
        </p:txBody>
      </p:sp>
      <p:sp>
        <p:nvSpPr>
          <p:cNvPr id="3" name="Subtitle 2"/>
          <p:cNvSpPr>
            <a:spLocks noGrp="1"/>
          </p:cNvSpPr>
          <p:nvPr>
            <p:ph type="subTitle" idx="1"/>
          </p:nvPr>
        </p:nvSpPr>
        <p:spPr/>
        <p:txBody>
          <a:bodyPr/>
          <a:lstStyle/>
          <a:p>
            <a:r>
              <a:rPr lang="en-US" dirty="0" smtClean="0"/>
              <a:t>Common Insects of the PNW</a:t>
            </a:r>
            <a:endParaRPr lang="en-US" dirty="0"/>
          </a:p>
        </p:txBody>
      </p:sp>
    </p:spTree>
    <p:extLst>
      <p:ext uri="{BB962C8B-B14F-4D97-AF65-F5344CB8AC3E}">
        <p14:creationId xmlns:p14="http://schemas.microsoft.com/office/powerpoint/2010/main" val="522143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sp>
        <p:nvSpPr>
          <p:cNvPr id="3075" name="Text Box 4"/>
          <p:cNvSpPr txBox="1">
            <a:spLocks noChangeArrowheads="1"/>
          </p:cNvSpPr>
          <p:nvPr/>
        </p:nvSpPr>
        <p:spPr bwMode="auto">
          <a:xfrm>
            <a:off x="1524000" y="1219201"/>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spcBef>
                <a:spcPct val="50000"/>
              </a:spcBef>
            </a:pPr>
            <a:r>
              <a:rPr lang="en-US" altLang="en-US" sz="6600" dirty="0"/>
              <a:t>Insects Beneficial</a:t>
            </a:r>
          </a:p>
          <a:p>
            <a:pPr algn="ctr" eaLnBrk="1" hangingPunct="1">
              <a:spcBef>
                <a:spcPct val="50000"/>
              </a:spcBef>
            </a:pPr>
            <a:r>
              <a:rPr lang="en-US" altLang="en-US" sz="6600" dirty="0"/>
              <a:t> to</a:t>
            </a:r>
          </a:p>
          <a:p>
            <a:pPr algn="ctr" eaLnBrk="1" hangingPunct="1">
              <a:spcBef>
                <a:spcPct val="50000"/>
              </a:spcBef>
            </a:pPr>
            <a:r>
              <a:rPr lang="en-US" altLang="en-US" sz="6600" dirty="0"/>
              <a:t>PNW Agriculture</a:t>
            </a:r>
            <a:endParaRPr lang="en-US" altLang="en-US" dirty="0"/>
          </a:p>
        </p:txBody>
      </p:sp>
      <p:pic>
        <p:nvPicPr>
          <p:cNvPr id="3076" name="Picture 5" descr="98u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os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16718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Honey Bee</a:t>
            </a:r>
          </a:p>
        </p:txBody>
      </p:sp>
      <p:pic>
        <p:nvPicPr>
          <p:cNvPr id="4099" name="Picture 3" descr="Scan11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3416" t="27570" r="15109" b="13223"/>
          <a:stretch>
            <a:fillRect/>
          </a:stretch>
        </p:blipFill>
        <p:spPr bwMode="auto">
          <a:xfrm>
            <a:off x="1524000" y="381001"/>
            <a:ext cx="914400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99902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Lady Bug</a:t>
            </a:r>
          </a:p>
        </p:txBody>
      </p:sp>
      <p:pic>
        <p:nvPicPr>
          <p:cNvPr id="5123" name="Picture 3" descr="Scan11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09712" y="371475"/>
            <a:ext cx="9172576"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31382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Bigeyed Bug</a:t>
            </a:r>
          </a:p>
        </p:txBody>
      </p:sp>
      <p:pic>
        <p:nvPicPr>
          <p:cNvPr id="6147" name="Picture 3" descr="Scan11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09712" y="371475"/>
            <a:ext cx="9172576"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26017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Western Damsel Bug</a:t>
            </a:r>
          </a:p>
        </p:txBody>
      </p:sp>
      <p:pic>
        <p:nvPicPr>
          <p:cNvPr id="7171" name="Picture 3" descr="Scan117"/>
          <p:cNvPicPr preferRelativeResize="0">
            <a:picLocks noChangeAspect="1" noChangeArrowheads="1"/>
          </p:cNvPicPr>
          <p:nvPr>
            <p:custDataLst>
              <p:tags r:id="rId1"/>
            </p:custDataLst>
          </p:nvPr>
        </p:nvPicPr>
        <p:blipFill>
          <a:blip r:embed="rId4">
            <a:lum bright="12000"/>
            <a:extLst>
              <a:ext uri="{28A0092B-C50C-407E-A947-70E740481C1C}">
                <a14:useLocalDpi xmlns:a14="http://schemas.microsoft.com/office/drawing/2010/main" val="0"/>
              </a:ext>
            </a:extLst>
          </a:blip>
          <a:srcRect r="23416" b="18959"/>
          <a:stretch>
            <a:fillRect/>
          </a:stretch>
        </p:blipFill>
        <p:spPr bwMode="auto">
          <a:xfrm>
            <a:off x="1524000" y="406400"/>
            <a:ext cx="9144000" cy="645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63508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sp>
        <p:nvSpPr>
          <p:cNvPr id="20483" name="Text Box 4"/>
          <p:cNvSpPr txBox="1">
            <a:spLocks noChangeArrowheads="1"/>
          </p:cNvSpPr>
          <p:nvPr/>
        </p:nvSpPr>
        <p:spPr bwMode="auto">
          <a:xfrm>
            <a:off x="1524000" y="1219201"/>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spcBef>
                <a:spcPct val="50000"/>
              </a:spcBef>
            </a:pPr>
            <a:r>
              <a:rPr lang="en-US" altLang="en-US" sz="6600"/>
              <a:t>Insects Harmful</a:t>
            </a:r>
          </a:p>
          <a:p>
            <a:pPr algn="ctr" eaLnBrk="1" hangingPunct="1">
              <a:spcBef>
                <a:spcPct val="50000"/>
              </a:spcBef>
            </a:pPr>
            <a:r>
              <a:rPr lang="en-US" altLang="en-US" sz="6600"/>
              <a:t>to</a:t>
            </a:r>
          </a:p>
          <a:p>
            <a:pPr algn="ctr" eaLnBrk="1" hangingPunct="1">
              <a:spcBef>
                <a:spcPct val="50000"/>
              </a:spcBef>
            </a:pPr>
            <a:r>
              <a:rPr lang="en-US" altLang="en-US" sz="6600"/>
              <a:t>Grain Crops</a:t>
            </a:r>
          </a:p>
        </p:txBody>
      </p:sp>
      <p:pic>
        <p:nvPicPr>
          <p:cNvPr id="20484" name="Picture 5" descr="98u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descr="os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29362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Granary Weevil</a:t>
            </a:r>
          </a:p>
        </p:txBody>
      </p:sp>
      <p:pic>
        <p:nvPicPr>
          <p:cNvPr id="21507" name="Picture 3" descr="Scan12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17441" t="33725" r="26639" b="19952"/>
          <a:stretch>
            <a:fillRect/>
          </a:stretch>
        </p:blipFill>
        <p:spPr bwMode="auto">
          <a:xfrm>
            <a:off x="1524000" y="969964"/>
            <a:ext cx="9144000" cy="504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292391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213920" y="3262389"/>
            <a:ext cx="5092700" cy="3797300"/>
          </a:xfrm>
          <a:prstGeom prst="rect">
            <a:avLst/>
          </a:prstGeom>
        </p:spPr>
      </p:pic>
      <p:sp>
        <p:nvSpPr>
          <p:cNvPr id="2" name="Title 1"/>
          <p:cNvSpPr>
            <a:spLocks noGrp="1"/>
          </p:cNvSpPr>
          <p:nvPr>
            <p:ph type="title"/>
          </p:nvPr>
        </p:nvSpPr>
        <p:spPr/>
        <p:txBody>
          <a:bodyPr>
            <a:normAutofit/>
          </a:bodyPr>
          <a:lstStyle/>
          <a:p>
            <a:r>
              <a:rPr lang="en-US" dirty="0" smtClean="0"/>
              <a:t>What isn’t an insect</a:t>
            </a:r>
            <a:endParaRPr lang="en-US" dirty="0"/>
          </a:p>
        </p:txBody>
      </p:sp>
      <p:pic>
        <p:nvPicPr>
          <p:cNvPr id="4" name="Content Placeholder 3"/>
          <p:cNvPicPr>
            <a:picLocks noGrp="1" noChangeAspect="1"/>
          </p:cNvPicPr>
          <p:nvPr>
            <p:ph sz="half"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5852" b="-311"/>
          <a:stretch/>
        </p:blipFill>
        <p:spPr>
          <a:xfrm rot="16200000">
            <a:off x="1341282" y="1742530"/>
            <a:ext cx="4038600" cy="2293324"/>
          </a:xfrm>
        </p:spPr>
      </p:pic>
      <p:sp>
        <p:nvSpPr>
          <p:cNvPr id="6" name="Content Placeholder 5"/>
          <p:cNvSpPr>
            <a:spLocks noGrp="1"/>
          </p:cNvSpPr>
          <p:nvPr>
            <p:ph sz="half" idx="2"/>
          </p:nvPr>
        </p:nvSpPr>
        <p:spPr>
          <a:xfrm>
            <a:off x="7306621" y="1600201"/>
            <a:ext cx="2904179" cy="4525963"/>
          </a:xfrm>
        </p:spPr>
        <p:txBody>
          <a:bodyPr anchor="ctr"/>
          <a:lstStyle/>
          <a:p>
            <a:pPr marL="0" indent="0" algn="ctr">
              <a:buNone/>
            </a:pPr>
            <a:r>
              <a:rPr lang="en-US" dirty="0" smtClean="0"/>
              <a:t>Way too many legs</a:t>
            </a:r>
            <a:endParaRPr lang="en-US" dirty="0"/>
          </a:p>
        </p:txBody>
      </p:sp>
    </p:spTree>
    <p:extLst>
      <p:ext uri="{BB962C8B-B14F-4D97-AF65-F5344CB8AC3E}">
        <p14:creationId xmlns:p14="http://schemas.microsoft.com/office/powerpoint/2010/main" val="42643769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Greenbug</a:t>
            </a:r>
          </a:p>
        </p:txBody>
      </p:sp>
      <p:pic>
        <p:nvPicPr>
          <p:cNvPr id="22531" name="Picture 3" descr="Scan13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495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Lesser Grain Borer</a:t>
            </a:r>
          </a:p>
        </p:txBody>
      </p:sp>
      <p:pic>
        <p:nvPicPr>
          <p:cNvPr id="23555" name="Picture 3" descr="Scan13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l="22449" t="55008" r="21631"/>
          <a:stretch>
            <a:fillRect/>
          </a:stretch>
        </p:blipFill>
        <p:spPr bwMode="auto">
          <a:xfrm>
            <a:off x="1524000" y="1262064"/>
            <a:ext cx="914400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95660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Red Flour Beetle</a:t>
            </a:r>
          </a:p>
        </p:txBody>
      </p:sp>
      <p:pic>
        <p:nvPicPr>
          <p:cNvPr id="24579" name="Picture 3" descr="Scan13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54962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hidden="1"/>
          <p:cNvSpPr>
            <a:spLocks noGrp="1" noChangeArrowheads="1"/>
          </p:cNvSpPr>
          <p:nvPr>
            <p:ph type="title"/>
          </p:nvPr>
        </p:nvSpPr>
        <p:spPr/>
        <p:txBody>
          <a:bodyPr/>
          <a:lstStyle/>
          <a:p>
            <a:pPr eaLnBrk="1" hangingPunct="1"/>
            <a:r>
              <a:rPr lang="en-US" altLang="en-US" smtClean="0">
                <a:latin typeface="Arial" charset="0"/>
                <a:cs typeface="Arial" charset="0"/>
              </a:rPr>
              <a:t>Rice Weevil</a:t>
            </a:r>
          </a:p>
        </p:txBody>
      </p:sp>
      <p:pic>
        <p:nvPicPr>
          <p:cNvPr id="25604" name="Picture 4" descr="98u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osu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00750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Sawtoothed Grain Beetle</a:t>
            </a:r>
          </a:p>
        </p:txBody>
      </p:sp>
      <p:pic>
        <p:nvPicPr>
          <p:cNvPr id="26627" name="Picture 3" descr="Scan13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58485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Indian Meal Moth</a:t>
            </a:r>
          </a:p>
        </p:txBody>
      </p:sp>
      <p:pic>
        <p:nvPicPr>
          <p:cNvPr id="27651" name="Picture 3" descr="Scan13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63669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pPr eaLnBrk="1" hangingPunct="1"/>
            <a:r>
              <a:rPr lang="en-US" altLang="en-US" b="1" smtClean="0">
                <a:latin typeface="Arial" charset="0"/>
                <a:cs typeface="Arial" charset="0"/>
              </a:rPr>
              <a:t>Angoumois Grain Moth</a:t>
            </a:r>
            <a:endParaRPr lang="en-US" altLang="en-US" smtClean="0">
              <a:latin typeface="Arial" charset="0"/>
              <a:cs typeface="Arial" charset="0"/>
            </a:endParaRPr>
          </a:p>
        </p:txBody>
      </p:sp>
      <p:pic>
        <p:nvPicPr>
          <p:cNvPr id="28675" name="Picture 3" descr="Scan13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510916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sp>
        <p:nvSpPr>
          <p:cNvPr id="29699" name="Text Box 4"/>
          <p:cNvSpPr txBox="1">
            <a:spLocks noChangeArrowheads="1"/>
          </p:cNvSpPr>
          <p:nvPr/>
        </p:nvSpPr>
        <p:spPr bwMode="auto">
          <a:xfrm>
            <a:off x="1524000" y="1066801"/>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spcBef>
                <a:spcPct val="50000"/>
              </a:spcBef>
            </a:pPr>
            <a:r>
              <a:rPr lang="en-US" altLang="en-US" sz="6600"/>
              <a:t>Insects Harmful</a:t>
            </a:r>
          </a:p>
          <a:p>
            <a:pPr algn="ctr" eaLnBrk="1" hangingPunct="1">
              <a:spcBef>
                <a:spcPct val="50000"/>
              </a:spcBef>
            </a:pPr>
            <a:r>
              <a:rPr lang="en-US" altLang="en-US" sz="6600"/>
              <a:t>to</a:t>
            </a:r>
          </a:p>
          <a:p>
            <a:pPr algn="ctr" eaLnBrk="1" hangingPunct="1">
              <a:spcBef>
                <a:spcPct val="50000"/>
              </a:spcBef>
            </a:pPr>
            <a:r>
              <a:rPr lang="en-US" altLang="en-US" sz="6600"/>
              <a:t>Vegetable Crops</a:t>
            </a:r>
          </a:p>
        </p:txBody>
      </p:sp>
      <p:pic>
        <p:nvPicPr>
          <p:cNvPr id="29700" name="Picture 5" descr="98u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os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430594"/>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Colorado Potato Beetle</a:t>
            </a:r>
          </a:p>
        </p:txBody>
      </p:sp>
      <p:pic>
        <p:nvPicPr>
          <p:cNvPr id="30723" name="Picture 3" descr="Scan13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18701" r="27473"/>
          <a:stretch>
            <a:fillRect/>
          </a:stretch>
        </p:blipFill>
        <p:spPr bwMode="auto">
          <a:xfrm>
            <a:off x="1531938" y="0"/>
            <a:ext cx="9136062"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9040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Mexican Bean Beetle</a:t>
            </a:r>
          </a:p>
        </p:txBody>
      </p:sp>
      <p:pic>
        <p:nvPicPr>
          <p:cNvPr id="31747" name="Picture 3" descr="Scan13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68545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isn’t an insect</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171976" y="4527894"/>
            <a:ext cx="2949829" cy="1452792"/>
          </a:xfrm>
        </p:spPr>
      </p:pic>
      <p:sp>
        <p:nvSpPr>
          <p:cNvPr id="4" name="Content Placeholder 3"/>
          <p:cNvSpPr>
            <a:spLocks noGrp="1"/>
          </p:cNvSpPr>
          <p:nvPr>
            <p:ph sz="half" idx="2"/>
          </p:nvPr>
        </p:nvSpPr>
        <p:spPr>
          <a:xfrm>
            <a:off x="7121675" y="1600201"/>
            <a:ext cx="3089124" cy="4525963"/>
          </a:xfrm>
        </p:spPr>
        <p:txBody>
          <a:bodyPr anchor="ctr"/>
          <a:lstStyle/>
          <a:p>
            <a:pPr marL="0" indent="0" algn="ctr">
              <a:buNone/>
            </a:pPr>
            <a:r>
              <a:rPr lang="en-US" dirty="0" smtClean="0">
                <a:solidFill>
                  <a:prstClr val="black"/>
                </a:solidFill>
              </a:rPr>
              <a:t> Not enough legs</a:t>
            </a:r>
            <a:endParaRPr lang="en-US" dirty="0">
              <a:solidFill>
                <a:prstClr val="black"/>
              </a:solidFill>
            </a:endParaRPr>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49675" y="1334871"/>
            <a:ext cx="4572000" cy="3738252"/>
          </a:xfrm>
          <a:prstGeom prst="rect">
            <a:avLst/>
          </a:prstGeom>
        </p:spPr>
      </p:pic>
      <p:pic>
        <p:nvPicPr>
          <p:cNvPr id="7" name="Picture 6"/>
          <p:cNvPicPr>
            <a:picLocks noChangeAspect="1"/>
          </p:cNvPicPr>
          <p:nvPr/>
        </p:nvPicPr>
        <p:blipFill>
          <a:blip r:embed="rId4">
            <a:clrChange>
              <a:clrFrom>
                <a:srgbClr val="FEFEFE"/>
              </a:clrFrom>
              <a:clrTo>
                <a:srgbClr val="FEFEFE">
                  <a:alpha val="0"/>
                </a:srgbClr>
              </a:clrTo>
            </a:clrChange>
          </a:blip>
          <a:stretch>
            <a:fillRect/>
          </a:stretch>
        </p:blipFill>
        <p:spPr>
          <a:xfrm>
            <a:off x="5931818" y="4807792"/>
            <a:ext cx="4483100" cy="1816100"/>
          </a:xfrm>
          <a:prstGeom prst="rect">
            <a:avLst/>
          </a:prstGeom>
        </p:spPr>
      </p:pic>
    </p:spTree>
    <p:extLst>
      <p:ext uri="{BB962C8B-B14F-4D97-AF65-F5344CB8AC3E}">
        <p14:creationId xmlns:p14="http://schemas.microsoft.com/office/powerpoint/2010/main" val="5534667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Nuttall Blister Beetle</a:t>
            </a:r>
          </a:p>
        </p:txBody>
      </p:sp>
      <p:pic>
        <p:nvPicPr>
          <p:cNvPr id="32771" name="Picture 3" descr="Scan14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62857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34-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80492"/>
            <a:ext cx="8898340" cy="593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98u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osu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517894"/>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western corn rootworm</a:t>
            </a:r>
          </a:p>
        </p:txBody>
      </p:sp>
      <p:pic>
        <p:nvPicPr>
          <p:cNvPr id="34819" name="Picture 3" descr="Scan14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45286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asparagus beetle</a:t>
            </a:r>
          </a:p>
        </p:txBody>
      </p:sp>
      <p:pic>
        <p:nvPicPr>
          <p:cNvPr id="35843" name="Picture 3" descr="Scan14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29315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tomato hornworm</a:t>
            </a:r>
          </a:p>
        </p:txBody>
      </p:sp>
      <p:pic>
        <p:nvPicPr>
          <p:cNvPr id="36867" name="Picture 3" descr="Scan14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55238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title" idx="4294967295"/>
          </p:nvPr>
        </p:nvSpPr>
        <p:spPr>
          <a:xfrm>
            <a:off x="0" y="533400"/>
            <a:ext cx="10972800" cy="990600"/>
          </a:xfrm>
        </p:spPr>
        <p:txBody>
          <a:bodyPr/>
          <a:lstStyle/>
          <a:p>
            <a:pPr eaLnBrk="1" hangingPunct="1"/>
            <a:r>
              <a:rPr lang="en-US" altLang="en-US" smtClean="0">
                <a:latin typeface="Arial" charset="0"/>
                <a:cs typeface="Arial" charset="0"/>
              </a:rPr>
              <a:t>Cabbage Maggot</a:t>
            </a:r>
          </a:p>
        </p:txBody>
      </p:sp>
      <p:pic>
        <p:nvPicPr>
          <p:cNvPr id="37891" name="Picture 2" descr="cabbage"/>
          <p:cNvPicPr>
            <a:picLocks noChangeAspect="1" noChangeArrowheads="1"/>
          </p:cNvPicPr>
          <p:nvPr/>
        </p:nvPicPr>
        <p:blipFill>
          <a:blip r:embed="rId3">
            <a:extLst>
              <a:ext uri="{28A0092B-C50C-407E-A947-70E740481C1C}">
                <a14:useLocalDpi xmlns:a14="http://schemas.microsoft.com/office/drawing/2010/main" val="0"/>
              </a:ext>
            </a:extLst>
          </a:blip>
          <a:srcRect t="21249" r="16667"/>
          <a:stretch>
            <a:fillRect/>
          </a:stretch>
        </p:blipFill>
        <p:spPr bwMode="auto">
          <a:xfrm>
            <a:off x="1524000" y="715964"/>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98u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descr="osu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7098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cabbage maggot damages</a:t>
            </a:r>
          </a:p>
        </p:txBody>
      </p:sp>
      <p:pic>
        <p:nvPicPr>
          <p:cNvPr id="38915" name="Picture 3" descr="Scan14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74747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sugarbeet root maggot</a:t>
            </a:r>
          </a:p>
        </p:txBody>
      </p:sp>
      <p:pic>
        <p:nvPicPr>
          <p:cNvPr id="39939" name="Picture 3" descr="Scan14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246706"/>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says stink bug</a:t>
            </a:r>
          </a:p>
        </p:txBody>
      </p:sp>
      <p:pic>
        <p:nvPicPr>
          <p:cNvPr id="40963" name="Picture 3" descr="Scan14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6"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2239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squash bug</a:t>
            </a:r>
          </a:p>
        </p:txBody>
      </p:sp>
      <p:pic>
        <p:nvPicPr>
          <p:cNvPr id="41987" name="Picture 3" descr="Scan14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9788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insect?</a:t>
            </a:r>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490585" y="1673225"/>
            <a:ext cx="4152806" cy="4718050"/>
          </a:xfrm>
        </p:spPr>
      </p:pic>
      <p:sp>
        <p:nvSpPr>
          <p:cNvPr id="7" name="Content Placeholder 6"/>
          <p:cNvSpPr>
            <a:spLocks noGrp="1"/>
          </p:cNvSpPr>
          <p:nvPr>
            <p:ph sz="half" idx="2"/>
          </p:nvPr>
        </p:nvSpPr>
        <p:spPr/>
        <p:txBody>
          <a:bodyPr/>
          <a:lstStyle/>
          <a:p>
            <a:r>
              <a:rPr lang="en-US" dirty="0" smtClean="0"/>
              <a:t>6 legs</a:t>
            </a:r>
          </a:p>
          <a:p>
            <a:r>
              <a:rPr lang="en-US" dirty="0" smtClean="0"/>
              <a:t>3 body parts</a:t>
            </a:r>
          </a:p>
          <a:p>
            <a:pPr lvl="1"/>
            <a:r>
              <a:rPr lang="en-US" dirty="0" smtClean="0"/>
              <a:t>Head, thorax and abdomen</a:t>
            </a:r>
          </a:p>
          <a:p>
            <a:r>
              <a:rPr lang="en-US" dirty="0" smtClean="0"/>
              <a:t>1 pair antenna</a:t>
            </a:r>
          </a:p>
          <a:p>
            <a:r>
              <a:rPr lang="en-US" dirty="0" smtClean="0"/>
              <a:t>0, 1 or 2 pairs of wings</a:t>
            </a:r>
            <a:endParaRPr lang="en-US" dirty="0"/>
          </a:p>
        </p:txBody>
      </p:sp>
    </p:spTree>
    <p:extLst>
      <p:ext uri="{BB962C8B-B14F-4D97-AF65-F5344CB8AC3E}">
        <p14:creationId xmlns:p14="http://schemas.microsoft.com/office/powerpoint/2010/main" val="37225035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cabbage aphid</a:t>
            </a:r>
          </a:p>
        </p:txBody>
      </p:sp>
      <p:pic>
        <p:nvPicPr>
          <p:cNvPr id="43011" name="Picture 3" descr="Scan14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31570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corn leaf aphid</a:t>
            </a:r>
          </a:p>
        </p:txBody>
      </p:sp>
      <p:pic>
        <p:nvPicPr>
          <p:cNvPr id="44035" name="Picture 3" descr="Scan15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28764" y="685801"/>
            <a:ext cx="9070975"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929136"/>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green peach aphid</a:t>
            </a:r>
          </a:p>
        </p:txBody>
      </p:sp>
      <p:pic>
        <p:nvPicPr>
          <p:cNvPr id="45059" name="Picture 3" descr="Scan1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t="17448" r="28308"/>
          <a:stretch>
            <a:fillRect/>
          </a:stretch>
        </p:blipFill>
        <p:spPr bwMode="auto">
          <a:xfrm>
            <a:off x="1531938" y="-14288"/>
            <a:ext cx="9136062" cy="70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10536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cabbage loopers</a:t>
            </a:r>
          </a:p>
        </p:txBody>
      </p:sp>
      <p:pic>
        <p:nvPicPr>
          <p:cNvPr id="46083" name="Picture 3" descr="Scan15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12895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imported cabbage worm</a:t>
            </a:r>
          </a:p>
        </p:txBody>
      </p:sp>
      <p:pic>
        <p:nvPicPr>
          <p:cNvPr id="47107" name="Picture 3" descr="Scan15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432244"/>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corn earworm</a:t>
            </a:r>
          </a:p>
        </p:txBody>
      </p:sp>
      <p:pic>
        <p:nvPicPr>
          <p:cNvPr id="48131" name="Picture 3" descr="Scan15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99194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spotted cutworm</a:t>
            </a:r>
          </a:p>
        </p:txBody>
      </p:sp>
      <p:pic>
        <p:nvPicPr>
          <p:cNvPr id="49155" name="Picture 3" descr="Scan15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52573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western bean cutworm</a:t>
            </a:r>
          </a:p>
        </p:txBody>
      </p:sp>
      <p:pic>
        <p:nvPicPr>
          <p:cNvPr id="50179" name="Picture 3" descr="Scan15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75957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migratory grasshopper</a:t>
            </a:r>
          </a:p>
        </p:txBody>
      </p:sp>
      <p:pic>
        <p:nvPicPr>
          <p:cNvPr id="51203" name="Picture 3" descr="Scan15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43040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onion thrips</a:t>
            </a:r>
          </a:p>
        </p:txBody>
      </p:sp>
      <p:pic>
        <p:nvPicPr>
          <p:cNvPr id="52227" name="Picture 3" descr="Scan15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457201"/>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97548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clrChange>
              <a:clrFrom>
                <a:srgbClr val="FFFFFF"/>
              </a:clrFrom>
              <a:clrTo>
                <a:srgbClr val="FFFFFF">
                  <a:alpha val="0"/>
                </a:srgbClr>
              </a:clrTo>
            </a:clrChange>
          </a:blip>
          <a:stretch>
            <a:fillRect/>
          </a:stretch>
        </p:blipFill>
        <p:spPr>
          <a:xfrm>
            <a:off x="1793633" y="118861"/>
            <a:ext cx="2636157" cy="2111026"/>
          </a:xfrm>
          <a:prstGeom prst="rect">
            <a:avLst/>
          </a:prstGeom>
        </p:spPr>
      </p:pic>
      <p:pic>
        <p:nvPicPr>
          <p:cNvPr id="11" name="Picture 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59631" y="1969596"/>
            <a:ext cx="2885573" cy="2051642"/>
          </a:xfrm>
          <a:prstGeom prst="rect">
            <a:avLst/>
          </a:prstGeom>
        </p:spPr>
      </p:pic>
      <p:sp>
        <p:nvSpPr>
          <p:cNvPr id="5" name="Title 4"/>
          <p:cNvSpPr>
            <a:spLocks noGrp="1"/>
          </p:cNvSpPr>
          <p:nvPr>
            <p:ph type="title"/>
          </p:nvPr>
        </p:nvSpPr>
        <p:spPr/>
        <p:txBody>
          <a:bodyPr/>
          <a:lstStyle/>
          <a:p>
            <a:r>
              <a:rPr lang="en-US" dirty="0" smtClean="0"/>
              <a:t>Insects</a:t>
            </a:r>
            <a:endParaRPr lang="en-US" dirty="0"/>
          </a:p>
        </p:txBody>
      </p:sp>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00566" y="3993669"/>
            <a:ext cx="3012655" cy="1985339"/>
          </a:xfrm>
          <a:prstGeom prst="rect">
            <a:avLst/>
          </a:prstGeom>
        </p:spPr>
      </p:pic>
      <p:pic>
        <p:nvPicPr>
          <p:cNvPr id="9" name="Picture 8"/>
          <p:cNvPicPr>
            <a:picLocks noChangeAspect="1"/>
          </p:cNvPicPr>
          <p:nvPr/>
        </p:nvPicPr>
        <p:blipFill>
          <a:blip r:embed="rId5" cstate="print">
            <a:clrChange>
              <a:clrFrom>
                <a:srgbClr val="E1E9F7"/>
              </a:clrFrom>
              <a:clrTo>
                <a:srgbClr val="E1E9F7">
                  <a:alpha val="0"/>
                </a:srgbClr>
              </a:clrTo>
            </a:clrChange>
            <a:extLst>
              <a:ext uri="{28A0092B-C50C-407E-A947-70E740481C1C}">
                <a14:useLocalDpi xmlns:a14="http://schemas.microsoft.com/office/drawing/2010/main"/>
              </a:ext>
            </a:extLst>
          </a:blip>
          <a:stretch>
            <a:fillRect/>
          </a:stretch>
        </p:blipFill>
        <p:spPr>
          <a:xfrm>
            <a:off x="1795535" y="4130816"/>
            <a:ext cx="2667030" cy="1910260"/>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25031" y="731385"/>
            <a:ext cx="3763727" cy="2509935"/>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4984948" y="3686368"/>
            <a:ext cx="2201515" cy="1927549"/>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5160823" y="1969596"/>
            <a:ext cx="1870355" cy="1459404"/>
          </a:xfrm>
          <a:prstGeom prst="rect">
            <a:avLst/>
          </a:prstGeom>
        </p:spPr>
      </p:pic>
    </p:spTree>
    <p:extLst>
      <p:ext uri="{BB962C8B-B14F-4D97-AF65-F5344CB8AC3E}">
        <p14:creationId xmlns:p14="http://schemas.microsoft.com/office/powerpoint/2010/main" val="26375138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garden symphylan</a:t>
            </a:r>
          </a:p>
        </p:txBody>
      </p:sp>
      <p:pic>
        <p:nvPicPr>
          <p:cNvPr id="53251" name="Picture 3" descr="Scan1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41181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sp>
        <p:nvSpPr>
          <p:cNvPr id="54275" name="Text Box 4"/>
          <p:cNvSpPr txBox="1">
            <a:spLocks noChangeArrowheads="1"/>
          </p:cNvSpPr>
          <p:nvPr/>
        </p:nvSpPr>
        <p:spPr bwMode="auto">
          <a:xfrm>
            <a:off x="1524000" y="1447801"/>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spcBef>
                <a:spcPct val="50000"/>
              </a:spcBef>
            </a:pPr>
            <a:r>
              <a:rPr lang="en-US" altLang="en-US" sz="6600">
                <a:latin typeface="Arial" charset="0"/>
                <a:cs typeface="Arial" charset="0"/>
              </a:rPr>
              <a:t>Insects Harmful</a:t>
            </a:r>
          </a:p>
          <a:p>
            <a:pPr algn="ctr" eaLnBrk="1" hangingPunct="1">
              <a:spcBef>
                <a:spcPct val="50000"/>
              </a:spcBef>
            </a:pPr>
            <a:r>
              <a:rPr lang="en-US" altLang="en-US" sz="6600">
                <a:latin typeface="Arial" charset="0"/>
                <a:cs typeface="Arial" charset="0"/>
              </a:rPr>
              <a:t>to</a:t>
            </a:r>
          </a:p>
          <a:p>
            <a:pPr algn="ctr" eaLnBrk="1" hangingPunct="1">
              <a:spcBef>
                <a:spcPct val="50000"/>
              </a:spcBef>
            </a:pPr>
            <a:r>
              <a:rPr lang="en-US" altLang="en-US" sz="6600">
                <a:latin typeface="Arial" charset="0"/>
                <a:cs typeface="Arial" charset="0"/>
              </a:rPr>
              <a:t>Fruit Crops</a:t>
            </a:r>
          </a:p>
        </p:txBody>
      </p:sp>
      <p:pic>
        <p:nvPicPr>
          <p:cNvPr id="54276" name="Picture 5" descr="98u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os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501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two-spotted spider mite</a:t>
            </a:r>
          </a:p>
        </p:txBody>
      </p:sp>
      <p:pic>
        <p:nvPicPr>
          <p:cNvPr id="55299" name="Picture 3" descr="Scan16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54163" y="415925"/>
            <a:ext cx="9085262"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98232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blackvine weevil</a:t>
            </a:r>
          </a:p>
        </p:txBody>
      </p:sp>
      <p:pic>
        <p:nvPicPr>
          <p:cNvPr id="56323" name="Picture 3" descr="Scan1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345633"/>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strawberry root weevil</a:t>
            </a:r>
          </a:p>
        </p:txBody>
      </p:sp>
      <p:pic>
        <p:nvPicPr>
          <p:cNvPr id="57347" name="Picture 3" descr="Scan16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54645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European earwig</a:t>
            </a:r>
          </a:p>
        </p:txBody>
      </p:sp>
      <p:pic>
        <p:nvPicPr>
          <p:cNvPr id="58371" name="Picture 3" descr="Scan16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687642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cherry fruit fly</a:t>
            </a:r>
          </a:p>
        </p:txBody>
      </p:sp>
      <p:pic>
        <p:nvPicPr>
          <p:cNvPr id="59395" name="Picture 3" descr="Scan16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43784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black cherry aphid</a:t>
            </a:r>
          </a:p>
        </p:txBody>
      </p:sp>
      <p:pic>
        <p:nvPicPr>
          <p:cNvPr id="60419" name="Picture 3" descr="Scan16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67099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San Jose scale</a:t>
            </a:r>
          </a:p>
        </p:txBody>
      </p:sp>
      <p:pic>
        <p:nvPicPr>
          <p:cNvPr id="61443" name="Picture 3" descr="Scan16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738277"/>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oyster shell scale</a:t>
            </a:r>
          </a:p>
        </p:txBody>
      </p:sp>
      <p:pic>
        <p:nvPicPr>
          <p:cNvPr id="62467" name="Picture 3" descr="Scan16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1379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274638"/>
            <a:ext cx="9910549" cy="676144"/>
          </a:xfrm>
        </p:spPr>
        <p:txBody>
          <a:bodyPr>
            <a:normAutofit fontScale="90000"/>
          </a:bodyPr>
          <a:lstStyle/>
          <a:p>
            <a:r>
              <a:rPr lang="en-US" dirty="0" smtClean="0"/>
              <a:t>Classification of Insects</a:t>
            </a:r>
            <a:endParaRPr lang="en-US" dirty="0"/>
          </a:p>
        </p:txBody>
      </p:sp>
      <p:sp>
        <p:nvSpPr>
          <p:cNvPr id="3" name="Content Placeholder 2"/>
          <p:cNvSpPr>
            <a:spLocks noGrp="1"/>
          </p:cNvSpPr>
          <p:nvPr>
            <p:ph idx="1"/>
          </p:nvPr>
        </p:nvSpPr>
        <p:spPr>
          <a:xfrm>
            <a:off x="450376" y="950783"/>
            <a:ext cx="9760424" cy="4525963"/>
          </a:xfrm>
        </p:spPr>
        <p:txBody>
          <a:bodyPr>
            <a:normAutofit/>
          </a:bodyPr>
          <a:lstStyle/>
          <a:p>
            <a:r>
              <a:rPr lang="en-US" sz="2400" dirty="0"/>
              <a:t>Insects are incredibly diverse</a:t>
            </a:r>
          </a:p>
          <a:p>
            <a:pPr lvl="1"/>
            <a:r>
              <a:rPr lang="en-US" sz="2000" dirty="0"/>
              <a:t>Scientists estimate there are 6-10 billion species</a:t>
            </a:r>
          </a:p>
          <a:p>
            <a:pPr lvl="1"/>
            <a:r>
              <a:rPr lang="en-US" sz="2000" dirty="0"/>
              <a:t>Insects weigh more than weight of all other land animals combined</a:t>
            </a:r>
          </a:p>
          <a:p>
            <a:r>
              <a:rPr lang="en-US" sz="2400" dirty="0"/>
              <a:t>We need more specific categories to classify so many species</a:t>
            </a:r>
          </a:p>
        </p:txBody>
      </p:sp>
      <p:grpSp>
        <p:nvGrpSpPr>
          <p:cNvPr id="4" name="Group 3"/>
          <p:cNvGrpSpPr/>
          <p:nvPr/>
        </p:nvGrpSpPr>
        <p:grpSpPr>
          <a:xfrm>
            <a:off x="2879678" y="2947916"/>
            <a:ext cx="6759622" cy="3233370"/>
            <a:chOff x="792779" y="3250141"/>
            <a:chExt cx="7055821" cy="3531658"/>
          </a:xfrm>
        </p:grpSpPr>
        <p:pic>
          <p:nvPicPr>
            <p:cNvPr id="5" name="Content Placeholder 3" descr="species scape.jpg"/>
            <p:cNvPicPr>
              <a:picLocks noChangeAspect="1"/>
            </p:cNvPicPr>
            <p:nvPr/>
          </p:nvPicPr>
          <p:blipFill>
            <a:blip r:embed="rId3" cstate="print"/>
            <a:srcRect/>
            <a:stretch>
              <a:fillRect/>
            </a:stretch>
          </p:blipFill>
          <p:spPr>
            <a:xfrm>
              <a:off x="1123950" y="3312144"/>
              <a:ext cx="6724650" cy="3469655"/>
            </a:xfrm>
            <a:prstGeom prst="rect">
              <a:avLst/>
            </a:prstGeom>
          </p:spPr>
        </p:pic>
        <p:sp>
          <p:nvSpPr>
            <p:cNvPr id="6" name="Rectangle 5"/>
            <p:cNvSpPr/>
            <p:nvPr/>
          </p:nvSpPr>
          <p:spPr>
            <a:xfrm rot="16200000">
              <a:off x="-805933" y="4848853"/>
              <a:ext cx="3505201" cy="307777"/>
            </a:xfrm>
            <a:prstGeom prst="rect">
              <a:avLst/>
            </a:prstGeom>
          </p:spPr>
          <p:txBody>
            <a:bodyPr wrap="square" lIns="0" tIns="0" rIns="0" bIns="0">
              <a:spAutoFit/>
            </a:bodyPr>
            <a:lstStyle/>
            <a:p>
              <a:pPr algn="ctr"/>
              <a:r>
                <a:rPr lang="en-US" sz="1000" dirty="0"/>
                <a:t>Source of Image: Cornell Virtual University Species-</a:t>
              </a:r>
              <a:r>
                <a:rPr lang="en-US" sz="1000" dirty="0" err="1"/>
                <a:t>Scape</a:t>
              </a:r>
              <a:r>
                <a:rPr lang="en-US" sz="1000" dirty="0"/>
                <a:t> Illustration of Major Groups Scaled by Diversity</a:t>
              </a:r>
            </a:p>
          </p:txBody>
        </p:sp>
      </p:grpSp>
    </p:spTree>
    <p:extLst>
      <p:ext uri="{BB962C8B-B14F-4D97-AF65-F5344CB8AC3E}">
        <p14:creationId xmlns:p14="http://schemas.microsoft.com/office/powerpoint/2010/main" val="20380057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pear psylla</a:t>
            </a:r>
          </a:p>
        </p:txBody>
      </p:sp>
      <p:pic>
        <p:nvPicPr>
          <p:cNvPr id="63491" name="Picture 3" descr="Scan16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44697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rosy apple aphid</a:t>
            </a:r>
          </a:p>
        </p:txBody>
      </p:sp>
      <p:pic>
        <p:nvPicPr>
          <p:cNvPr id="64515" name="Picture 3" descr="Scan17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47975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pear slug</a:t>
            </a:r>
          </a:p>
        </p:txBody>
      </p:sp>
      <p:pic>
        <p:nvPicPr>
          <p:cNvPr id="65539" name="Picture 3" descr="Scan17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19784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codling moth</a:t>
            </a:r>
          </a:p>
        </p:txBody>
      </p:sp>
      <p:pic>
        <p:nvPicPr>
          <p:cNvPr id="66563" name="Picture 3" descr="Scan17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000333"/>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peach tree borer</a:t>
            </a:r>
          </a:p>
        </p:txBody>
      </p:sp>
      <p:pic>
        <p:nvPicPr>
          <p:cNvPr id="67587" name="Picture 3" descr="Scan17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0729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strawberry leafroller (damage)</a:t>
            </a:r>
          </a:p>
        </p:txBody>
      </p:sp>
      <p:pic>
        <p:nvPicPr>
          <p:cNvPr id="68611" name="Picture 3" descr="Scan174"/>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18836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sp>
        <p:nvSpPr>
          <p:cNvPr id="69635" name="Text Box 4"/>
          <p:cNvSpPr txBox="1">
            <a:spLocks noChangeArrowheads="1"/>
          </p:cNvSpPr>
          <p:nvPr/>
        </p:nvSpPr>
        <p:spPr bwMode="auto">
          <a:xfrm>
            <a:off x="1524000" y="1371601"/>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spcBef>
                <a:spcPct val="50000"/>
              </a:spcBef>
            </a:pPr>
            <a:r>
              <a:rPr lang="en-US" altLang="en-US" sz="6600"/>
              <a:t>Insects Harmful</a:t>
            </a:r>
          </a:p>
          <a:p>
            <a:pPr algn="ctr" eaLnBrk="1" hangingPunct="1">
              <a:spcBef>
                <a:spcPct val="50000"/>
              </a:spcBef>
            </a:pPr>
            <a:r>
              <a:rPr lang="en-US" altLang="en-US" sz="6600"/>
              <a:t>to</a:t>
            </a:r>
          </a:p>
          <a:p>
            <a:pPr algn="ctr" eaLnBrk="1" hangingPunct="1">
              <a:spcBef>
                <a:spcPct val="50000"/>
              </a:spcBef>
            </a:pPr>
            <a:r>
              <a:rPr lang="en-US" altLang="en-US" sz="6600"/>
              <a:t>Legume Crops</a:t>
            </a:r>
          </a:p>
        </p:txBody>
      </p:sp>
      <p:pic>
        <p:nvPicPr>
          <p:cNvPr id="69636" name="Picture 5" descr="98u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6" descr="os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44611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alfalfa weevil</a:t>
            </a:r>
          </a:p>
        </p:txBody>
      </p:sp>
      <p:pic>
        <p:nvPicPr>
          <p:cNvPr id="70659" name="Picture 3" descr="Scan17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73740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clover leaf weevil</a:t>
            </a:r>
          </a:p>
        </p:txBody>
      </p:sp>
      <p:pic>
        <p:nvPicPr>
          <p:cNvPr id="71683" name="Picture 3" descr="Scan1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9476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p:cNvSpPr>
            <a:spLocks noGrp="1" noChangeArrowheads="1"/>
          </p:cNvSpPr>
          <p:nvPr>
            <p:ph type="title"/>
          </p:nvPr>
        </p:nvSpPr>
        <p:spPr/>
        <p:txBody>
          <a:bodyPr/>
          <a:lstStyle/>
          <a:p>
            <a:pPr eaLnBrk="1" hangingPunct="1"/>
            <a:r>
              <a:rPr lang="en-US" altLang="en-US" smtClean="0">
                <a:latin typeface="Arial" charset="0"/>
                <a:cs typeface="Arial" charset="0"/>
              </a:rPr>
              <a:t>pea leaf weevil</a:t>
            </a:r>
          </a:p>
        </p:txBody>
      </p:sp>
      <p:pic>
        <p:nvPicPr>
          <p:cNvPr id="72707" name="Picture 3" descr="Scan17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7383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Classification of insects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4883005"/>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518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hidden="1"/>
          <p:cNvSpPr>
            <a:spLocks noGrp="1" noChangeArrowheads="1"/>
          </p:cNvSpPr>
          <p:nvPr>
            <p:ph type="title"/>
          </p:nvPr>
        </p:nvSpPr>
        <p:spPr/>
        <p:txBody>
          <a:bodyPr/>
          <a:lstStyle/>
          <a:p>
            <a:pPr eaLnBrk="1" hangingPunct="1"/>
            <a:r>
              <a:rPr lang="en-US" altLang="en-US" smtClean="0">
                <a:latin typeface="Arial" charset="0"/>
                <a:cs typeface="Arial" charset="0"/>
              </a:rPr>
              <a:t>lygus bug</a:t>
            </a:r>
          </a:p>
        </p:txBody>
      </p:sp>
      <p:pic>
        <p:nvPicPr>
          <p:cNvPr id="73731" name="Picture 3" descr="Scan17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27847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meadow spittlebug</a:t>
            </a:r>
          </a:p>
        </p:txBody>
      </p:sp>
      <p:pic>
        <p:nvPicPr>
          <p:cNvPr id="74755" name="Picture 3" descr="Scan1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07349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hidden="1"/>
          <p:cNvSpPr>
            <a:spLocks noGrp="1" noChangeArrowheads="1"/>
          </p:cNvSpPr>
          <p:nvPr>
            <p:ph type="title"/>
          </p:nvPr>
        </p:nvSpPr>
        <p:spPr/>
        <p:txBody>
          <a:bodyPr/>
          <a:lstStyle/>
          <a:p>
            <a:pPr eaLnBrk="1" hangingPunct="1"/>
            <a:r>
              <a:rPr lang="en-US" altLang="en-US" smtClean="0">
                <a:latin typeface="Arial" charset="0"/>
                <a:cs typeface="Arial" charset="0"/>
              </a:rPr>
              <a:t>pea aphid</a:t>
            </a:r>
          </a:p>
        </p:txBody>
      </p:sp>
      <p:pic>
        <p:nvPicPr>
          <p:cNvPr id="75779" name="Picture 3" descr="Scan18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97103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hidden="1"/>
          <p:cNvSpPr>
            <a:spLocks noGrp="1" noChangeArrowheads="1"/>
          </p:cNvSpPr>
          <p:nvPr>
            <p:ph type="title"/>
          </p:nvPr>
        </p:nvSpPr>
        <p:spPr/>
        <p:txBody>
          <a:bodyPr/>
          <a:lstStyle/>
          <a:p>
            <a:pPr eaLnBrk="1" hangingPunct="1"/>
            <a:r>
              <a:rPr lang="en-US" altLang="en-US" smtClean="0">
                <a:latin typeface="Arial" charset="0"/>
                <a:cs typeface="Arial" charset="0"/>
              </a:rPr>
              <a:t>alfalfa looper</a:t>
            </a:r>
          </a:p>
        </p:txBody>
      </p:sp>
      <p:pic>
        <p:nvPicPr>
          <p:cNvPr id="76803" name="Picture 3" descr="Scan18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40697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Scan18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hidden="1"/>
          <p:cNvSpPr>
            <a:spLocks noGrp="1" noChangeArrowheads="1"/>
          </p:cNvSpPr>
          <p:nvPr>
            <p:ph type="title"/>
          </p:nvPr>
        </p:nvSpPr>
        <p:spPr/>
        <p:txBody>
          <a:bodyPr/>
          <a:lstStyle/>
          <a:p>
            <a:pPr eaLnBrk="1" hangingPunct="1"/>
            <a:r>
              <a:rPr lang="en-US" altLang="en-US" smtClean="0">
                <a:latin typeface="Arial" charset="0"/>
                <a:cs typeface="Arial" charset="0"/>
              </a:rPr>
              <a:t>western yellowstriped armyworm</a:t>
            </a:r>
          </a:p>
        </p:txBody>
      </p:sp>
      <p:pic>
        <p:nvPicPr>
          <p:cNvPr id="77828" name="Picture 4"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14954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pPr eaLnBrk="1" hangingPunct="1"/>
            <a:endParaRPr lang="en-US" altLang="en-US" smtClean="0">
              <a:latin typeface="Arial" charset="0"/>
              <a:cs typeface="Arial" charset="0"/>
            </a:endParaRPr>
          </a:p>
        </p:txBody>
      </p:sp>
      <p:sp>
        <p:nvSpPr>
          <p:cNvPr id="78851" name="Text Box 4"/>
          <p:cNvSpPr txBox="1">
            <a:spLocks noChangeArrowheads="1"/>
          </p:cNvSpPr>
          <p:nvPr/>
        </p:nvSpPr>
        <p:spPr bwMode="auto">
          <a:xfrm>
            <a:off x="1524000" y="1371601"/>
            <a:ext cx="914400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a:defRPr>
            </a:lvl1pPr>
            <a:lvl2pPr marL="742950" indent="-285750" eaLnBrk="0" hangingPunct="0">
              <a:defRPr sz="2400">
                <a:solidFill>
                  <a:schemeClr val="tx1"/>
                </a:solidFill>
                <a:latin typeface="Times New Roman"/>
              </a:defRPr>
            </a:lvl2pPr>
            <a:lvl3pPr marL="1143000" indent="-228600" eaLnBrk="0" hangingPunct="0">
              <a:defRPr sz="2400">
                <a:solidFill>
                  <a:schemeClr val="tx1"/>
                </a:solidFill>
                <a:latin typeface="Times New Roman"/>
              </a:defRPr>
            </a:lvl3pPr>
            <a:lvl4pPr marL="1600200" indent="-228600" eaLnBrk="0" hangingPunct="0">
              <a:defRPr sz="2400">
                <a:solidFill>
                  <a:schemeClr val="tx1"/>
                </a:solidFill>
                <a:latin typeface="Times New Roman"/>
              </a:defRPr>
            </a:lvl4pPr>
            <a:lvl5pPr marL="2057400" indent="-228600" eaLnBrk="0" hangingPunct="0">
              <a:defRPr sz="2400">
                <a:solidFill>
                  <a:schemeClr val="tx1"/>
                </a:solidFill>
                <a:latin typeface="Times New Roman"/>
              </a:defRPr>
            </a:lvl5pPr>
            <a:lvl6pPr marL="2514600" indent="-228600" eaLnBrk="0" fontAlgn="base" hangingPunct="0">
              <a:spcBef>
                <a:spcPct val="0"/>
              </a:spcBef>
              <a:spcAft>
                <a:spcPct val="0"/>
              </a:spcAft>
              <a:defRPr sz="2400">
                <a:solidFill>
                  <a:schemeClr val="tx1"/>
                </a:solidFill>
                <a:latin typeface="Times New Roman"/>
              </a:defRPr>
            </a:lvl6pPr>
            <a:lvl7pPr marL="2971800" indent="-228600" eaLnBrk="0" fontAlgn="base" hangingPunct="0">
              <a:spcBef>
                <a:spcPct val="0"/>
              </a:spcBef>
              <a:spcAft>
                <a:spcPct val="0"/>
              </a:spcAft>
              <a:defRPr sz="2400">
                <a:solidFill>
                  <a:schemeClr val="tx1"/>
                </a:solidFill>
                <a:latin typeface="Times New Roman"/>
              </a:defRPr>
            </a:lvl7pPr>
            <a:lvl8pPr marL="3429000" indent="-228600" eaLnBrk="0" fontAlgn="base" hangingPunct="0">
              <a:spcBef>
                <a:spcPct val="0"/>
              </a:spcBef>
              <a:spcAft>
                <a:spcPct val="0"/>
              </a:spcAft>
              <a:defRPr sz="2400">
                <a:solidFill>
                  <a:schemeClr val="tx1"/>
                </a:solidFill>
                <a:latin typeface="Times New Roman"/>
              </a:defRPr>
            </a:lvl8pPr>
            <a:lvl9pPr marL="3886200" indent="-228600" eaLnBrk="0" fontAlgn="base" hangingPunct="0">
              <a:spcBef>
                <a:spcPct val="0"/>
              </a:spcBef>
              <a:spcAft>
                <a:spcPct val="0"/>
              </a:spcAft>
              <a:defRPr sz="2400">
                <a:solidFill>
                  <a:schemeClr val="tx1"/>
                </a:solidFill>
                <a:latin typeface="Times New Roman"/>
              </a:defRPr>
            </a:lvl9pPr>
          </a:lstStyle>
          <a:p>
            <a:pPr algn="ctr" eaLnBrk="1" hangingPunct="1">
              <a:spcBef>
                <a:spcPct val="50000"/>
              </a:spcBef>
            </a:pPr>
            <a:r>
              <a:rPr lang="en-US" altLang="en-US" sz="6600"/>
              <a:t>Insects Harmful </a:t>
            </a:r>
          </a:p>
          <a:p>
            <a:pPr algn="ctr" eaLnBrk="1" hangingPunct="1">
              <a:spcBef>
                <a:spcPct val="50000"/>
              </a:spcBef>
            </a:pPr>
            <a:r>
              <a:rPr lang="en-US" altLang="en-US" sz="6600"/>
              <a:t>to</a:t>
            </a:r>
          </a:p>
          <a:p>
            <a:pPr algn="ctr" eaLnBrk="1" hangingPunct="1">
              <a:spcBef>
                <a:spcPct val="50000"/>
              </a:spcBef>
            </a:pPr>
            <a:r>
              <a:rPr lang="en-US" altLang="en-US" sz="6600"/>
              <a:t>Ornamentals &amp; Structures</a:t>
            </a:r>
          </a:p>
        </p:txBody>
      </p:sp>
      <p:pic>
        <p:nvPicPr>
          <p:cNvPr id="78852" name="Picture 5" descr="98ui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6" descr="osu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75641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hidden="1"/>
          <p:cNvSpPr>
            <a:spLocks noGrp="1" noChangeArrowheads="1"/>
          </p:cNvSpPr>
          <p:nvPr>
            <p:ph type="title"/>
          </p:nvPr>
        </p:nvSpPr>
        <p:spPr/>
        <p:txBody>
          <a:bodyPr/>
          <a:lstStyle/>
          <a:p>
            <a:pPr eaLnBrk="1" hangingPunct="1"/>
            <a:r>
              <a:rPr lang="en-US" altLang="en-US" smtClean="0">
                <a:latin typeface="Arial" charset="0"/>
                <a:cs typeface="Arial" charset="0"/>
              </a:rPr>
              <a:t>western subterranean termite</a:t>
            </a:r>
          </a:p>
        </p:txBody>
      </p:sp>
      <p:pic>
        <p:nvPicPr>
          <p:cNvPr id="79875" name="Picture 3" descr="Scan18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531938" y="385764"/>
            <a:ext cx="9129712"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98ui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6" descr="osu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87610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title" idx="4294967295"/>
          </p:nvPr>
        </p:nvSpPr>
        <p:spPr>
          <a:xfrm>
            <a:off x="0" y="533400"/>
            <a:ext cx="10972800" cy="990600"/>
          </a:xfrm>
        </p:spPr>
        <p:txBody>
          <a:bodyPr/>
          <a:lstStyle/>
          <a:p>
            <a:pPr eaLnBrk="1" hangingPunct="1"/>
            <a:r>
              <a:rPr lang="en-US" altLang="en-US" smtClean="0">
                <a:latin typeface="Arial" charset="0"/>
                <a:cs typeface="Arial" charset="0"/>
              </a:rPr>
              <a:t>powderpost beetle</a:t>
            </a:r>
          </a:p>
        </p:txBody>
      </p:sp>
      <p:pic>
        <p:nvPicPr>
          <p:cNvPr id="80899" name="Picture 3" descr="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98u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osu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536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idx="4294967295"/>
          </p:nvPr>
        </p:nvSpPr>
        <p:spPr>
          <a:xfrm>
            <a:off x="0" y="533400"/>
            <a:ext cx="10972800" cy="990600"/>
          </a:xfrm>
        </p:spPr>
        <p:txBody>
          <a:bodyPr/>
          <a:lstStyle/>
          <a:p>
            <a:pPr eaLnBrk="1" hangingPunct="1"/>
            <a:r>
              <a:rPr lang="en-US" altLang="en-US" smtClean="0">
                <a:latin typeface="Arial" charset="0"/>
                <a:cs typeface="Arial" charset="0"/>
              </a:rPr>
              <a:t>powderpost beetle</a:t>
            </a:r>
          </a:p>
        </p:txBody>
      </p:sp>
      <p:pic>
        <p:nvPicPr>
          <p:cNvPr id="81923" name="Picture 2" descr="po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3" descr="98ui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osu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86291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2" descr="quarterbore1"/>
          <p:cNvPicPr>
            <a:picLocks noChangeAspect="1" noChangeArrowheads="1"/>
          </p:cNvPicPr>
          <p:nvPr/>
        </p:nvPicPr>
        <p:blipFill rotWithShape="1">
          <a:blip r:embed="rId3">
            <a:extLst>
              <a:ext uri="{28A0092B-C50C-407E-A947-70E740481C1C}">
                <a14:useLocalDpi xmlns:a14="http://schemas.microsoft.com/office/drawing/2010/main" val="0"/>
              </a:ext>
            </a:extLst>
          </a:blip>
          <a:srcRect b="14625"/>
          <a:stretch/>
        </p:blipFill>
        <p:spPr bwMode="auto">
          <a:xfrm>
            <a:off x="2155558" y="838200"/>
            <a:ext cx="386424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3" descr="cw da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556" y="3276600"/>
            <a:ext cx="386424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descr="cw larvae"/>
          <p:cNvPicPr>
            <a:picLocks noChangeAspect="1" noChangeArrowheads="1"/>
          </p:cNvPicPr>
          <p:nvPr/>
        </p:nvPicPr>
        <p:blipFill rotWithShape="1">
          <a:blip r:embed="rId5">
            <a:extLst>
              <a:ext uri="{28A0092B-C50C-407E-A947-70E740481C1C}">
                <a14:useLocalDpi xmlns:a14="http://schemas.microsoft.com/office/drawing/2010/main" val="0"/>
              </a:ext>
            </a:extLst>
          </a:blip>
          <a:srcRect l="6895" t="13235" r="1439"/>
          <a:stretch/>
        </p:blipFill>
        <p:spPr bwMode="auto">
          <a:xfrm>
            <a:off x="6019801" y="838200"/>
            <a:ext cx="3864245"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5" descr="cwm ad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1" y="3276600"/>
            <a:ext cx="3864245" cy="257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6" descr="98ui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6315076"/>
            <a:ext cx="2667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7" descr="osu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6413500"/>
            <a:ext cx="36195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75465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FILENAME" val="C:\My Documents\Troy\Scan114.jpg"/>
  <p:tag name="PHOTO" val="TRUE"/>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5.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6.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8.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9.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0.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2.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3.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4.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5.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6.jpg"/>
</p:tagLst>
</file>

<file path=ppt/tags/tag2.xml><?xml version="1.0" encoding="utf-8"?>
<p:tagLst xmlns:a="http://schemas.openxmlformats.org/drawingml/2006/main" xmlns:r="http://schemas.openxmlformats.org/officeDocument/2006/relationships" xmlns:p="http://schemas.openxmlformats.org/presentationml/2006/main">
  <p:tag name="FILENAME" val="C:\My Documents\Troy\Scan115.jpg"/>
  <p:tag name="PHOTO" val="TRUE"/>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7.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8.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C:\My Documents\Troy\Scan149.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0.jpg"/>
</p:tagLst>
</file>

<file path=ppt/tags/tag24.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1.jpg"/>
</p:tagLst>
</file>

<file path=ppt/tags/tag25.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2.jpg"/>
</p:tagLst>
</file>

<file path=ppt/tags/tag26.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3.jpg"/>
</p:tagLst>
</file>

<file path=ppt/tags/tag27.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4.jpg"/>
</p:tagLst>
</file>

<file path=ppt/tags/tag28.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5.jpg"/>
</p:tagLst>
</file>

<file path=ppt/tags/tag29.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6.jpg"/>
</p:tagLst>
</file>

<file path=ppt/tags/tag3.xml><?xml version="1.0" encoding="utf-8"?>
<p:tagLst xmlns:a="http://schemas.openxmlformats.org/drawingml/2006/main" xmlns:r="http://schemas.openxmlformats.org/officeDocument/2006/relationships" xmlns:p="http://schemas.openxmlformats.org/presentationml/2006/main">
  <p:tag name="FILENAME" val="C:\My Documents\Troy\Scan116.jpg"/>
  <p:tag name="PHOTO" val="TRUE"/>
</p:tagLst>
</file>

<file path=ppt/tags/tag30.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7.jpg"/>
</p:tagLst>
</file>

<file path=ppt/tags/tag31.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8.jpg"/>
</p:tagLst>
</file>

<file path=ppt/tags/tag32.xml><?xml version="1.0" encoding="utf-8"?>
<p:tagLst xmlns:a="http://schemas.openxmlformats.org/drawingml/2006/main" xmlns:r="http://schemas.openxmlformats.org/officeDocument/2006/relationships" xmlns:p="http://schemas.openxmlformats.org/presentationml/2006/main">
  <p:tag name="PHOTO" val="TRUE"/>
  <p:tag name="FILENAME" val="C:\My Documents\Troy\Scan159.jpg"/>
</p:tagLst>
</file>

<file path=ppt/tags/tag33.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1.jpg"/>
</p:tagLst>
</file>

<file path=ppt/tags/tag34.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2.jpg"/>
</p:tagLst>
</file>

<file path=ppt/tags/tag35.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3.jpg"/>
</p:tagLst>
</file>

<file path=ppt/tags/tag36.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4.jpg"/>
</p:tagLst>
</file>

<file path=ppt/tags/tag37.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5.jpg"/>
</p:tagLst>
</file>

<file path=ppt/tags/tag38.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6.jpg"/>
</p:tagLst>
</file>

<file path=ppt/tags/tag39.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7.jpg"/>
</p:tagLst>
</file>

<file path=ppt/tags/tag4.xml><?xml version="1.0" encoding="utf-8"?>
<p:tagLst xmlns:a="http://schemas.openxmlformats.org/drawingml/2006/main" xmlns:r="http://schemas.openxmlformats.org/officeDocument/2006/relationships" xmlns:p="http://schemas.openxmlformats.org/presentationml/2006/main">
  <p:tag name="FILENAME" val="C:\My Documents\Troy\Scan117.jpg"/>
  <p:tag name="PHOTO" val="TRUE"/>
</p:tagLst>
</file>

<file path=ppt/tags/tag40.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8.jpg"/>
</p:tagLst>
</file>

<file path=ppt/tags/tag41.xml><?xml version="1.0" encoding="utf-8"?>
<p:tagLst xmlns:a="http://schemas.openxmlformats.org/drawingml/2006/main" xmlns:r="http://schemas.openxmlformats.org/officeDocument/2006/relationships" xmlns:p="http://schemas.openxmlformats.org/presentationml/2006/main">
  <p:tag name="PHOTO" val="TRUE"/>
  <p:tag name="FILENAME" val="C:\My Documents\Troy\Scan169.jpg"/>
</p:tagLst>
</file>

<file path=ppt/tags/tag42.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0.jpg"/>
</p:tagLst>
</file>

<file path=ppt/tags/tag43.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1.jpg"/>
</p:tagLst>
</file>

<file path=ppt/tags/tag44.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2.jpg"/>
</p:tagLst>
</file>

<file path=ppt/tags/tag45.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3.jpg"/>
</p:tagLst>
</file>

<file path=ppt/tags/tag46.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4.jpg"/>
</p:tagLst>
</file>

<file path=ppt/tags/tag47.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6.jpg"/>
</p:tagLst>
</file>

<file path=ppt/tags/tag48.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7.jpg"/>
</p:tagLst>
</file>

<file path=ppt/tags/tag49.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8.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C:\My Documents\Troy\Scan129.jpg"/>
</p:tagLst>
</file>

<file path=ppt/tags/tag50.xml><?xml version="1.0" encoding="utf-8"?>
<p:tagLst xmlns:a="http://schemas.openxmlformats.org/drawingml/2006/main" xmlns:r="http://schemas.openxmlformats.org/officeDocument/2006/relationships" xmlns:p="http://schemas.openxmlformats.org/presentationml/2006/main">
  <p:tag name="PHOTO" val="TRUE"/>
  <p:tag name="FILENAME" val="C:\My Documents\Troy\Scan179.jpg"/>
</p:tagLst>
</file>

<file path=ppt/tags/tag51.xml><?xml version="1.0" encoding="utf-8"?>
<p:tagLst xmlns:a="http://schemas.openxmlformats.org/drawingml/2006/main" xmlns:r="http://schemas.openxmlformats.org/officeDocument/2006/relationships" xmlns:p="http://schemas.openxmlformats.org/presentationml/2006/main">
  <p:tag name="PHOTO" val="TRUE"/>
  <p:tag name="FILENAME" val="C:\My Documents\Troy\Scan180.jpg"/>
</p:tagLst>
</file>

<file path=ppt/tags/tag52.xml><?xml version="1.0" encoding="utf-8"?>
<p:tagLst xmlns:a="http://schemas.openxmlformats.org/drawingml/2006/main" xmlns:r="http://schemas.openxmlformats.org/officeDocument/2006/relationships" xmlns:p="http://schemas.openxmlformats.org/presentationml/2006/main">
  <p:tag name="PHOTO" val="TRUE"/>
  <p:tag name="FILENAME" val="C:\My Documents\Troy\Scan181.jpg"/>
</p:tagLst>
</file>

<file path=ppt/tags/tag53.xml><?xml version="1.0" encoding="utf-8"?>
<p:tagLst xmlns:a="http://schemas.openxmlformats.org/drawingml/2006/main" xmlns:r="http://schemas.openxmlformats.org/officeDocument/2006/relationships" xmlns:p="http://schemas.openxmlformats.org/presentationml/2006/main">
  <p:tag name="PHOTO" val="TRUE"/>
  <p:tag name="FILENAME" val="C:\My Documents\Troy\Scan182.jpg"/>
</p:tagLst>
</file>

<file path=ppt/tags/tag54.xml><?xml version="1.0" encoding="utf-8"?>
<p:tagLst xmlns:a="http://schemas.openxmlformats.org/drawingml/2006/main" xmlns:r="http://schemas.openxmlformats.org/officeDocument/2006/relationships" xmlns:p="http://schemas.openxmlformats.org/presentationml/2006/main">
  <p:tag name="PHOTO" val="TRUE"/>
  <p:tag name="FILENAME" val="C:\My Documents\Troy\Scan183.jpg"/>
</p:tagLst>
</file>

<file path=ppt/tags/tag55.xml><?xml version="1.0" encoding="utf-8"?>
<p:tagLst xmlns:a="http://schemas.openxmlformats.org/drawingml/2006/main" xmlns:r="http://schemas.openxmlformats.org/officeDocument/2006/relationships" xmlns:p="http://schemas.openxmlformats.org/presentationml/2006/main">
  <p:tag name="PHOTO" val="TRUE"/>
  <p:tag name="FILENAME" val="C:\My Documents\Troy\Scan185.jpg"/>
</p:tagLst>
</file>

<file path=ppt/tags/tag56.xml><?xml version="1.0" encoding="utf-8"?>
<p:tagLst xmlns:a="http://schemas.openxmlformats.org/drawingml/2006/main" xmlns:r="http://schemas.openxmlformats.org/officeDocument/2006/relationships" xmlns:p="http://schemas.openxmlformats.org/presentationml/2006/main">
  <p:tag name="PHOTO" val="TRUE"/>
  <p:tag name="FILENAME" val="C:\My Documents\Troy\Scan188.jpg"/>
</p:tagLst>
</file>

<file path=ppt/tags/tag57.xml><?xml version="1.0" encoding="utf-8"?>
<p:tagLst xmlns:a="http://schemas.openxmlformats.org/drawingml/2006/main" xmlns:r="http://schemas.openxmlformats.org/officeDocument/2006/relationships" xmlns:p="http://schemas.openxmlformats.org/presentationml/2006/main">
  <p:tag name="PHOTO" val="TRUE"/>
  <p:tag name="FILENAME" val="C:\My Documents\Troy\Inrto.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2.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My Documents\Troy\Scan134.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ACCH ">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REACCH " id="{2377D3D1-E482-0141-A7B3-B3139E759457}" vid="{1A04928D-D525-4347-8DC3-65ABBEB44F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REACCH </Template>
  <TotalTime>3049</TotalTime>
  <Words>11538</Words>
  <Application>Microsoft Macintosh PowerPoint</Application>
  <PresentationFormat>Widescreen</PresentationFormat>
  <Paragraphs>834</Paragraphs>
  <Slides>103</Slides>
  <Notes>83</Notes>
  <HiddenSlides>1</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0" baseType="lpstr">
      <vt:lpstr>Calibri</vt:lpstr>
      <vt:lpstr>Courier New</vt:lpstr>
      <vt:lpstr>Times New Roman</vt:lpstr>
      <vt:lpstr>WP MultinationalA Roman</vt:lpstr>
      <vt:lpstr>Arial</vt:lpstr>
      <vt:lpstr>REACCH </vt:lpstr>
      <vt:lpstr>Document</vt:lpstr>
      <vt:lpstr>Insect and Arthropod Identification</vt:lpstr>
      <vt:lpstr>Standards</vt:lpstr>
      <vt:lpstr>What isn’t an insect</vt:lpstr>
      <vt:lpstr>What isn’t an insect</vt:lpstr>
      <vt:lpstr>What isn’t an insect</vt:lpstr>
      <vt:lpstr>What is an insect?</vt:lpstr>
      <vt:lpstr>Insects</vt:lpstr>
      <vt:lpstr>Classification of Insects</vt:lpstr>
      <vt:lpstr>Classification of insects</vt:lpstr>
      <vt:lpstr>11 most common insect orders</vt:lpstr>
      <vt:lpstr>Identifying most common insects</vt:lpstr>
      <vt:lpstr>Hymenoptera</vt:lpstr>
      <vt:lpstr>Hymenoptera</vt:lpstr>
      <vt:lpstr>Diptera</vt:lpstr>
      <vt:lpstr>Diptera</vt:lpstr>
      <vt:lpstr>Coleoptera</vt:lpstr>
      <vt:lpstr>Hemiptera</vt:lpstr>
      <vt:lpstr>Hemiptera</vt:lpstr>
      <vt:lpstr>Hemiptera</vt:lpstr>
      <vt:lpstr>Orthoptera</vt:lpstr>
      <vt:lpstr>Lepidoptera</vt:lpstr>
      <vt:lpstr>Lepidoptera</vt:lpstr>
      <vt:lpstr>Odonata</vt:lpstr>
      <vt:lpstr>Mantodea</vt:lpstr>
      <vt:lpstr>Blattodea</vt:lpstr>
      <vt:lpstr>Dermaptera</vt:lpstr>
      <vt:lpstr>Neuroptera</vt:lpstr>
      <vt:lpstr>Creating an Insect Collection</vt:lpstr>
      <vt:lpstr>Insect labeling</vt:lpstr>
      <vt:lpstr>Creating an Insect Collection</vt:lpstr>
      <vt:lpstr>Activities:</vt:lpstr>
      <vt:lpstr>Crop Insects of the PNW</vt:lpstr>
      <vt:lpstr>PowerPoint Presentation</vt:lpstr>
      <vt:lpstr>Honey Bee</vt:lpstr>
      <vt:lpstr>Lady Bug</vt:lpstr>
      <vt:lpstr>Bigeyed Bug</vt:lpstr>
      <vt:lpstr>Western Damsel Bug</vt:lpstr>
      <vt:lpstr>PowerPoint Presentation</vt:lpstr>
      <vt:lpstr>Granary Weevil</vt:lpstr>
      <vt:lpstr>Greenbug</vt:lpstr>
      <vt:lpstr>Lesser Grain Borer</vt:lpstr>
      <vt:lpstr>Red Flour Beetle</vt:lpstr>
      <vt:lpstr>Rice Weevil</vt:lpstr>
      <vt:lpstr>Sawtoothed Grain Beetle</vt:lpstr>
      <vt:lpstr>Indian Meal Moth</vt:lpstr>
      <vt:lpstr>Angoumois Grain Moth</vt:lpstr>
      <vt:lpstr>PowerPoint Presentation</vt:lpstr>
      <vt:lpstr>Colorado Potato Beetle</vt:lpstr>
      <vt:lpstr>Mexican Bean Beetle</vt:lpstr>
      <vt:lpstr>Nuttall Blister Beetle</vt:lpstr>
      <vt:lpstr>PowerPoint Presentation</vt:lpstr>
      <vt:lpstr>western corn rootworm</vt:lpstr>
      <vt:lpstr>asparagus beetle</vt:lpstr>
      <vt:lpstr>tomato hornworm</vt:lpstr>
      <vt:lpstr>Cabbage Maggot</vt:lpstr>
      <vt:lpstr>cabbage maggot damages</vt:lpstr>
      <vt:lpstr>sugarbeet root maggot</vt:lpstr>
      <vt:lpstr>says stink bug</vt:lpstr>
      <vt:lpstr>squash bug</vt:lpstr>
      <vt:lpstr>cabbage aphid</vt:lpstr>
      <vt:lpstr>corn leaf aphid</vt:lpstr>
      <vt:lpstr>green peach aphid</vt:lpstr>
      <vt:lpstr>cabbage loopers</vt:lpstr>
      <vt:lpstr>imported cabbage worm</vt:lpstr>
      <vt:lpstr>corn earworm</vt:lpstr>
      <vt:lpstr>spotted cutworm</vt:lpstr>
      <vt:lpstr>western bean cutworm</vt:lpstr>
      <vt:lpstr>migratory grasshopper</vt:lpstr>
      <vt:lpstr>onion thrips</vt:lpstr>
      <vt:lpstr>garden symphylan</vt:lpstr>
      <vt:lpstr>PowerPoint Presentation</vt:lpstr>
      <vt:lpstr>two-spotted spider mite</vt:lpstr>
      <vt:lpstr>blackvine weevil</vt:lpstr>
      <vt:lpstr>strawberry root weevil</vt:lpstr>
      <vt:lpstr>European earwig</vt:lpstr>
      <vt:lpstr>cherry fruit fly</vt:lpstr>
      <vt:lpstr>black cherry aphid</vt:lpstr>
      <vt:lpstr>San Jose scale</vt:lpstr>
      <vt:lpstr>oyster shell scale</vt:lpstr>
      <vt:lpstr>pear psylla</vt:lpstr>
      <vt:lpstr>rosy apple aphid</vt:lpstr>
      <vt:lpstr>pear slug</vt:lpstr>
      <vt:lpstr>codling moth</vt:lpstr>
      <vt:lpstr>peach tree borer</vt:lpstr>
      <vt:lpstr>strawberry leafroller (damage)</vt:lpstr>
      <vt:lpstr>PowerPoint Presentation</vt:lpstr>
      <vt:lpstr>alfalfa weevil</vt:lpstr>
      <vt:lpstr>clover leaf weevil</vt:lpstr>
      <vt:lpstr>pea leaf weevil</vt:lpstr>
      <vt:lpstr>lygus bug</vt:lpstr>
      <vt:lpstr>meadow spittlebug</vt:lpstr>
      <vt:lpstr>pea aphid</vt:lpstr>
      <vt:lpstr>alfalfa looper</vt:lpstr>
      <vt:lpstr>western yellowstriped armyworm</vt:lpstr>
      <vt:lpstr>PowerPoint Presentation</vt:lpstr>
      <vt:lpstr>western subterranean termite</vt:lpstr>
      <vt:lpstr>powderpost beetle</vt:lpstr>
      <vt:lpstr>powderpost beetle</vt:lpstr>
      <vt:lpstr>PowerPoint Presentation</vt:lpstr>
      <vt:lpstr>PowerPoint Presentation</vt:lpstr>
      <vt:lpstr>douglas fur tussock moth</vt:lpstr>
      <vt:lpstr>PowerPoint Presentation</vt:lpstr>
      <vt:lpstr>Your Assignment</vt:lpstr>
    </vt:vector>
  </TitlesOfParts>
  <Company>University of Idaho</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 and Arthropod Identification</dc:title>
  <dc:creator>Chelsea Walsh</dc:creator>
  <cp:lastModifiedBy>White, Troy</cp:lastModifiedBy>
  <cp:revision>37</cp:revision>
  <cp:lastPrinted>2014-07-07T15:45:12Z</cp:lastPrinted>
  <dcterms:created xsi:type="dcterms:W3CDTF">2014-04-24T18:11:17Z</dcterms:created>
  <dcterms:modified xsi:type="dcterms:W3CDTF">2016-09-20T01:37:18Z</dcterms:modified>
</cp:coreProperties>
</file>