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3"/>
  </p:notesMasterIdLst>
  <p:handoutMasterIdLst>
    <p:handoutMasterId r:id="rId54"/>
  </p:handoutMasterIdLst>
  <p:sldIdLst>
    <p:sldId id="379" r:id="rId2"/>
    <p:sldId id="393" r:id="rId3"/>
    <p:sldId id="333" r:id="rId4"/>
    <p:sldId id="277" r:id="rId5"/>
    <p:sldId id="278" r:id="rId6"/>
    <p:sldId id="357" r:id="rId7"/>
    <p:sldId id="360" r:id="rId8"/>
    <p:sldId id="387" r:id="rId9"/>
    <p:sldId id="358" r:id="rId10"/>
    <p:sldId id="359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73" r:id="rId19"/>
    <p:sldId id="374" r:id="rId20"/>
    <p:sldId id="375" r:id="rId21"/>
    <p:sldId id="376" r:id="rId22"/>
    <p:sldId id="380" r:id="rId23"/>
    <p:sldId id="377" r:id="rId24"/>
    <p:sldId id="378" r:id="rId25"/>
    <p:sldId id="291" r:id="rId26"/>
    <p:sldId id="292" r:id="rId27"/>
    <p:sldId id="368" r:id="rId28"/>
    <p:sldId id="386" r:id="rId29"/>
    <p:sldId id="388" r:id="rId30"/>
    <p:sldId id="389" r:id="rId31"/>
    <p:sldId id="372" r:id="rId32"/>
    <p:sldId id="334" r:id="rId33"/>
    <p:sldId id="335" r:id="rId34"/>
    <p:sldId id="300" r:id="rId35"/>
    <p:sldId id="302" r:id="rId36"/>
    <p:sldId id="307" r:id="rId37"/>
    <p:sldId id="308" r:id="rId38"/>
    <p:sldId id="369" r:id="rId39"/>
    <p:sldId id="331" r:id="rId40"/>
    <p:sldId id="336" r:id="rId41"/>
    <p:sldId id="381" r:id="rId42"/>
    <p:sldId id="382" r:id="rId43"/>
    <p:sldId id="383" r:id="rId44"/>
    <p:sldId id="384" r:id="rId45"/>
    <p:sldId id="385" r:id="rId46"/>
    <p:sldId id="337" r:id="rId47"/>
    <p:sldId id="338" r:id="rId48"/>
    <p:sldId id="339" r:id="rId49"/>
    <p:sldId id="351" r:id="rId50"/>
    <p:sldId id="354" r:id="rId51"/>
    <p:sldId id="391" r:id="rId5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392" autoAdjust="0"/>
    <p:restoredTop sz="94674" autoAdjust="0"/>
  </p:normalViewPr>
  <p:slideViewPr>
    <p:cSldViewPr snapToGrid="0" snapToObjects="1">
      <p:cViewPr varScale="1">
        <p:scale>
          <a:sx n="94" d="100"/>
          <a:sy n="94" d="100"/>
        </p:scale>
        <p:origin x="896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0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4DC08E-6105-C340-AE95-5F157B63F851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9FB59C-5DE3-414F-87BC-EE4F70C4F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9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0128FD-D2E7-1F45-B012-1B095E47517D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766FC6-9F79-294C-8697-6D9AAC4C7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1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6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extension.entm.purdue.edu</a:t>
            </a:r>
            <a:r>
              <a:rPr lang="en-US" dirty="0" smtClean="0"/>
              <a:t>/</a:t>
            </a:r>
            <a:r>
              <a:rPr lang="en-US" dirty="0" err="1" smtClean="0"/>
              <a:t>fieldcropsipm</a:t>
            </a:r>
            <a:r>
              <a:rPr lang="en-US" dirty="0" smtClean="0"/>
              <a:t>/insects/</a:t>
            </a:r>
            <a:r>
              <a:rPr lang="en-US" dirty="0" err="1" smtClean="0"/>
              <a:t>hessianfly.php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95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of lacewing</a:t>
            </a:r>
            <a:r>
              <a:rPr lang="en-US" baseline="0" dirty="0" smtClean="0"/>
              <a:t> a natural predator</a:t>
            </a:r>
          </a:p>
          <a:p>
            <a:r>
              <a:rPr lang="en-US" baseline="0" dirty="0" smtClean="0"/>
              <a:t>Students should be encouraged to identify other beneficial insects. If lady beetles are used in the school greenhouse as a biological control mechanism, this would be a good time to talk about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91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school has a composting</a:t>
            </a:r>
            <a:r>
              <a:rPr lang="en-US" baseline="0" dirty="0" smtClean="0"/>
              <a:t> site this could be an ideal time to visit and discuss why and what the school composts.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8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teachers are using this unit in conjunction with the FFA Agronomy CDE, additional slides may need to be created to include all of your states included pathogens.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4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27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news.cahnrs.wsu.edu</a:t>
            </a:r>
            <a:r>
              <a:rPr lang="en-US" dirty="0" smtClean="0"/>
              <a:t>/2009/04/16/regional-scientists-receive-500000-grant-to-test-weed-fighting-bacteria/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0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good place to talk about weed classification and have students conduct quick searches to locate lists of your states restricted and prohibited noxious weeds.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24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www.invasive.org</a:t>
            </a:r>
            <a:r>
              <a:rPr lang="en-US" dirty="0" smtClean="0"/>
              <a:t>/</a:t>
            </a:r>
            <a:r>
              <a:rPr lang="en-US" dirty="0" err="1" smtClean="0"/>
              <a:t>weedcd</a:t>
            </a:r>
            <a:r>
              <a:rPr lang="en-US" dirty="0" smtClean="0"/>
              <a:t>/species/5038.htm  when wheat contains</a:t>
            </a:r>
            <a:r>
              <a:rPr lang="en-US" baseline="0" dirty="0" smtClean="0"/>
              <a:t> weed seeds it has lower quality and receives a lower price. Prohibited weed seed presence may make a crop unsellable.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38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blogs.ext.vt.edu</a:t>
            </a:r>
            <a:r>
              <a:rPr lang="en-US" dirty="0" smtClean="0"/>
              <a:t>/soybean-update/2012/06/01/marestail-management-in-wheat-chris-drake-southampton-county-agent/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www.fao.org</a:t>
            </a:r>
            <a:r>
              <a:rPr lang="en-US" dirty="0" smtClean="0"/>
              <a:t>/</a:t>
            </a:r>
            <a:r>
              <a:rPr lang="en-US" dirty="0" err="1" smtClean="0"/>
              <a:t>docrep</a:t>
            </a:r>
            <a:r>
              <a:rPr lang="en-US" dirty="0" smtClean="0"/>
              <a:t>/006/x8234e/x8234e14.jpg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14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bugguide.net</a:t>
            </a:r>
            <a:r>
              <a:rPr lang="en-US" dirty="0" smtClean="0"/>
              <a:t>/node/view/518615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8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only a partial</a:t>
            </a:r>
            <a:r>
              <a:rPr lang="en-US" baseline="0" dirty="0" smtClean="0"/>
              <a:t> list of effects. Students should be encouraged to identify additional effects pests may have.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1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YouTube</a:t>
            </a:r>
            <a:r>
              <a:rPr lang="en-US" baseline="0" dirty="0" smtClean="0"/>
              <a:t> is not blocked in your school, consider showing this video: https://</a:t>
            </a:r>
            <a:r>
              <a:rPr lang="en-US" baseline="0" dirty="0" err="1" smtClean="0"/>
              <a:t>youtu.be</a:t>
            </a:r>
            <a:r>
              <a:rPr lang="en-US" baseline="0" dirty="0" smtClean="0"/>
              <a:t>/UZPeanRqW5s for a homeowner approach to IPM, and this one: https://</a:t>
            </a:r>
            <a:r>
              <a:rPr lang="en-US" baseline="0" dirty="0" err="1" smtClean="0"/>
              <a:t>youtu.be</a:t>
            </a:r>
            <a:r>
              <a:rPr lang="en-US" baseline="0" dirty="0" smtClean="0"/>
              <a:t>/87VtpvnHSJ4 for agricultural applications.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93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Google Earth, students can look for regional examples of strip cropping, or can</a:t>
            </a:r>
            <a:r>
              <a:rPr lang="en-US" baseline="0" dirty="0" smtClean="0"/>
              <a:t> look for examples from across the world.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24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followgreenliving.com</a:t>
            </a:r>
            <a:r>
              <a:rPr lang="en-US" dirty="0" smtClean="0"/>
              <a:t>/profitable-practice-crop-rotation/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44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masters.agron.iastate.edu</a:t>
            </a:r>
            <a:r>
              <a:rPr lang="en-US" dirty="0" smtClean="0"/>
              <a:t>/Content/Students/sample/classes/Sample/lesson09/detail/</a:t>
            </a:r>
            <a:r>
              <a:rPr lang="en-US" dirty="0" err="1" smtClean="0"/>
              <a:t>strip.html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4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www.theguardian.com</a:t>
            </a:r>
            <a:r>
              <a:rPr lang="en-US" dirty="0" smtClean="0"/>
              <a:t>/environment/2012/</a:t>
            </a:r>
            <a:r>
              <a:rPr lang="en-US" dirty="0" err="1" smtClean="0"/>
              <a:t>aug</a:t>
            </a:r>
            <a:r>
              <a:rPr lang="en-US" dirty="0" smtClean="0"/>
              <a:t>/21/agroforestry-</a:t>
            </a:r>
            <a:r>
              <a:rPr lang="en-US" dirty="0" err="1" smtClean="0"/>
              <a:t>france</a:t>
            </a:r>
            <a:r>
              <a:rPr lang="en-US" dirty="0" smtClean="0"/>
              <a:t>-farming-revival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94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Download</a:t>
            </a:r>
            <a:r>
              <a:rPr lang="en-US" baseline="0" dirty="0" smtClean="0"/>
              <a:t> HOSTA Task Sheet 3.5 here: http://</a:t>
            </a:r>
            <a:r>
              <a:rPr lang="en-US" baseline="0" dirty="0" err="1" smtClean="0"/>
              <a:t>articles.extension.org</a:t>
            </a:r>
            <a:r>
              <a:rPr lang="en-US" baseline="0" dirty="0" smtClean="0"/>
              <a:t>/sites/default/files/NSTMOP%20Task%20Sheets%20Section%203%202013.pdf, or use the one included in the zipped readings file. Depending on your states level of enforcement, you may need additional time on this topic.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4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 major categories of pests.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by C Walsh</a:t>
            </a:r>
          </a:p>
          <a:p>
            <a:r>
              <a:rPr lang="en-US" dirty="0" smtClean="0"/>
              <a:t>Discussion may need to focus on the term</a:t>
            </a:r>
            <a:r>
              <a:rPr lang="en-US" baseline="0" dirty="0" smtClean="0"/>
              <a:t> vector. This is also a good time to review xylem and phloem and why pests may focus on these structures.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6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pnwhandbooks.org</a:t>
            </a:r>
            <a:r>
              <a:rPr lang="en-US" dirty="0" smtClean="0"/>
              <a:t>/insect/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/wiki/Aphid</a:t>
            </a:r>
          </a:p>
          <a:p>
            <a:r>
              <a:rPr lang="en-US" dirty="0" smtClean="0"/>
              <a:t>While not the only pests, these represent some of the more common insect</a:t>
            </a:r>
            <a:r>
              <a:rPr lang="en-US" baseline="0" dirty="0" smtClean="0"/>
              <a:t> pests. For a writing activity, students could create short descriptions and life cycle diagrams of these and each of the subsequent slides pests.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0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File:Snodgrass_Aphis_pomi.jpg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1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File:Snodgrass_Aphis_pomi.jpg</a:t>
            </a:r>
            <a:endParaRPr lang="en-US" dirty="0" smtClean="0"/>
          </a:p>
          <a:p>
            <a:r>
              <a:rPr lang="en-US" dirty="0" smtClean="0"/>
              <a:t>Similar to the insect summary pages suggested a few slides back, creation of disease summaries would also be a good way for students to locate and synthesize technical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1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extension.umass.edu</a:t>
            </a:r>
            <a:r>
              <a:rPr lang="en-US" dirty="0" smtClean="0"/>
              <a:t>/vegetable/insects/wireworm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www.ent.iastate.edu</a:t>
            </a:r>
            <a:r>
              <a:rPr lang="en-US" dirty="0" smtClean="0"/>
              <a:t>/</a:t>
            </a:r>
            <a:r>
              <a:rPr lang="en-US" dirty="0" err="1" smtClean="0"/>
              <a:t>imagegal</a:t>
            </a:r>
            <a:r>
              <a:rPr lang="en-US" dirty="0" smtClean="0"/>
              <a:t>/</a:t>
            </a:r>
            <a:r>
              <a:rPr lang="en-US" dirty="0" err="1" smtClean="0"/>
              <a:t>coleoptera</a:t>
            </a:r>
            <a:r>
              <a:rPr lang="en-US" dirty="0" smtClean="0"/>
              <a:t>/click/3936.12clickbeetle.html</a:t>
            </a:r>
          </a:p>
          <a:p>
            <a:r>
              <a:rPr lang="en-US" dirty="0" smtClean="0"/>
              <a:t>Aaron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Esser</a:t>
            </a:r>
            <a:r>
              <a:rPr lang="en-US" baseline="0" dirty="0" smtClean="0"/>
              <a:t>: http://</a:t>
            </a:r>
            <a:r>
              <a:rPr lang="en-US" baseline="0" dirty="0" err="1" smtClean="0"/>
              <a:t>lincoln-adams.wsu.edu</a:t>
            </a:r>
            <a:r>
              <a:rPr lang="en-US" baseline="0" dirty="0" smtClean="0"/>
              <a:t>/agriculture/</a:t>
            </a:r>
            <a:r>
              <a:rPr lang="en-US" baseline="0" dirty="0" err="1" smtClean="0"/>
              <a:t>Wireworm.html</a:t>
            </a:r>
            <a:endParaRPr lang="en-US" baseline="0" dirty="0" smtClean="0"/>
          </a:p>
          <a:p>
            <a:r>
              <a:rPr lang="en-US" baseline="0" dirty="0" smtClean="0"/>
              <a:t>http://</a:t>
            </a:r>
            <a:r>
              <a:rPr lang="en-US" baseline="0" dirty="0" err="1" smtClean="0"/>
              <a:t>lincoln-adams.wsu.edu</a:t>
            </a:r>
            <a:r>
              <a:rPr lang="en-US" baseline="0" dirty="0" smtClean="0"/>
              <a:t>/agriculture/Wireworm-Scouting-FS059E.pdf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68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www.cals.uidaho.edu</a:t>
            </a:r>
            <a:r>
              <a:rPr lang="en-US" dirty="0" smtClean="0"/>
              <a:t>/</a:t>
            </a:r>
            <a:r>
              <a:rPr lang="en-US" dirty="0" err="1" smtClean="0"/>
              <a:t>edComm</a:t>
            </a:r>
            <a:r>
              <a:rPr lang="en-US" dirty="0" smtClean="0"/>
              <a:t>/</a:t>
            </a:r>
            <a:r>
              <a:rPr lang="en-US" dirty="0" err="1" smtClean="0"/>
              <a:t>pdf</a:t>
            </a:r>
            <a:r>
              <a:rPr lang="en-US" dirty="0" smtClean="0"/>
              <a:t>/CIS/CIS0994.pdf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Cereal_leaf_beetle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bugguide.net</a:t>
            </a:r>
            <a:r>
              <a:rPr lang="en-US" dirty="0" smtClean="0"/>
              <a:t>/node/view/85057/</a:t>
            </a:r>
            <a:r>
              <a:rPr lang="en-US" dirty="0" err="1" smtClean="0"/>
              <a:t>bgimage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66FC6-9F79-294C-8697-6D9AAC4C70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54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8941061" cy="1927225"/>
          </a:xfrm>
        </p:spPr>
        <p:txBody>
          <a:bodyPr anchor="b">
            <a:noAutofit/>
          </a:bodyPr>
          <a:lstStyle>
            <a:lvl1pPr>
              <a:defRPr sz="4800" b="1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1" y="3398520"/>
            <a:ext cx="878231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198"/>
          <a:stretch/>
        </p:blipFill>
        <p:spPr>
          <a:xfrm>
            <a:off x="7441296" y="386588"/>
            <a:ext cx="3576068" cy="2241879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6850"/>
            <a:ext cx="2413000" cy="2241879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575" y="356850"/>
            <a:ext cx="2667292" cy="2241879"/>
          </a:xfrm>
          <a:prstGeom prst="rect">
            <a:avLst/>
          </a:prstGeom>
        </p:spPr>
      </p:pic>
      <p:pic>
        <p:nvPicPr>
          <p:cNvPr id="11" name="Content Placeholder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44"/>
          <a:stretch/>
        </p:blipFill>
        <p:spPr>
          <a:xfrm>
            <a:off x="4306701" y="5104780"/>
            <a:ext cx="2438359" cy="1747264"/>
          </a:xfrm>
          <a:prstGeom prst="rect">
            <a:avLst/>
          </a:prstGeom>
        </p:spPr>
      </p:pic>
      <p:pic>
        <p:nvPicPr>
          <p:cNvPr id="12" name="Content Placeholder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517"/>
          <a:stretch/>
        </p:blipFill>
        <p:spPr>
          <a:xfrm>
            <a:off x="5525441" y="356849"/>
            <a:ext cx="1693280" cy="2241879"/>
          </a:xfrm>
          <a:prstGeom prst="rect">
            <a:avLst/>
          </a:prstGeom>
        </p:spPr>
      </p:pic>
      <p:pic>
        <p:nvPicPr>
          <p:cNvPr id="13" name="Content Placeholder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5104780"/>
            <a:ext cx="4315620" cy="1753221"/>
          </a:xfrm>
          <a:prstGeom prst="rect">
            <a:avLst/>
          </a:prstGeom>
        </p:spPr>
      </p:pic>
      <p:pic>
        <p:nvPicPr>
          <p:cNvPr id="14" name="Content Placeholder 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6140" y="5104780"/>
            <a:ext cx="4300957" cy="17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9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975" y="1600200"/>
            <a:ext cx="9551199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8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solidFill>
            <a:schemeClr val="bg1">
              <a:lumMod val="85000"/>
              <a:alpha val="46000"/>
            </a:schemeClr>
          </a:solidFill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26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2DD5FFA-E2CD-5B42-9954-C0737477E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7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738" y="18288"/>
            <a:ext cx="1230776" cy="329184"/>
          </a:xfrm>
        </p:spPr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999" y="18288"/>
            <a:ext cx="6585995" cy="32918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0596" y="18288"/>
            <a:ext cx="760071" cy="329184"/>
          </a:xfrm>
        </p:spPr>
        <p:txBody>
          <a:bodyPr/>
          <a:lstStyle>
            <a:lvl1pPr algn="ctr">
              <a:defRPr/>
            </a:lvl1pPr>
          </a:lstStyle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9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362201"/>
            <a:ext cx="8641031" cy="2200275"/>
          </a:xfrm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4626865"/>
            <a:ext cx="8641031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45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76" y="533400"/>
            <a:ext cx="9556616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638" y="1673352"/>
            <a:ext cx="4602567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6025" y="1673352"/>
            <a:ext cx="4602567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7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868" y="1676400"/>
            <a:ext cx="4589321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68" y="2438400"/>
            <a:ext cx="4589321" cy="42683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13" y="1676400"/>
            <a:ext cx="4589321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13" y="2438400"/>
            <a:ext cx="4589321" cy="42683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984736" y="1691640"/>
            <a:ext cx="1059" cy="501506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0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4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03" y="792080"/>
            <a:ext cx="2353669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33" y="792080"/>
            <a:ext cx="7083656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804" y="2130553"/>
            <a:ext cx="2353669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212315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55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91" y="792480"/>
            <a:ext cx="2313983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0217" y="1016782"/>
            <a:ext cx="7036183" cy="487638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492" y="2133600"/>
            <a:ext cx="2310760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A08B-FE24-274C-8AB9-6124027E0709}" type="datetimeFigureOut">
              <a:rPr lang="en-US" smtClean="0"/>
              <a:t>9/19/16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8BF5D-DEC2-DF40-AD12-E320289D8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7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heat-Moscow-Mid July (10)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r="49079"/>
          <a:stretch/>
        </p:blipFill>
        <p:spPr>
          <a:xfrm>
            <a:off x="11067863" y="347471"/>
            <a:ext cx="1138448" cy="6446520"/>
          </a:xfrm>
          <a:prstGeom prst="rect">
            <a:avLst/>
          </a:prstGeom>
          <a:effectLst/>
        </p:spPr>
      </p:pic>
      <p:sp>
        <p:nvSpPr>
          <p:cNvPr id="10" name="Rectangle 9"/>
          <p:cNvSpPr/>
          <p:nvPr/>
        </p:nvSpPr>
        <p:spPr>
          <a:xfrm>
            <a:off x="0" y="220786"/>
            <a:ext cx="9863728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976" y="533400"/>
            <a:ext cx="969175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76" y="1600200"/>
            <a:ext cx="9691753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7414E8A-583E-4CC7-B9BE-AA6D99723CB7}" type="datetime1">
              <a:rPr lang="en-US" smtClean="0"/>
              <a:t>9/19/16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 smtClean="0"/>
              <a:t>Climate &amp; Agro-Ecozones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REACCHlogo_wheat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744" y="6350991"/>
            <a:ext cx="1148144" cy="507682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12" name="Straight Connector 11"/>
          <p:cNvCxnSpPr/>
          <p:nvPr/>
        </p:nvCxnSpPr>
        <p:spPr>
          <a:xfrm>
            <a:off x="11067744" y="347471"/>
            <a:ext cx="0" cy="6511202"/>
          </a:xfrm>
          <a:prstGeom prst="line">
            <a:avLst/>
          </a:prstGeom>
          <a:ln w="41275" cmpd="sng">
            <a:prstDash val="solid"/>
          </a:ln>
          <a:effectLst>
            <a:outerShdw dist="38100" dir="5400000" algn="ctr" rotWithShape="0">
              <a:srgbClr val="93A299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28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1070" y="1562673"/>
            <a:ext cx="10727140" cy="1927225"/>
          </a:xfrm>
        </p:spPr>
        <p:txBody>
          <a:bodyPr/>
          <a:lstStyle/>
          <a:p>
            <a:r>
              <a:rPr lang="en-US" dirty="0" smtClean="0"/>
              <a:t>Pest and Beneficial organisms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Weeds, insects, and plant pathogens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Aphids: Asexual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Females give birth to identical clones</a:t>
            </a:r>
          </a:p>
          <a:p>
            <a:r>
              <a:rPr lang="en-US" dirty="0" smtClean="0"/>
              <a:t>Each daughter can begin reproducing in 4-10 days</a:t>
            </a:r>
          </a:p>
          <a:p>
            <a:r>
              <a:rPr lang="en-US" dirty="0" smtClean="0"/>
              <a:t>In many species daughters are born already pregnant</a:t>
            </a:r>
          </a:p>
          <a:p>
            <a:pPr lvl="1"/>
            <a:r>
              <a:rPr lang="en-US" dirty="0" smtClean="0"/>
              <a:t>“telescoping generations”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rrowheads="1"/>
          </p:cNvPicPr>
          <p:nvPr>
            <p:ph sz="half" idx="2"/>
          </p:nvPr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74500" y="2006221"/>
            <a:ext cx="3497045" cy="403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Wireworms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Beetles</a:t>
            </a:r>
          </a:p>
          <a:p>
            <a:r>
              <a:rPr lang="en-US" dirty="0" smtClean="0"/>
              <a:t>Larvae are root feeding pests</a:t>
            </a:r>
          </a:p>
          <a:p>
            <a:pPr lvl="1"/>
            <a:r>
              <a:rPr lang="en-US" dirty="0" smtClean="0"/>
              <a:t>Spend several years as larvae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2200" y="1600201"/>
            <a:ext cx="4038600" cy="25177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152" y="4271619"/>
            <a:ext cx="5208649" cy="201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Cereal </a:t>
            </a:r>
            <a:r>
              <a:rPr lang="en-US" dirty="0"/>
              <a:t>L</a:t>
            </a:r>
            <a:r>
              <a:rPr lang="en-US" dirty="0" smtClean="0"/>
              <a:t>eaf Beetle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3809822"/>
            <a:ext cx="8229600" cy="2745124"/>
          </a:xfrm>
        </p:spPr>
        <p:txBody>
          <a:bodyPr>
            <a:normAutofit/>
          </a:bodyPr>
          <a:lstStyle/>
          <a:p>
            <a:r>
              <a:rPr lang="en-US" dirty="0" smtClean="0"/>
              <a:t>Pests as adults and larvae</a:t>
            </a:r>
          </a:p>
          <a:p>
            <a:r>
              <a:rPr lang="en-US" dirty="0" smtClean="0"/>
              <a:t>Preferred hosts are barley, oats, wheat, rye and corn</a:t>
            </a:r>
          </a:p>
          <a:p>
            <a:r>
              <a:rPr lang="en-US" dirty="0" smtClean="0"/>
              <a:t>Feed on mesophyll</a:t>
            </a:r>
          </a:p>
          <a:p>
            <a:pPr lvl="1"/>
            <a:r>
              <a:rPr lang="en-US" dirty="0" smtClean="0"/>
              <a:t>Portion of leaf responsible for photosynthesis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06027" y="1271984"/>
            <a:ext cx="2164096" cy="242525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27273" y="752870"/>
            <a:ext cx="2425251" cy="34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Hessian 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Significant crop pest of wheat, barley and rye</a:t>
            </a:r>
          </a:p>
          <a:p>
            <a:r>
              <a:rPr lang="en-US" dirty="0" smtClean="0"/>
              <a:t>Feed on phloem</a:t>
            </a:r>
          </a:p>
          <a:p>
            <a:r>
              <a:rPr lang="en-US" dirty="0" smtClean="0"/>
              <a:t>Transmit viruses</a:t>
            </a:r>
          </a:p>
          <a:p>
            <a:r>
              <a:rPr lang="en-US" dirty="0" smtClean="0"/>
              <a:t>Native to Asia</a:t>
            </a:r>
          </a:p>
          <a:p>
            <a:r>
              <a:rPr lang="en-US" dirty="0" smtClean="0"/>
              <a:t>Primarily a pest as larvae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082"/>
          <a:stretch/>
        </p:blipFill>
        <p:spPr>
          <a:xfrm>
            <a:off x="6617186" y="1600201"/>
            <a:ext cx="3593614" cy="252072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754"/>
          <a:stretch/>
        </p:blipFill>
        <p:spPr>
          <a:xfrm>
            <a:off x="6617187" y="4302043"/>
            <a:ext cx="3593614" cy="21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Beneficial Organisms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Natural Predators</a:t>
            </a:r>
          </a:p>
          <a:p>
            <a:pPr lvl="1"/>
            <a:r>
              <a:rPr lang="en-US" dirty="0" smtClean="0"/>
              <a:t>Insects that eat or parasitize pests</a:t>
            </a:r>
          </a:p>
          <a:p>
            <a:r>
              <a:rPr lang="en-US" dirty="0" err="1" smtClean="0"/>
              <a:t>Detritivores</a:t>
            </a:r>
            <a:endParaRPr lang="en-US" dirty="0" smtClean="0"/>
          </a:p>
          <a:p>
            <a:pPr lvl="1"/>
            <a:r>
              <a:rPr lang="en-US" dirty="0" smtClean="0"/>
              <a:t>Organisms involved in nutrient cycling</a:t>
            </a:r>
          </a:p>
          <a:p>
            <a:r>
              <a:rPr lang="en-US" dirty="0" smtClean="0"/>
              <a:t>Pollinators</a:t>
            </a:r>
          </a:p>
          <a:p>
            <a:r>
              <a:rPr lang="en-US" dirty="0" smtClean="0"/>
              <a:t>~98% of insect species are beneficial</a:t>
            </a:r>
            <a:endParaRPr lang="en-US" dirty="0"/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64607" y="1312551"/>
            <a:ext cx="4248634" cy="4766150"/>
          </a:xfrm>
        </p:spPr>
      </p:pic>
    </p:spTree>
    <p:extLst>
      <p:ext uri="{BB962C8B-B14F-4D97-AF65-F5344CB8AC3E}">
        <p14:creationId xmlns:p14="http://schemas.microsoft.com/office/powerpoint/2010/main" val="38231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Enemies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Parasitic Wasps</a:t>
            </a:r>
          </a:p>
          <a:p>
            <a:r>
              <a:rPr lang="en-US" dirty="0" smtClean="0"/>
              <a:t>Spiders</a:t>
            </a:r>
          </a:p>
          <a:p>
            <a:r>
              <a:rPr lang="en-US" dirty="0" smtClean="0"/>
              <a:t>Parasitic flies</a:t>
            </a:r>
          </a:p>
          <a:p>
            <a:r>
              <a:rPr lang="en-US" dirty="0" err="1" smtClean="0"/>
              <a:t>Fungivorous</a:t>
            </a:r>
            <a:r>
              <a:rPr lang="en-US" dirty="0" smtClean="0"/>
              <a:t> and </a:t>
            </a:r>
            <a:r>
              <a:rPr lang="en-US" dirty="0" err="1" smtClean="0"/>
              <a:t>bactivorous</a:t>
            </a:r>
            <a:r>
              <a:rPr lang="en-US" dirty="0" smtClean="0"/>
              <a:t> nematodes</a:t>
            </a:r>
          </a:p>
          <a:p>
            <a:r>
              <a:rPr lang="en-US" dirty="0" smtClean="0"/>
              <a:t>Predatory beetles</a:t>
            </a:r>
          </a:p>
          <a:p>
            <a:r>
              <a:rPr lang="en-US" dirty="0" smtClean="0"/>
              <a:t>Predatory </a:t>
            </a:r>
            <a:r>
              <a:rPr lang="en-US" dirty="0" err="1" smtClean="0"/>
              <a:t>hemipterans</a:t>
            </a:r>
            <a:endParaRPr lang="en-US" dirty="0" smtClean="0"/>
          </a:p>
          <a:p>
            <a:r>
              <a:rPr lang="en-US" dirty="0" smtClean="0"/>
              <a:t>Preying mantises</a:t>
            </a:r>
          </a:p>
          <a:p>
            <a:r>
              <a:rPr lang="en-US" dirty="0" smtClean="0"/>
              <a:t>Many more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51362" y="2492317"/>
            <a:ext cx="2751513" cy="3079865"/>
          </a:xfrm>
        </p:spPr>
      </p:pic>
    </p:spTree>
    <p:extLst>
      <p:ext uri="{BB962C8B-B14F-4D97-AF65-F5344CB8AC3E}">
        <p14:creationId xmlns:p14="http://schemas.microsoft.com/office/powerpoint/2010/main" val="11092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natural enemy populations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56" y="2038858"/>
            <a:ext cx="3560064" cy="398678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Reduce pesticide use</a:t>
            </a:r>
          </a:p>
          <a:p>
            <a:r>
              <a:rPr lang="en-US" dirty="0" smtClean="0"/>
              <a:t>Increase crop diversity</a:t>
            </a:r>
          </a:p>
          <a:p>
            <a:r>
              <a:rPr lang="en-US" dirty="0" smtClean="0"/>
              <a:t>Plant field margins with insectary plants</a:t>
            </a:r>
          </a:p>
          <a:p>
            <a:r>
              <a:rPr lang="en-US" dirty="0" smtClean="0"/>
              <a:t>Intercrops</a:t>
            </a:r>
          </a:p>
          <a:p>
            <a:r>
              <a:rPr lang="en-US" dirty="0" smtClean="0"/>
              <a:t>Cover crops</a:t>
            </a:r>
          </a:p>
          <a:p>
            <a:r>
              <a:rPr lang="en-US" dirty="0" smtClean="0"/>
              <a:t>Mulches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Detritivores</a:t>
            </a:r>
            <a:endParaRPr lang="en-US" dirty="0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18866" y="2001839"/>
            <a:ext cx="3227642" cy="3621039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Important in nutrient cycling</a:t>
            </a:r>
          </a:p>
          <a:p>
            <a:r>
              <a:rPr lang="en-US" dirty="0" smtClean="0"/>
              <a:t>Help to convert organic matter into plant available nutrients</a:t>
            </a:r>
          </a:p>
          <a:p>
            <a:r>
              <a:rPr lang="en-US" dirty="0" smtClean="0"/>
              <a:t>Earthworms, arthropods primarily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Pathogens</a:t>
            </a:r>
            <a:endParaRPr lang="en-US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18" y="1851214"/>
            <a:ext cx="3756488" cy="419474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Block transport in plants</a:t>
            </a:r>
          </a:p>
          <a:p>
            <a:r>
              <a:rPr lang="en-US" dirty="0" smtClean="0"/>
              <a:t>Reduce photosynthesis</a:t>
            </a:r>
          </a:p>
          <a:p>
            <a:r>
              <a:rPr lang="en-US" dirty="0" smtClean="0"/>
              <a:t>Use plant nutrients</a:t>
            </a:r>
          </a:p>
          <a:p>
            <a:r>
              <a:rPr lang="en-US" dirty="0" smtClean="0"/>
              <a:t>Reduce end use quality</a:t>
            </a:r>
          </a:p>
          <a:p>
            <a:pPr lvl="1"/>
            <a:r>
              <a:rPr lang="en-US" dirty="0" smtClean="0"/>
              <a:t>Toxins</a:t>
            </a:r>
          </a:p>
          <a:p>
            <a:pPr lvl="1"/>
            <a:r>
              <a:rPr lang="en-US" dirty="0" smtClean="0"/>
              <a:t>Effect aesthetics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 vectors to be spread</a:t>
            </a:r>
          </a:p>
          <a:p>
            <a:r>
              <a:rPr lang="en-US" dirty="0"/>
              <a:t>Barley Yellow Dwarf</a:t>
            </a:r>
          </a:p>
          <a:p>
            <a:r>
              <a:rPr lang="en-US" dirty="0"/>
              <a:t>Wheat Streak </a:t>
            </a:r>
            <a:r>
              <a:rPr lang="en-US" dirty="0" err="1"/>
              <a:t>Mosiac</a:t>
            </a:r>
            <a:endParaRPr lang="en-US" dirty="0"/>
          </a:p>
          <a:p>
            <a:r>
              <a:rPr lang="en-US" dirty="0"/>
              <a:t>Potato Virus 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284" y="1398542"/>
            <a:ext cx="4644092" cy="5207881"/>
          </a:xfrm>
        </p:spPr>
      </p:pic>
    </p:spTree>
    <p:extLst>
      <p:ext uri="{BB962C8B-B14F-4D97-AF65-F5344CB8AC3E}">
        <p14:creationId xmlns:p14="http://schemas.microsoft.com/office/powerpoint/2010/main" val="346703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42948"/>
              </p:ext>
            </p:extLst>
          </p:nvPr>
        </p:nvGraphicFramePr>
        <p:xfrm>
          <a:off x="171976" y="1859508"/>
          <a:ext cx="380047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4" imgW="6858000" imgH="8801100" progId="Word.Document.12">
                  <p:embed/>
                </p:oleObj>
              </mc:Choice>
              <mc:Fallback>
                <p:oleObj name="Document" r:id="rId4" imgW="6858000" imgH="8801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976" y="1859508"/>
                        <a:ext cx="3800475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41106" y="1339334"/>
            <a:ext cx="455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click image to open MS </a:t>
            </a:r>
            <a:r>
              <a:rPr lang="en-US" smtClean="0"/>
              <a:t>Word DOC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9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Bacteria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417638"/>
            <a:ext cx="3853872" cy="2081091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4333286" cy="2185988"/>
          </a:xfrm>
        </p:spPr>
        <p:txBody>
          <a:bodyPr/>
          <a:lstStyle/>
          <a:p>
            <a:r>
              <a:rPr lang="en-US" dirty="0" smtClean="0"/>
              <a:t>Favored by high humidity and high plant density</a:t>
            </a:r>
          </a:p>
          <a:p>
            <a:r>
              <a:rPr lang="en-US" dirty="0" smtClean="0"/>
              <a:t>Bacterial leaf blight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3853872" cy="2187575"/>
          </a:xfrm>
        </p:spPr>
        <p:txBody>
          <a:bodyPr>
            <a:normAutofit/>
          </a:bodyPr>
          <a:lstStyle/>
          <a:p>
            <a:r>
              <a:rPr lang="en-US" dirty="0" smtClean="0"/>
              <a:t>Common genera</a:t>
            </a:r>
            <a:r>
              <a:rPr lang="en-US" i="1" dirty="0" smtClean="0"/>
              <a:t>: </a:t>
            </a:r>
          </a:p>
          <a:p>
            <a:pPr lvl="1"/>
            <a:r>
              <a:rPr lang="en-US" i="1" dirty="0" err="1" smtClean="0"/>
              <a:t>Erwinia</a:t>
            </a:r>
            <a:r>
              <a:rPr lang="en-US" i="1" dirty="0" smtClean="0"/>
              <a:t> </a:t>
            </a:r>
          </a:p>
          <a:p>
            <a:pPr lvl="1"/>
            <a:r>
              <a:rPr lang="en-US" i="1" dirty="0" err="1" smtClean="0"/>
              <a:t>Xanthomonas</a:t>
            </a:r>
            <a:r>
              <a:rPr lang="en-US" dirty="0"/>
              <a:t> </a:t>
            </a:r>
          </a:p>
          <a:p>
            <a:pPr lvl="1"/>
            <a:r>
              <a:rPr lang="en-US" i="1" dirty="0" smtClean="0"/>
              <a:t>Pseudomonas</a:t>
            </a:r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3786188"/>
            <a:ext cx="4333286" cy="2339976"/>
          </a:xfrm>
        </p:spPr>
      </p:pic>
    </p:spTree>
    <p:extLst>
      <p:ext uri="{BB962C8B-B14F-4D97-AF65-F5344CB8AC3E}">
        <p14:creationId xmlns:p14="http://schemas.microsoft.com/office/powerpoint/2010/main" val="38914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28" y="1407994"/>
            <a:ext cx="4673492" cy="253059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37278" y="1600199"/>
            <a:ext cx="4055563" cy="2338389"/>
          </a:xfrm>
        </p:spPr>
        <p:txBody>
          <a:bodyPr>
            <a:normAutofit/>
          </a:bodyPr>
          <a:lstStyle/>
          <a:p>
            <a:r>
              <a:rPr lang="en-US" dirty="0" smtClean="0"/>
              <a:t>Eukaryotes</a:t>
            </a:r>
          </a:p>
          <a:p>
            <a:r>
              <a:rPr lang="en-US" dirty="0" smtClean="0"/>
              <a:t>Often have complex life cycles</a:t>
            </a:r>
          </a:p>
          <a:p>
            <a:r>
              <a:rPr lang="en-US" dirty="0" smtClean="0"/>
              <a:t>Many survive long periods in the soil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56228" y="4107975"/>
            <a:ext cx="4673492" cy="2019869"/>
          </a:xfrm>
        </p:spPr>
        <p:txBody>
          <a:bodyPr>
            <a:normAutofit/>
          </a:bodyPr>
          <a:lstStyle/>
          <a:p>
            <a:r>
              <a:rPr lang="en-US" dirty="0" smtClean="0"/>
              <a:t>Rusts, mildews, blights, cankers, rots, molds and wilts</a:t>
            </a:r>
          </a:p>
          <a:p>
            <a:r>
              <a:rPr lang="en-US" dirty="0" smtClean="0"/>
              <a:t>Usually favored by humid conditions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278" y="4107976"/>
            <a:ext cx="4055563" cy="2201591"/>
          </a:xfrm>
        </p:spPr>
      </p:pic>
    </p:spTree>
    <p:extLst>
      <p:ext uri="{BB962C8B-B14F-4D97-AF65-F5344CB8AC3E}">
        <p14:creationId xmlns:p14="http://schemas.microsoft.com/office/powerpoint/2010/main" val="41915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Fungi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44" y="1600199"/>
            <a:ext cx="4365194" cy="2363657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64574" y="1600199"/>
            <a:ext cx="3935242" cy="2207525"/>
          </a:xfrm>
        </p:spPr>
        <p:txBody>
          <a:bodyPr>
            <a:normAutofit/>
          </a:bodyPr>
          <a:lstStyle/>
          <a:p>
            <a:r>
              <a:rPr lang="en-US" dirty="0" smtClean="0"/>
              <a:t>Eukaryotes</a:t>
            </a:r>
          </a:p>
          <a:p>
            <a:r>
              <a:rPr lang="en-US" dirty="0" smtClean="0"/>
              <a:t>Often have complex life cycles</a:t>
            </a:r>
          </a:p>
          <a:p>
            <a:r>
              <a:rPr lang="en-US" dirty="0" smtClean="0"/>
              <a:t>Many survive long periods in the soil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55344" y="4146417"/>
            <a:ext cx="4365194" cy="2036019"/>
          </a:xfrm>
        </p:spPr>
        <p:txBody>
          <a:bodyPr>
            <a:normAutofit/>
          </a:bodyPr>
          <a:lstStyle/>
          <a:p>
            <a:r>
              <a:rPr lang="en-US" dirty="0" smtClean="0"/>
              <a:t>Rusts, mildews, blights, cankers, rots, molds and wilts</a:t>
            </a:r>
          </a:p>
          <a:p>
            <a:r>
              <a:rPr lang="en-US" dirty="0" smtClean="0"/>
              <a:t>Requires humid climates/weather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574" y="4046163"/>
            <a:ext cx="3935242" cy="2136274"/>
          </a:xfrm>
        </p:spPr>
      </p:pic>
    </p:spTree>
    <p:extLst>
      <p:ext uri="{BB962C8B-B14F-4D97-AF65-F5344CB8AC3E}">
        <p14:creationId xmlns:p14="http://schemas.microsoft.com/office/powerpoint/2010/main" val="300771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5" b="1505"/>
          <a:stretch>
            <a:fillRect/>
          </a:stretch>
        </p:blipFill>
        <p:spPr>
          <a:xfrm>
            <a:off x="1977557" y="595671"/>
            <a:ext cx="8229600" cy="598646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39747"/>
          </a:xfrm>
        </p:spPr>
        <p:txBody>
          <a:bodyPr/>
          <a:lstStyle/>
          <a:p>
            <a:r>
              <a:rPr lang="en-US" dirty="0" smtClean="0"/>
              <a:t>Disease Triangle</a:t>
            </a:r>
            <a:endParaRPr lang="en-US" dirty="0"/>
          </a:p>
        </p:txBody>
      </p:sp>
      <p:sp>
        <p:nvSpPr>
          <p:cNvPr id="2" name="Down Arrow Callout 1"/>
          <p:cNvSpPr/>
          <p:nvPr/>
        </p:nvSpPr>
        <p:spPr>
          <a:xfrm>
            <a:off x="7783066" y="1269881"/>
            <a:ext cx="2578786" cy="1684535"/>
          </a:xfrm>
          <a:prstGeom prst="downArrowCallou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Depends on local climates</a:t>
            </a:r>
          </a:p>
        </p:txBody>
      </p:sp>
      <p:sp>
        <p:nvSpPr>
          <p:cNvPr id="5" name="Down Arrow Callout 4"/>
          <p:cNvSpPr/>
          <p:nvPr/>
        </p:nvSpPr>
        <p:spPr>
          <a:xfrm>
            <a:off x="7783066" y="1279743"/>
            <a:ext cx="2578786" cy="1684535"/>
          </a:xfrm>
          <a:prstGeom prst="downArrowCallou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Important pests vary by climate</a:t>
            </a:r>
          </a:p>
        </p:txBody>
      </p:sp>
    </p:spTree>
    <p:extLst>
      <p:ext uri="{BB962C8B-B14F-4D97-AF65-F5344CB8AC3E}">
        <p14:creationId xmlns:p14="http://schemas.microsoft.com/office/powerpoint/2010/main" val="272881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5" b="1505"/>
          <a:stretch>
            <a:fillRect/>
          </a:stretch>
        </p:blipFill>
        <p:spPr>
          <a:xfrm>
            <a:off x="1977557" y="595671"/>
            <a:ext cx="8229600" cy="598646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39747"/>
          </a:xfrm>
        </p:spPr>
        <p:txBody>
          <a:bodyPr/>
          <a:lstStyle/>
          <a:p>
            <a:r>
              <a:rPr lang="en-US" dirty="0" smtClean="0"/>
              <a:t>Disease Triangle: Stripe Rust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37764" y="1114386"/>
            <a:ext cx="26565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Susceptible Wheat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9162" y="2899489"/>
            <a:ext cx="199253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Cool Humid</a:t>
            </a:r>
          </a:p>
          <a:p>
            <a:pPr algn="ctr"/>
            <a:r>
              <a:rPr lang="en-US" sz="2400" dirty="0"/>
              <a:t>Weather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6139" y="3097272"/>
            <a:ext cx="18530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Puccinia</a:t>
            </a:r>
            <a:r>
              <a:rPr lang="en-US" sz="2400" i="1" dirty="0"/>
              <a:t> </a:t>
            </a:r>
            <a:r>
              <a:rPr lang="en-US" sz="2400" i="1" dirty="0" err="1"/>
              <a:t>striiformis</a:t>
            </a:r>
            <a:endParaRPr lang="en-US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657836" y="4107674"/>
            <a:ext cx="8811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Stripe rust</a:t>
            </a:r>
          </a:p>
        </p:txBody>
      </p:sp>
    </p:spTree>
    <p:extLst>
      <p:ext uri="{BB962C8B-B14F-4D97-AF65-F5344CB8AC3E}">
        <p14:creationId xmlns:p14="http://schemas.microsoft.com/office/powerpoint/2010/main" val="20749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What is a weed?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507" y="1600200"/>
            <a:ext cx="4030986" cy="218598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62" y="1600200"/>
            <a:ext cx="4037075" cy="21859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997" y="3938588"/>
            <a:ext cx="4040006" cy="218757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963" y="4313324"/>
            <a:ext cx="2660073" cy="1438102"/>
          </a:xfrm>
        </p:spPr>
      </p:pic>
    </p:spTree>
    <p:extLst>
      <p:ext uri="{BB962C8B-B14F-4D97-AF65-F5344CB8AC3E}">
        <p14:creationId xmlns:p14="http://schemas.microsoft.com/office/powerpoint/2010/main" val="21983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weed?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A plant growing where it is not wanted and in competition with cultivated plants.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213" y="2785340"/>
            <a:ext cx="3415379" cy="3823185"/>
          </a:xfrm>
        </p:spPr>
      </p:pic>
    </p:spTree>
    <p:extLst>
      <p:ext uri="{BB962C8B-B14F-4D97-AF65-F5344CB8AC3E}">
        <p14:creationId xmlns:p14="http://schemas.microsoft.com/office/powerpoint/2010/main" val="9471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Weed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Depends on: </a:t>
            </a:r>
          </a:p>
          <a:p>
            <a:pPr lvl="1"/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Crop</a:t>
            </a:r>
          </a:p>
          <a:p>
            <a:pPr lvl="1"/>
            <a:r>
              <a:rPr lang="en-US" dirty="0" smtClean="0"/>
              <a:t>Management </a:t>
            </a:r>
          </a:p>
          <a:p>
            <a:r>
              <a:rPr lang="en-US" dirty="0" smtClean="0"/>
              <a:t>Some species are found in many systems</a:t>
            </a:r>
          </a:p>
          <a:p>
            <a:r>
              <a:rPr lang="en-US" dirty="0" smtClean="0"/>
              <a:t>Others in just a few</a:t>
            </a:r>
          </a:p>
          <a:p>
            <a:r>
              <a:rPr lang="en-US" dirty="0" smtClean="0"/>
              <a:t>Some weeds are more easily controlled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54436" y="1673225"/>
            <a:ext cx="3145366" cy="4718050"/>
          </a:xfrm>
        </p:spPr>
      </p:pic>
    </p:spTree>
    <p:extLst>
      <p:ext uri="{BB962C8B-B14F-4D97-AF65-F5344CB8AC3E}">
        <p14:creationId xmlns:p14="http://schemas.microsoft.com/office/powerpoint/2010/main" val="78437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Weed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 troublesome weeds are usually the most similar to the crop and therefore harder to control</a:t>
            </a:r>
          </a:p>
          <a:p>
            <a:r>
              <a:rPr lang="en-US" dirty="0" smtClean="0"/>
              <a:t>Some weeds have become herbicide resistant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6038" y="2539657"/>
            <a:ext cx="4602162" cy="2985186"/>
          </a:xfrm>
        </p:spPr>
      </p:pic>
    </p:spTree>
    <p:extLst>
      <p:ext uri="{BB962C8B-B14F-4D97-AF65-F5344CB8AC3E}">
        <p14:creationId xmlns:p14="http://schemas.microsoft.com/office/powerpoint/2010/main" val="5253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weed examples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Downy Brome	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96" y="2438400"/>
            <a:ext cx="2838071" cy="42687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Jointed </a:t>
            </a:r>
            <a:r>
              <a:rPr lang="en-US" dirty="0" err="1" smtClean="0"/>
              <a:t>Goatgrass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163" y="3042437"/>
            <a:ext cx="4589462" cy="3060714"/>
          </a:xfrm>
        </p:spPr>
      </p:pic>
    </p:spTree>
    <p:extLst>
      <p:ext uri="{BB962C8B-B14F-4D97-AF65-F5344CB8AC3E}">
        <p14:creationId xmlns:p14="http://schemas.microsoft.com/office/powerpoint/2010/main" val="26951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pests and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 useable yield</a:t>
            </a:r>
          </a:p>
          <a:p>
            <a:pPr lvl="1"/>
            <a:r>
              <a:rPr lang="en-US" dirty="0" smtClean="0"/>
              <a:t>All diseases and pests</a:t>
            </a:r>
          </a:p>
          <a:p>
            <a:r>
              <a:rPr lang="en-US" dirty="0" smtClean="0"/>
              <a:t>Reduce end-use quality and storability	</a:t>
            </a:r>
          </a:p>
          <a:p>
            <a:pPr lvl="1"/>
            <a:r>
              <a:rPr lang="en-US" dirty="0" smtClean="0"/>
              <a:t>Most crops, especially fruits and vegetables</a:t>
            </a:r>
          </a:p>
          <a:p>
            <a:r>
              <a:rPr lang="en-US" dirty="0" smtClean="0"/>
              <a:t>Destroy leaf tissue =  reduce photosynthesis</a:t>
            </a:r>
          </a:p>
          <a:p>
            <a:pPr lvl="1"/>
            <a:r>
              <a:rPr lang="en-US" dirty="0" smtClean="0"/>
              <a:t>Insects, airborne fungi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weed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Lambsquarter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9400" y="2851745"/>
            <a:ext cx="4589463" cy="344209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Russian Thistle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163" y="3043509"/>
            <a:ext cx="4589462" cy="3058569"/>
          </a:xfrm>
        </p:spPr>
      </p:pic>
    </p:spTree>
    <p:extLst>
      <p:ext uri="{BB962C8B-B14F-4D97-AF65-F5344CB8AC3E}">
        <p14:creationId xmlns:p14="http://schemas.microsoft.com/office/powerpoint/2010/main" val="36330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weeds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Compete with crop:</a:t>
            </a:r>
          </a:p>
          <a:p>
            <a:pPr lvl="1"/>
            <a:r>
              <a:rPr lang="en-US" dirty="0" smtClean="0"/>
              <a:t>Space</a:t>
            </a:r>
          </a:p>
          <a:p>
            <a:pPr lvl="1"/>
            <a:r>
              <a:rPr lang="en-US" dirty="0" smtClean="0"/>
              <a:t>Light</a:t>
            </a:r>
          </a:p>
          <a:p>
            <a:pPr lvl="1"/>
            <a:r>
              <a:rPr lang="en-US" dirty="0" smtClean="0"/>
              <a:t>Nutrients</a:t>
            </a:r>
          </a:p>
          <a:p>
            <a:pPr lvl="1"/>
            <a:r>
              <a:rPr lang="en-US" dirty="0" smtClean="0"/>
              <a:t>Water</a:t>
            </a:r>
          </a:p>
          <a:p>
            <a:r>
              <a:rPr lang="en-US" dirty="0" smtClean="0"/>
              <a:t>Reduce crop quality</a:t>
            </a:r>
          </a:p>
          <a:p>
            <a:pPr lvl="1"/>
            <a:r>
              <a:rPr lang="en-US" dirty="0" smtClean="0"/>
              <a:t>Contamination</a:t>
            </a:r>
          </a:p>
          <a:p>
            <a:pPr lvl="1"/>
            <a:r>
              <a:rPr lang="en-US" dirty="0" smtClean="0"/>
              <a:t>Reduce yield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6038" y="2498196"/>
            <a:ext cx="4602162" cy="3068108"/>
          </a:xfrm>
        </p:spPr>
      </p:pic>
    </p:spTree>
    <p:extLst>
      <p:ext uri="{BB962C8B-B14F-4D97-AF65-F5344CB8AC3E}">
        <p14:creationId xmlns:p14="http://schemas.microsoft.com/office/powerpoint/2010/main" val="112032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pests and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Kill whole plants</a:t>
            </a:r>
          </a:p>
          <a:p>
            <a:pPr lvl="1"/>
            <a:r>
              <a:rPr lang="en-US" sz="3200" dirty="0"/>
              <a:t>Vascular wilts, boring insects</a:t>
            </a:r>
          </a:p>
          <a:p>
            <a:r>
              <a:rPr lang="en-US" sz="3600" dirty="0" smtClean="0"/>
              <a:t>Stunting plants</a:t>
            </a:r>
          </a:p>
          <a:p>
            <a:pPr lvl="1"/>
            <a:r>
              <a:rPr lang="en-US" sz="3200" dirty="0" smtClean="0"/>
              <a:t>Many viruses, insects, nematodes</a:t>
            </a:r>
          </a:p>
          <a:p>
            <a:r>
              <a:rPr lang="en-US" sz="3600" dirty="0" smtClean="0"/>
              <a:t>Reduce end use quality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323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Economic Injury Level:  cost of treatment = cost of damage</a:t>
            </a:r>
          </a:p>
          <a:p>
            <a:r>
              <a:rPr lang="en-US" sz="3600" dirty="0" smtClean="0"/>
              <a:t>Action Threshold: before EIL, accounts for delay between detection/treatment and effect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0501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Economic Injury Level (EIL)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EIL =  C ÷ (V x L x K)</a:t>
            </a:r>
          </a:p>
          <a:p>
            <a:r>
              <a:rPr lang="en-US" dirty="0" smtClean="0"/>
              <a:t>V =  value of crop ($/acre)</a:t>
            </a:r>
          </a:p>
          <a:p>
            <a:r>
              <a:rPr lang="en-US" dirty="0" smtClean="0"/>
              <a:t>L = loss per acre/insect (yield/acre /insect)</a:t>
            </a:r>
          </a:p>
          <a:p>
            <a:r>
              <a:rPr lang="en-US" dirty="0" smtClean="0"/>
              <a:t>C </a:t>
            </a:r>
            <a:r>
              <a:rPr lang="en-US" dirty="0"/>
              <a:t>= Pest Management Costs ($/acre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K </a:t>
            </a:r>
            <a:r>
              <a:rPr lang="en-US" dirty="0"/>
              <a:t>= proportionate reduction in </a:t>
            </a:r>
            <a:r>
              <a:rPr lang="en-US" dirty="0" smtClean="0"/>
              <a:t>injury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One of the principal advantages of EILs is their objectivity and scientific basis</a:t>
            </a: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190568"/>
              </p:ext>
            </p:extLst>
          </p:nvPr>
        </p:nvGraphicFramePr>
        <p:xfrm>
          <a:off x="4224338" y="1606550"/>
          <a:ext cx="3883025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Equation" r:id="rId3" imgW="1016000" imgH="393700" progId="Equation.3">
                  <p:embed/>
                </p:oleObj>
              </mc:Choice>
              <mc:Fallback>
                <p:oleObj name="Equation" r:id="rId3" imgW="1016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8" y="1606550"/>
                        <a:ext cx="3883025" cy="150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667000" y="3505200"/>
            <a:ext cx="7239000" cy="2954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L is determined empirically through field &amp; laboratory experimentation.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C is, for the most part, easily determined</a:t>
            </a:r>
            <a:r>
              <a:rPr lang="en-US" sz="2400" dirty="0" smtClean="0"/>
              <a:t>.</a:t>
            </a:r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r>
              <a:rPr lang="en-US" sz="2000" dirty="0"/>
              <a:t>For most agricultural crops, V is commonly available</a:t>
            </a:r>
            <a:r>
              <a:rPr lang="en-US" sz="2000" dirty="0" smtClean="0"/>
              <a:t>.</a:t>
            </a:r>
          </a:p>
          <a:p>
            <a:pPr>
              <a:spcBef>
                <a:spcPct val="500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52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EIL =  C ÷ (V </a:t>
            </a:r>
            <a:r>
              <a:rPr lang="en-US" dirty="0"/>
              <a:t>x</a:t>
            </a:r>
            <a:r>
              <a:rPr lang="en-US" dirty="0" smtClean="0"/>
              <a:t> L x 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happens to the EIL when:</a:t>
            </a:r>
          </a:p>
          <a:p>
            <a:pPr lvl="1"/>
            <a:r>
              <a:rPr lang="en-US" sz="4000" dirty="0" smtClean="0"/>
              <a:t>Crop values are high? </a:t>
            </a:r>
          </a:p>
          <a:p>
            <a:pPr lvl="1"/>
            <a:r>
              <a:rPr lang="en-US" sz="4000" dirty="0" smtClean="0"/>
              <a:t>Crop values are low?</a:t>
            </a:r>
          </a:p>
          <a:p>
            <a:pPr lvl="1"/>
            <a:r>
              <a:rPr lang="en-US" sz="4000" dirty="0" smtClean="0"/>
              <a:t>A variety is resistant to the pest?</a:t>
            </a:r>
          </a:p>
          <a:p>
            <a:pPr lvl="1"/>
            <a:r>
              <a:rPr lang="en-US" sz="4000" dirty="0" smtClean="0"/>
              <a:t>The control rate is low?</a:t>
            </a:r>
          </a:p>
          <a:p>
            <a:pPr lvl="1"/>
            <a:r>
              <a:rPr lang="en-US" sz="4000" dirty="0" smtClean="0"/>
              <a:t>The control rate is high?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2925" y="3140727"/>
            <a:ext cx="57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5873" y="3912599"/>
            <a:ext cx="57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3682" y="4611788"/>
            <a:ext cx="57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2925" y="2493370"/>
            <a:ext cx="57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3682" y="5502952"/>
            <a:ext cx="57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3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45" y="34932"/>
            <a:ext cx="9883255" cy="1143000"/>
          </a:xfrm>
        </p:spPr>
        <p:txBody>
          <a:bodyPr/>
          <a:lstStyle/>
          <a:p>
            <a:r>
              <a:rPr lang="en-US" dirty="0" smtClean="0"/>
              <a:t>EIL/Thresholds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6" y="1014252"/>
            <a:ext cx="9883254" cy="2977312"/>
          </a:xfrm>
        </p:spPr>
        <p:txBody>
          <a:bodyPr>
            <a:normAutofit/>
          </a:bodyPr>
          <a:lstStyle/>
          <a:p>
            <a:r>
              <a:rPr lang="en-US" sz="2800" dirty="0"/>
              <a:t>Thresholds can vary for different plant developmental stages</a:t>
            </a:r>
          </a:p>
          <a:p>
            <a:pPr lvl="1"/>
            <a:r>
              <a:rPr lang="en-US" sz="2400" dirty="0"/>
              <a:t>Germination </a:t>
            </a:r>
            <a:r>
              <a:rPr lang="en-US" sz="2400" dirty="0" err="1"/>
              <a:t>vs</a:t>
            </a:r>
            <a:r>
              <a:rPr lang="en-US" sz="2400" dirty="0"/>
              <a:t> dry down</a:t>
            </a:r>
          </a:p>
          <a:p>
            <a:pPr lvl="1"/>
            <a:r>
              <a:rPr lang="en-US" sz="2400" dirty="0"/>
              <a:t>When the crop is small fewer weeds can have a larger effect</a:t>
            </a:r>
          </a:p>
          <a:p>
            <a:pPr lvl="1"/>
            <a:r>
              <a:rPr lang="en-US" sz="2400" dirty="0"/>
              <a:t>When a crop is close to harvest, weeds are less important unless it effects quality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97" r="27397"/>
          <a:stretch/>
        </p:blipFill>
        <p:spPr>
          <a:xfrm>
            <a:off x="1709197" y="3853138"/>
            <a:ext cx="3902321" cy="2297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862" y="3854154"/>
            <a:ext cx="3593939" cy="226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Cereal Leaf Beetle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5785" y="1600201"/>
            <a:ext cx="9815015" cy="1898449"/>
          </a:xfrm>
        </p:spPr>
        <p:txBody>
          <a:bodyPr/>
          <a:lstStyle/>
          <a:p>
            <a:r>
              <a:rPr lang="en-US" dirty="0"/>
              <a:t>Economic threshold is 3 larvae per plant or three eggs per plant</a:t>
            </a:r>
          </a:p>
          <a:p>
            <a:r>
              <a:rPr lang="en-US" dirty="0"/>
              <a:t>After boot threshold is 1 larvae per flag leaf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4967" y="2879678"/>
            <a:ext cx="9705833" cy="3325097"/>
            <a:chOff x="621726" y="2817949"/>
            <a:chExt cx="8065074" cy="24342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5466" t="24299" b="30495"/>
            <a:stretch/>
          </p:blipFill>
          <p:spPr>
            <a:xfrm>
              <a:off x="621726" y="2817949"/>
              <a:ext cx="6723237" cy="24342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32651" t="27184" b="27609"/>
            <a:stretch/>
          </p:blipFill>
          <p:spPr>
            <a:xfrm>
              <a:off x="3896931" y="2817949"/>
              <a:ext cx="4789869" cy="2434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2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I</a:t>
            </a:r>
            <a:r>
              <a:rPr lang="en-US" dirty="0" smtClean="0"/>
              <a:t>ntegrated </a:t>
            </a:r>
            <a:r>
              <a:rPr lang="en-US" dirty="0" smtClean="0">
                <a:solidFill>
                  <a:srgbClr val="800000"/>
                </a:solidFill>
              </a:rPr>
              <a:t>P</a:t>
            </a:r>
            <a:r>
              <a:rPr lang="en-US" dirty="0" smtClean="0"/>
              <a:t>est </a:t>
            </a:r>
            <a:r>
              <a:rPr lang="en-US" dirty="0" smtClean="0">
                <a:solidFill>
                  <a:srgbClr val="800000"/>
                </a:solidFill>
              </a:rPr>
              <a:t>M</a:t>
            </a:r>
            <a:r>
              <a:rPr lang="en-US" dirty="0" smtClean="0"/>
              <a:t>anagement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Move from prevention to intervention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Cultural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Mechanical/physical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Biological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Chemical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341" y="3925336"/>
            <a:ext cx="25400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Types of pests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111" y="2400358"/>
            <a:ext cx="2227811" cy="120534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610386" y="2385072"/>
            <a:ext cx="2171678" cy="117560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111" y="4912565"/>
            <a:ext cx="2189942" cy="118257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386" y="4913649"/>
            <a:ext cx="2173906" cy="1180402"/>
          </a:xfr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505407" y="3605703"/>
            <a:ext cx="2384593" cy="65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Entomology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332562" y="6094051"/>
            <a:ext cx="2729553" cy="592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Weed science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169981" y="4357474"/>
            <a:ext cx="2152072" cy="644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Pathogens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69981" y="1859588"/>
            <a:ext cx="2290549" cy="4673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/>
              <a:t>Vertebrates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82699" y="6097455"/>
            <a:ext cx="4038600" cy="585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Plant </a:t>
            </a:r>
            <a:r>
              <a:rPr lang="en-US" dirty="0"/>
              <a:t>Pathologist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867669" y="4363002"/>
            <a:ext cx="1659340" cy="64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Weeds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939911" y="1842011"/>
            <a:ext cx="1512628" cy="502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Insects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7682" y="3605703"/>
            <a:ext cx="1935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/>
              <a:t>Zoologists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9290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1" grpId="0"/>
      <p:bldP spid="17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445000" cy="4525963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Resistant cultivars</a:t>
            </a:r>
          </a:p>
          <a:p>
            <a:r>
              <a:rPr lang="en-US" sz="3200" dirty="0"/>
              <a:t>Certified seed</a:t>
            </a:r>
          </a:p>
          <a:p>
            <a:r>
              <a:rPr lang="en-US" sz="3200" dirty="0"/>
              <a:t>Trap crops</a:t>
            </a:r>
          </a:p>
          <a:p>
            <a:r>
              <a:rPr lang="en-US" sz="3200" dirty="0"/>
              <a:t>Intercropping</a:t>
            </a:r>
          </a:p>
          <a:p>
            <a:r>
              <a:rPr lang="en-US" sz="3200" dirty="0"/>
              <a:t>Crop rotation: 4+ years</a:t>
            </a:r>
          </a:p>
          <a:p>
            <a:r>
              <a:rPr lang="en-US" sz="3200" dirty="0"/>
              <a:t>Cultivation and tillage</a:t>
            </a:r>
          </a:p>
          <a:p>
            <a:r>
              <a:rPr lang="en-US" sz="3200" dirty="0"/>
              <a:t>Timing of planting</a:t>
            </a:r>
          </a:p>
          <a:p>
            <a:r>
              <a:rPr lang="en-US" sz="3200" dirty="0"/>
              <a:t>Timing of irrigation</a:t>
            </a:r>
          </a:p>
          <a:p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9200" y="1600201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397154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Current agricultural systems have little diversity</a:t>
            </a:r>
          </a:p>
          <a:p>
            <a:r>
              <a:rPr lang="en-US" dirty="0" smtClean="0"/>
              <a:t>High demand for cash crops such as wheat, corn, soybeans and potatoes</a:t>
            </a:r>
          </a:p>
          <a:p>
            <a:r>
              <a:rPr lang="en-US" dirty="0" smtClean="0"/>
              <a:t>Incentive to grow most profitable crop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6038" y="2186591"/>
            <a:ext cx="4602162" cy="3691317"/>
          </a:xfrm>
        </p:spPr>
      </p:pic>
    </p:spTree>
    <p:extLst>
      <p:ext uri="{BB962C8B-B14F-4D97-AF65-F5344CB8AC3E}">
        <p14:creationId xmlns:p14="http://schemas.microsoft.com/office/powerpoint/2010/main" val="32267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Large areas planted with a single species</a:t>
            </a:r>
          </a:p>
          <a:p>
            <a:r>
              <a:rPr lang="en-US" dirty="0" smtClean="0"/>
              <a:t>Often made up of genetically identical individuals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26038" y="2186591"/>
            <a:ext cx="4602162" cy="3691317"/>
          </a:xfrm>
        </p:spPr>
      </p:pic>
    </p:spTree>
    <p:extLst>
      <p:ext uri="{BB962C8B-B14F-4D97-AF65-F5344CB8AC3E}">
        <p14:creationId xmlns:p14="http://schemas.microsoft.com/office/powerpoint/2010/main" val="25576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fields have limited crop rotation</a:t>
            </a:r>
          </a:p>
          <a:p>
            <a:r>
              <a:rPr lang="en-US" dirty="0" smtClean="0"/>
              <a:t>It is important to change the crops grown in each field to break pest and disease cycles</a:t>
            </a:r>
          </a:p>
          <a:p>
            <a:r>
              <a:rPr lang="en-US" dirty="0" smtClean="0"/>
              <a:t>Best to plant very dissimilar crops</a:t>
            </a:r>
          </a:p>
          <a:p>
            <a:pPr lvl="1"/>
            <a:r>
              <a:rPr lang="en-US" dirty="0" smtClean="0"/>
              <a:t>Wheat and peas</a:t>
            </a:r>
          </a:p>
          <a:p>
            <a:pPr lvl="1"/>
            <a:r>
              <a:rPr lang="en-US" dirty="0" smtClean="0"/>
              <a:t>Not wheat and barley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8675" y="1673225"/>
            <a:ext cx="4256887" cy="4718050"/>
          </a:xfrm>
        </p:spPr>
      </p:pic>
    </p:spTree>
    <p:extLst>
      <p:ext uri="{BB962C8B-B14F-4D97-AF65-F5344CB8AC3E}">
        <p14:creationId xmlns:p14="http://schemas.microsoft.com/office/powerpoint/2010/main" val="23711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Increasing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5545540" cy="4896134"/>
          </a:xfrm>
        </p:spPr>
        <p:txBody>
          <a:bodyPr>
            <a:normAutofit/>
          </a:bodyPr>
          <a:lstStyle/>
          <a:p>
            <a:r>
              <a:rPr lang="en-US" dirty="0" smtClean="0"/>
              <a:t>Reduces pests</a:t>
            </a:r>
          </a:p>
          <a:p>
            <a:r>
              <a:rPr lang="en-US" dirty="0" smtClean="0"/>
              <a:t>Breaks disease cycles</a:t>
            </a:r>
          </a:p>
          <a:p>
            <a:pPr lvl="1"/>
            <a:r>
              <a:rPr lang="en-US" dirty="0" smtClean="0"/>
              <a:t>Diseases from previous years are not able to infect the next year’s crops</a:t>
            </a:r>
          </a:p>
          <a:p>
            <a:r>
              <a:rPr lang="en-US" dirty="0" smtClean="0"/>
              <a:t>Reduces economic risk</a:t>
            </a:r>
          </a:p>
          <a:p>
            <a:pPr lvl="1"/>
            <a:r>
              <a:rPr lang="en-US" dirty="0" smtClean="0"/>
              <a:t>Like a diverse stock portfolio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/>
          <a:stretch/>
        </p:blipFill>
        <p:spPr>
          <a:xfrm>
            <a:off x="4677066" y="3452884"/>
            <a:ext cx="6169154" cy="3043450"/>
          </a:xfrm>
        </p:spPr>
      </p:pic>
    </p:spTree>
    <p:extLst>
      <p:ext uri="{BB962C8B-B14F-4D97-AF65-F5344CB8AC3E}">
        <p14:creationId xmlns:p14="http://schemas.microsoft.com/office/powerpoint/2010/main" val="34212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 the number of different crops in rotation</a:t>
            </a:r>
          </a:p>
          <a:p>
            <a:r>
              <a:rPr lang="en-US" dirty="0" smtClean="0"/>
              <a:t>Intercrop (plant 2+ crops together)</a:t>
            </a:r>
          </a:p>
          <a:p>
            <a:r>
              <a:rPr lang="en-US" dirty="0" smtClean="0"/>
              <a:t>Strip crop (plant 2+ crops in alternating rows)</a:t>
            </a:r>
          </a:p>
          <a:p>
            <a:r>
              <a:rPr lang="en-US" dirty="0" smtClean="0"/>
              <a:t>Agroforestry (mix timber and crops)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6038" y="2651601"/>
            <a:ext cx="4602162" cy="2761297"/>
          </a:xfrm>
        </p:spPr>
      </p:pic>
    </p:spTree>
    <p:extLst>
      <p:ext uri="{BB962C8B-B14F-4D97-AF65-F5344CB8AC3E}">
        <p14:creationId xmlns:p14="http://schemas.microsoft.com/office/powerpoint/2010/main" val="12553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Mechanical/Physical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Tillage</a:t>
            </a:r>
          </a:p>
          <a:p>
            <a:pPr lvl="1"/>
            <a:r>
              <a:rPr lang="en-US" sz="3200" dirty="0"/>
              <a:t>Inter-row cultivation</a:t>
            </a:r>
          </a:p>
          <a:p>
            <a:pPr lvl="1"/>
            <a:r>
              <a:rPr lang="en-US" sz="3200" dirty="0"/>
              <a:t>Hand weeding</a:t>
            </a:r>
          </a:p>
          <a:p>
            <a:r>
              <a:rPr lang="en-US" sz="3600" dirty="0"/>
              <a:t> Mowing</a:t>
            </a:r>
          </a:p>
          <a:p>
            <a:r>
              <a:rPr lang="en-US" sz="3600" dirty="0"/>
              <a:t>Screens/traps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152" y="1583249"/>
            <a:ext cx="3720236" cy="4808407"/>
          </a:xfrm>
        </p:spPr>
      </p:pic>
    </p:spTree>
    <p:extLst>
      <p:ext uri="{BB962C8B-B14F-4D97-AF65-F5344CB8AC3E}">
        <p14:creationId xmlns:p14="http://schemas.microsoft.com/office/powerpoint/2010/main" val="42418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Natural predators and parasites</a:t>
            </a:r>
          </a:p>
          <a:p>
            <a:r>
              <a:rPr lang="en-US" dirty="0" err="1" smtClean="0"/>
              <a:t>Biopesticides</a:t>
            </a:r>
            <a:endParaRPr lang="en-US" dirty="0" smtClean="0"/>
          </a:p>
          <a:p>
            <a:pPr lvl="1"/>
            <a:r>
              <a:rPr lang="en-US" dirty="0" smtClean="0"/>
              <a:t>Mustard meal</a:t>
            </a:r>
          </a:p>
          <a:p>
            <a:pPr lvl="1"/>
            <a:r>
              <a:rPr lang="en-US" dirty="0" smtClean="0"/>
              <a:t>Fungi</a:t>
            </a:r>
          </a:p>
          <a:p>
            <a:pPr lvl="1"/>
            <a:r>
              <a:rPr lang="en-US" dirty="0" smtClean="0"/>
              <a:t>Bacteria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921" y="2227612"/>
            <a:ext cx="3171671" cy="3555175"/>
          </a:xfrm>
        </p:spPr>
      </p:pic>
    </p:spTree>
    <p:extLst>
      <p:ext uri="{BB962C8B-B14F-4D97-AF65-F5344CB8AC3E}">
        <p14:creationId xmlns:p14="http://schemas.microsoft.com/office/powerpoint/2010/main" val="8377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8229600" cy="1536700"/>
          </a:xfrm>
        </p:spPr>
        <p:txBody>
          <a:bodyPr/>
          <a:lstStyle/>
          <a:p>
            <a:r>
              <a:rPr lang="en-US" dirty="0" smtClean="0"/>
              <a:t>Appropriate pesticide use</a:t>
            </a:r>
          </a:p>
          <a:p>
            <a:r>
              <a:rPr lang="en-US" dirty="0" smtClean="0"/>
              <a:t>Hormones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1200" y="2997201"/>
            <a:ext cx="8229600" cy="3128963"/>
          </a:xfrm>
        </p:spPr>
      </p:pic>
    </p:spTree>
    <p:extLst>
      <p:ext uri="{BB962C8B-B14F-4D97-AF65-F5344CB8AC3E}">
        <p14:creationId xmlns:p14="http://schemas.microsoft.com/office/powerpoint/2010/main" val="9245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IPM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809" y="1600200"/>
            <a:ext cx="9003920" cy="4876800"/>
          </a:xfrm>
        </p:spPr>
        <p:txBody>
          <a:bodyPr/>
          <a:lstStyle/>
          <a:p>
            <a:r>
              <a:rPr lang="en-US" dirty="0" smtClean="0"/>
              <a:t>Principle 1: No Silver Bullet</a:t>
            </a:r>
          </a:p>
          <a:p>
            <a:pPr lvl="1"/>
            <a:r>
              <a:rPr lang="en-US" dirty="0" smtClean="0"/>
              <a:t>A mixture of strategies is needed</a:t>
            </a:r>
          </a:p>
          <a:p>
            <a:r>
              <a:rPr lang="en-US" dirty="0" smtClean="0"/>
              <a:t>Principle 2: Treat the cause not the symptoms</a:t>
            </a:r>
          </a:p>
          <a:p>
            <a:pPr lvl="1"/>
            <a:r>
              <a:rPr lang="en-US" dirty="0" smtClean="0"/>
              <a:t>Learn about pest biology, especially environmental controls of pest invasion and survival</a:t>
            </a:r>
          </a:p>
          <a:p>
            <a:r>
              <a:rPr lang="en-US" dirty="0" smtClean="0"/>
              <a:t>Principle 3: Presence does not equal problem</a:t>
            </a:r>
          </a:p>
          <a:p>
            <a:pPr lvl="1"/>
            <a:r>
              <a:rPr lang="en-US" dirty="0" smtClean="0"/>
              <a:t>Use economic thresholds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Insects: Types of Damage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56336" y="1673352"/>
            <a:ext cx="2685755" cy="3008047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Mechanical</a:t>
            </a:r>
          </a:p>
          <a:p>
            <a:pPr lvl="1"/>
            <a:r>
              <a:rPr lang="en-US" dirty="0" smtClean="0"/>
              <a:t>Damage to plant transport</a:t>
            </a:r>
          </a:p>
          <a:p>
            <a:pPr lvl="1"/>
            <a:r>
              <a:rPr lang="en-US" dirty="0" smtClean="0"/>
              <a:t>Eat seeds</a:t>
            </a:r>
          </a:p>
          <a:p>
            <a:pPr lvl="1"/>
            <a:r>
              <a:rPr lang="en-US" dirty="0" smtClean="0"/>
              <a:t>Reduce photosynthesis</a:t>
            </a:r>
          </a:p>
          <a:p>
            <a:r>
              <a:rPr lang="en-US" dirty="0" smtClean="0"/>
              <a:t>Vectors of disease</a:t>
            </a:r>
          </a:p>
          <a:p>
            <a:r>
              <a:rPr lang="en-US" dirty="0" smtClean="0"/>
              <a:t>Feed on phloem/xylem</a:t>
            </a:r>
          </a:p>
          <a:p>
            <a:pPr lvl="1"/>
            <a:r>
              <a:rPr lang="en-US" dirty="0" smtClean="0"/>
              <a:t>Take nutrients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IPM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639" y="1600200"/>
            <a:ext cx="8881090" cy="4876800"/>
          </a:xfrm>
        </p:spPr>
        <p:txBody>
          <a:bodyPr/>
          <a:lstStyle/>
          <a:p>
            <a:r>
              <a:rPr lang="en-US" dirty="0" smtClean="0"/>
              <a:t>Principle 4: If you kill natural enemies you inherit their work</a:t>
            </a:r>
          </a:p>
          <a:p>
            <a:pPr lvl="1"/>
            <a:r>
              <a:rPr lang="en-US" dirty="0" smtClean="0"/>
              <a:t>Use naturally occurring bio-control agents</a:t>
            </a:r>
          </a:p>
          <a:p>
            <a:r>
              <a:rPr lang="en-US" dirty="0" smtClean="0"/>
              <a:t>Principle 5: Just-in-time not Just-in-case</a:t>
            </a:r>
          </a:p>
          <a:p>
            <a:pPr lvl="1"/>
            <a:r>
              <a:rPr lang="en-US" dirty="0" smtClean="0"/>
              <a:t>Use pest sampling and forecasting methods</a:t>
            </a:r>
          </a:p>
          <a:p>
            <a:pPr lvl="1"/>
            <a:r>
              <a:rPr lang="en-US" dirty="0" smtClean="0"/>
              <a:t>Scout and monitor regularly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Chemicals &amp; Youth in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684" y="1600200"/>
            <a:ext cx="9154045" cy="4876800"/>
          </a:xfrm>
        </p:spPr>
        <p:txBody>
          <a:bodyPr/>
          <a:lstStyle/>
          <a:p>
            <a:r>
              <a:rPr lang="en-US" dirty="0" smtClean="0"/>
              <a:t>Handout from NSTMOP </a:t>
            </a:r>
            <a:r>
              <a:rPr lang="en-US" sz="2800" dirty="0"/>
              <a:t>(HOSTA Task Sheet 3.5)</a:t>
            </a:r>
          </a:p>
          <a:p>
            <a:r>
              <a:rPr lang="en-US" dirty="0" smtClean="0"/>
              <a:t>All youth under 18 are considered children.</a:t>
            </a:r>
          </a:p>
          <a:p>
            <a:r>
              <a:rPr lang="en-US" dirty="0" smtClean="0"/>
              <a:t>Anywhere on a label that references children means anyone under 18.</a:t>
            </a:r>
          </a:p>
          <a:p>
            <a:r>
              <a:rPr lang="en-US" dirty="0" smtClean="0"/>
              <a:t>Family exemptions: A farm where the parents are owners or part of a family owned coop or corporation.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Pests in Small Grains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Aphids</a:t>
            </a:r>
          </a:p>
          <a:p>
            <a:pPr lvl="1"/>
            <a:r>
              <a:rPr lang="en-US" dirty="0" smtClean="0"/>
              <a:t>Many species</a:t>
            </a:r>
          </a:p>
          <a:p>
            <a:r>
              <a:rPr lang="en-US" dirty="0" smtClean="0"/>
              <a:t>Wireworms</a:t>
            </a:r>
          </a:p>
          <a:p>
            <a:r>
              <a:rPr lang="en-US" dirty="0" smtClean="0"/>
              <a:t>Hessian Fly</a:t>
            </a:r>
          </a:p>
          <a:p>
            <a:r>
              <a:rPr lang="en-US" dirty="0" smtClean="0"/>
              <a:t>Cereal leaf beetle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931" y="1869743"/>
            <a:ext cx="3208035" cy="3595211"/>
          </a:xfrm>
        </p:spPr>
      </p:pic>
    </p:spTree>
    <p:extLst>
      <p:ext uri="{BB962C8B-B14F-4D97-AF65-F5344CB8AC3E}">
        <p14:creationId xmlns:p14="http://schemas.microsoft.com/office/powerpoint/2010/main" val="24945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Aphids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Soft bodied</a:t>
            </a:r>
          </a:p>
          <a:p>
            <a:r>
              <a:rPr lang="en-US" dirty="0" smtClean="0"/>
              <a:t>Piercing-sucking mouth parts</a:t>
            </a:r>
          </a:p>
          <a:p>
            <a:r>
              <a:rPr lang="en-US" dirty="0" smtClean="0"/>
              <a:t>Feed on phloem</a:t>
            </a:r>
          </a:p>
          <a:p>
            <a:r>
              <a:rPr lang="en-US" dirty="0" smtClean="0"/>
              <a:t>Can transmit viruses</a:t>
            </a:r>
          </a:p>
          <a:p>
            <a:r>
              <a:rPr lang="en-US" dirty="0" smtClean="0"/>
              <a:t>0.06-0.14 inches long</a:t>
            </a:r>
          </a:p>
          <a:p>
            <a:r>
              <a:rPr lang="en-US" dirty="0" smtClean="0"/>
              <a:t>Most adults are wingless females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213" y="1673352"/>
            <a:ext cx="3595062" cy="4024323"/>
          </a:xfrm>
        </p:spPr>
      </p:pic>
    </p:spTree>
    <p:extLst>
      <p:ext uri="{BB962C8B-B14F-4D97-AF65-F5344CB8AC3E}">
        <p14:creationId xmlns:p14="http://schemas.microsoft.com/office/powerpoint/2010/main" val="18307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Aphids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 of aphid impact is from virus spread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osaic virus (bean, turnip, carrot, cucumber…)</a:t>
            </a:r>
          </a:p>
          <a:p>
            <a:pPr lvl="1"/>
            <a:r>
              <a:rPr lang="en-US" dirty="0" smtClean="0"/>
              <a:t>Potato virus y</a:t>
            </a:r>
          </a:p>
          <a:p>
            <a:pPr lvl="1"/>
            <a:r>
              <a:rPr lang="en-US" dirty="0" smtClean="0"/>
              <a:t>Potato leaf roll virus</a:t>
            </a:r>
          </a:p>
          <a:p>
            <a:pPr lvl="1"/>
            <a:r>
              <a:rPr lang="en-US" dirty="0" smtClean="0"/>
              <a:t>Barley yellow dwarf</a:t>
            </a:r>
          </a:p>
          <a:p>
            <a:pPr lvl="1"/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297" y="1673352"/>
            <a:ext cx="3221188" cy="3605807"/>
          </a:xfrm>
        </p:spPr>
      </p:pic>
    </p:spTree>
    <p:extLst>
      <p:ext uri="{BB962C8B-B14F-4D97-AF65-F5344CB8AC3E}">
        <p14:creationId xmlns:p14="http://schemas.microsoft.com/office/powerpoint/2010/main" val="29521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Aphids: Life cycle</a:t>
            </a:r>
            <a:endParaRPr lang="en-US" dirty="0"/>
          </a:p>
        </p:txBody>
      </p:sp>
      <p:pic>
        <p:nvPicPr>
          <p:cNvPr id="8" name="Picture 3" descr="aphid cycle 2001 copy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clrChange>
              <a:clrFrom>
                <a:srgbClr val="B4B4B2"/>
              </a:clrFrom>
              <a:clrTo>
                <a:srgbClr val="B4B4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9500" y="1600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524000" y="1504950"/>
            <a:ext cx="33528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/>
              <a:t>Nymph to Adult:</a:t>
            </a:r>
            <a:r>
              <a:rPr lang="en-US" sz="2800" b="1" dirty="0"/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/>
              <a:t>7-10 days (73°-75°F)</a:t>
            </a:r>
          </a:p>
        </p:txBody>
      </p:sp>
    </p:spTree>
    <p:extLst>
      <p:ext uri="{BB962C8B-B14F-4D97-AF65-F5344CB8AC3E}">
        <p14:creationId xmlns:p14="http://schemas.microsoft.com/office/powerpoint/2010/main" val="41388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ACCH 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CH " id="{2377D3D1-E482-0141-A7B3-B3139E759457}" vid="{1A04928D-D525-4347-8DC3-65ABBEB44F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REACCH </Template>
  <TotalTime>12309</TotalTime>
  <Words>1600</Words>
  <Application>Microsoft Macintosh PowerPoint</Application>
  <PresentationFormat>Widescreen</PresentationFormat>
  <Paragraphs>337</Paragraphs>
  <Slides>51</Slides>
  <Notes>25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Calibri</vt:lpstr>
      <vt:lpstr>ＭＳ Ｐゴシック</vt:lpstr>
      <vt:lpstr>Wingdings</vt:lpstr>
      <vt:lpstr>Arial</vt:lpstr>
      <vt:lpstr>REACCH </vt:lpstr>
      <vt:lpstr>Document</vt:lpstr>
      <vt:lpstr>Equation</vt:lpstr>
      <vt:lpstr>Pest and Beneficial organisms</vt:lpstr>
      <vt:lpstr>Standards</vt:lpstr>
      <vt:lpstr>Effects of pests and diseases</vt:lpstr>
      <vt:lpstr>Types of pests</vt:lpstr>
      <vt:lpstr>Insects: Types of Damage</vt:lpstr>
      <vt:lpstr>Common Pests in Small Grains</vt:lpstr>
      <vt:lpstr>Example: Aphids</vt:lpstr>
      <vt:lpstr>Example: Aphids</vt:lpstr>
      <vt:lpstr>Aphids: Life cycle</vt:lpstr>
      <vt:lpstr>Aphids: Asexual reproduction</vt:lpstr>
      <vt:lpstr>Wireworms</vt:lpstr>
      <vt:lpstr>Cereal Leaf Beetle</vt:lpstr>
      <vt:lpstr>Hessian Fly</vt:lpstr>
      <vt:lpstr>Beneficial Organisms</vt:lpstr>
      <vt:lpstr>Natural Enemies</vt:lpstr>
      <vt:lpstr>Increasing natural enemy populations</vt:lpstr>
      <vt:lpstr>Detritivores</vt:lpstr>
      <vt:lpstr>Pathogens</vt:lpstr>
      <vt:lpstr>Viruses</vt:lpstr>
      <vt:lpstr>Bacteria</vt:lpstr>
      <vt:lpstr>Fungi</vt:lpstr>
      <vt:lpstr>Fungi</vt:lpstr>
      <vt:lpstr>Disease Triangle</vt:lpstr>
      <vt:lpstr>Disease Triangle: Stripe Rust</vt:lpstr>
      <vt:lpstr>What is a weed?</vt:lpstr>
      <vt:lpstr>What is a weed?</vt:lpstr>
      <vt:lpstr>Common Weed Species</vt:lpstr>
      <vt:lpstr>Common Weed Species</vt:lpstr>
      <vt:lpstr>Common weed examples</vt:lpstr>
      <vt:lpstr>Common weed examples</vt:lpstr>
      <vt:lpstr>Effects of weeds</vt:lpstr>
      <vt:lpstr>Effects of pests and diseases</vt:lpstr>
      <vt:lpstr>Thresholds</vt:lpstr>
      <vt:lpstr>Economic Injury Level (EIL)</vt:lpstr>
      <vt:lpstr>One of the principal advantages of EILs is their objectivity and scientific basis</vt:lpstr>
      <vt:lpstr>EIL =  C ÷ (V x L x K)</vt:lpstr>
      <vt:lpstr>EIL/Thresholds</vt:lpstr>
      <vt:lpstr>Cereal Leaf Beetle</vt:lpstr>
      <vt:lpstr>Integrated Pest Management </vt:lpstr>
      <vt:lpstr>Cultural</vt:lpstr>
      <vt:lpstr>Importance of Diversity</vt:lpstr>
      <vt:lpstr>Spatial Diversity</vt:lpstr>
      <vt:lpstr>Temporal Diversity</vt:lpstr>
      <vt:lpstr>Increasing diversity</vt:lpstr>
      <vt:lpstr>Increasing diversity</vt:lpstr>
      <vt:lpstr>Mechanical/Physical</vt:lpstr>
      <vt:lpstr>Biological</vt:lpstr>
      <vt:lpstr>Chemical control</vt:lpstr>
      <vt:lpstr>Implementing IPM</vt:lpstr>
      <vt:lpstr>Implementing IPM</vt:lpstr>
      <vt:lpstr>Chemicals &amp; Youth in Agriculture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Weeds, Pathogens and Insects</dc:title>
  <dc:creator>Chelsea Walsh</dc:creator>
  <cp:lastModifiedBy>White, Troy</cp:lastModifiedBy>
  <cp:revision>91</cp:revision>
  <cp:lastPrinted>2014-07-07T16:18:32Z</cp:lastPrinted>
  <dcterms:created xsi:type="dcterms:W3CDTF">2013-10-20T17:15:32Z</dcterms:created>
  <dcterms:modified xsi:type="dcterms:W3CDTF">2016-09-20T01:37:53Z</dcterms:modified>
</cp:coreProperties>
</file>