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70"/>
  </p:notesMasterIdLst>
  <p:handoutMasterIdLst>
    <p:handoutMasterId r:id="rId71"/>
  </p:handoutMasterIdLst>
  <p:sldIdLst>
    <p:sldId id="256" r:id="rId2"/>
    <p:sldId id="274" r:id="rId3"/>
    <p:sldId id="257" r:id="rId4"/>
    <p:sldId id="258" r:id="rId5"/>
    <p:sldId id="273" r:id="rId6"/>
    <p:sldId id="260" r:id="rId7"/>
    <p:sldId id="259" r:id="rId8"/>
    <p:sldId id="264" r:id="rId9"/>
    <p:sldId id="268" r:id="rId10"/>
    <p:sldId id="269" r:id="rId11"/>
    <p:sldId id="272" r:id="rId12"/>
    <p:sldId id="271" r:id="rId13"/>
    <p:sldId id="270" r:id="rId14"/>
    <p:sldId id="263" r:id="rId15"/>
    <p:sldId id="326" r:id="rId16"/>
    <p:sldId id="275" r:id="rId17"/>
    <p:sldId id="276" r:id="rId18"/>
    <p:sldId id="261"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7" r:id="rId6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cision Ag Overview" id="{0D7E3ECA-4397-E343-8403-A9E0672BEB3C}">
          <p14:sldIdLst>
            <p14:sldId id="256"/>
            <p14:sldId id="274"/>
            <p14:sldId id="257"/>
            <p14:sldId id="258"/>
            <p14:sldId id="273"/>
            <p14:sldId id="260"/>
            <p14:sldId id="259"/>
            <p14:sldId id="264"/>
            <p14:sldId id="268"/>
            <p14:sldId id="269"/>
            <p14:sldId id="272"/>
            <p14:sldId id="271"/>
            <p14:sldId id="270"/>
            <p14:sldId id="263"/>
            <p14:sldId id="326"/>
          </p14:sldIdLst>
        </p14:section>
        <p14:section name="Intro to GPS" id="{D0023DB8-DEEE-A64A-8C81-0B07FC7DE35C}">
          <p14:sldIdLst>
            <p14:sldId id="275"/>
            <p14:sldId id="276"/>
            <p14:sldId id="261"/>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Lst>
        </p14:section>
        <p14:section name="GIS Applications" id="{C19F92C9-0A29-F541-9ED0-9D7F08A5F08B}">
          <p14:sldIdLst>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 Kattlyn (kwolf@uidaho.edu)" initials="W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12"/>
    <p:restoredTop sz="71275" autoAdjust="0"/>
  </p:normalViewPr>
  <p:slideViewPr>
    <p:cSldViewPr>
      <p:cViewPr varScale="1">
        <p:scale>
          <a:sx n="61" d="100"/>
          <a:sy n="61" d="100"/>
        </p:scale>
        <p:origin x="856" y="200"/>
      </p:cViewPr>
      <p:guideLst>
        <p:guide orient="horz" pos="2160"/>
        <p:guide pos="384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commentAuthors" Target="commentAuthor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 Id="rId3"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emf"/><Relationship Id="rId2"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smtClean="0"/>
              <a:t>REACCH AG 515</a:t>
            </a: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F9BCE49-3EEC-4B90-B8C6-2DF581D0768B}" type="datetimeFigureOut">
              <a:rPr lang="en-US" smtClean="0"/>
              <a:pPr/>
              <a:t>9/19/16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781ED12-1131-4CD9-BFCF-0BCA6C2FE921}" type="slidenum">
              <a:rPr lang="en-US" smtClean="0"/>
              <a:pPr/>
              <a:t>‹#›</a:t>
            </a:fld>
            <a:endParaRPr lang="en-US"/>
          </a:p>
        </p:txBody>
      </p:sp>
    </p:spTree>
    <p:extLst>
      <p:ext uri="{BB962C8B-B14F-4D97-AF65-F5344CB8AC3E}">
        <p14:creationId xmlns:p14="http://schemas.microsoft.com/office/powerpoint/2010/main" val="306681346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smtClean="0"/>
              <a:t>REACCH AG 515</a:t>
            </a: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1140B55-B756-4A44-BA76-0E1BE51F5194}" type="datetimeFigureOut">
              <a:rPr lang="en-US" smtClean="0"/>
              <a:pPr/>
              <a:t>9/19/16</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D4C3E76-D735-46F6-87E7-E81546701C0F}" type="slidenum">
              <a:rPr lang="en-US" smtClean="0"/>
              <a:pPr/>
              <a:t>‹#›</a:t>
            </a:fld>
            <a:endParaRPr lang="en-US"/>
          </a:p>
        </p:txBody>
      </p:sp>
    </p:spTree>
    <p:extLst>
      <p:ext uri="{BB962C8B-B14F-4D97-AF65-F5344CB8AC3E}">
        <p14:creationId xmlns:p14="http://schemas.microsoft.com/office/powerpoint/2010/main" val="111786606"/>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4C3E76-D735-46F6-87E7-E81546701C0F}" type="slidenum">
              <a:rPr lang="en-US" smtClean="0"/>
              <a:pPr/>
              <a:t>1</a:t>
            </a:fld>
            <a:endParaRPr lang="en-US"/>
          </a:p>
        </p:txBody>
      </p:sp>
      <p:sp>
        <p:nvSpPr>
          <p:cNvPr id="5" name="Header Placeholder 4"/>
          <p:cNvSpPr>
            <a:spLocks noGrp="1"/>
          </p:cNvSpPr>
          <p:nvPr>
            <p:ph type="hdr" sz="quarter" idx="11"/>
          </p:nvPr>
        </p:nvSpPr>
        <p:spPr/>
        <p:txBody>
          <a:bodyPr/>
          <a:lstStyle/>
          <a:p>
            <a:r>
              <a:rPr lang="en-US" smtClean="0"/>
              <a:t>REACCH AG 515</a:t>
            </a:r>
            <a:endParaRPr lang="en-US"/>
          </a:p>
        </p:txBody>
      </p:sp>
    </p:spTree>
    <p:extLst>
      <p:ext uri="{BB962C8B-B14F-4D97-AF65-F5344CB8AC3E}">
        <p14:creationId xmlns:p14="http://schemas.microsoft.com/office/powerpoint/2010/main" val="3687087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ea typeface="ＭＳ Ｐゴシック" charset="-128"/>
              </a:rPr>
              <a:t>Image sources: http://www.chipchick.com/2011/06/dual-electronics-xgps150-review.html,  http://www.cachingbox.com/top-android-or-iphone-apps-for-geocaching/</a:t>
            </a:r>
          </a:p>
          <a:p>
            <a:endParaRPr lang="en-US" altLang="en-US">
              <a:ea typeface="ＭＳ Ｐゴシック" charset="-128"/>
            </a:endParaRPr>
          </a:p>
        </p:txBody>
      </p:sp>
    </p:spTree>
    <p:extLst>
      <p:ext uri="{BB962C8B-B14F-4D97-AF65-F5344CB8AC3E}">
        <p14:creationId xmlns:p14="http://schemas.microsoft.com/office/powerpoint/2010/main" val="389428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Each slide will have some descriptive information to help explain the concept that the slide is illustrating.</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44</a:t>
            </a:fld>
            <a:endParaRPr lang="en-US"/>
          </a:p>
        </p:txBody>
      </p:sp>
    </p:spTree>
    <p:extLst>
      <p:ext uri="{BB962C8B-B14F-4D97-AF65-F5344CB8AC3E}">
        <p14:creationId xmlns:p14="http://schemas.microsoft.com/office/powerpoint/2010/main" val="1442614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episode is more related to urban GIS, but it’s an entertaining listen.  The whole thing is about an hour long, but the first four minutes are Ira Glass interviewing a man who works mapping problems with the streets and sidewalks of New York City.  Important about this is Glass’ description of maps as “ignoring everything in the world but one thing.”  This idea can be tied directly to the ‘layers’ concept that follows in the slides.</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45</a:t>
            </a:fld>
            <a:endParaRPr lang="en-US"/>
          </a:p>
        </p:txBody>
      </p:sp>
    </p:spTree>
    <p:extLst>
      <p:ext uri="{BB962C8B-B14F-4D97-AF65-F5344CB8AC3E}">
        <p14:creationId xmlns:p14="http://schemas.microsoft.com/office/powerpoint/2010/main" val="97618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a simple definition of GIS.  Check the Wikipedia</a:t>
            </a:r>
            <a:r>
              <a:rPr lang="en-US" baseline="0" dirty="0" smtClean="0"/>
              <a:t> page (http://en.wikipedia.org/wiki/Geographic_information_system) for a more elaborate definition, but these are the basics.  GIS is a tool for solving spatial problems.  The problem might be ‘How do I get from Seattle to Chicago?’ and the answer is a road map, which is a product of GIS.  The problem might be ‘How many water wells are there in Latah county?’ and the answer is a map of well locations, maybe including information about the person responsible for each well so that they can be contacted to arrange water quality testing.  The problem might be ‘Where do I open my new coffee shop?’ and the solution is as simple as a street address that was chosen by the GIS using criteria that you entered (things like distance from other coffee shops, amount of traffic on the street, proximity to downtown business areas, etc.).  These days, almost all maps are made using GIS, from simple ones like weather maps to complex ones like mineralogical survey results.</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46</a:t>
            </a:fld>
            <a:endParaRPr lang="en-US"/>
          </a:p>
        </p:txBody>
      </p:sp>
    </p:spTree>
    <p:extLst>
      <p:ext uri="{BB962C8B-B14F-4D97-AF65-F5344CB8AC3E}">
        <p14:creationId xmlns:p14="http://schemas.microsoft.com/office/powerpoint/2010/main" val="2057938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slide is meant as an overview for the next four slides, which</a:t>
            </a:r>
            <a:r>
              <a:rPr lang="en-US" baseline="0" dirty="0" smtClean="0"/>
              <a:t> have examples of each of these kinds of spatial data.  The important concept here is that vector data can be thought of as mathematically-defined sets of coordinates on the surface of the Earth (like an </a:t>
            </a:r>
            <a:r>
              <a:rPr lang="en-US" baseline="0" dirty="0" err="1" smtClean="0"/>
              <a:t>x,y</a:t>
            </a:r>
            <a:r>
              <a:rPr lang="en-US" baseline="0" dirty="0" smtClean="0"/>
              <a:t> coordinate for a point, or a series of </a:t>
            </a:r>
            <a:r>
              <a:rPr lang="en-US" baseline="0" dirty="0" err="1" smtClean="0"/>
              <a:t>x,y</a:t>
            </a:r>
            <a:r>
              <a:rPr lang="en-US" baseline="0" dirty="0" smtClean="0"/>
              <a:t> coordinates for a line, or a series of </a:t>
            </a:r>
            <a:r>
              <a:rPr lang="en-US" baseline="0" dirty="0" err="1" smtClean="0"/>
              <a:t>x,y</a:t>
            </a:r>
            <a:r>
              <a:rPr lang="en-US" baseline="0" dirty="0" smtClean="0"/>
              <a:t> coordinates where the last pair is the same as the first for a polygon) that can have a set of attributes associated with them, and raster data is a grid of squares where each square is the same size and represents a single value for that area of the ground.</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47</a:t>
            </a:fld>
            <a:endParaRPr lang="en-US"/>
          </a:p>
        </p:txBody>
      </p:sp>
    </p:spTree>
    <p:extLst>
      <p:ext uri="{BB962C8B-B14F-4D97-AF65-F5344CB8AC3E}">
        <p14:creationId xmlns:p14="http://schemas.microsoft.com/office/powerpoint/2010/main" val="30948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a point layer</a:t>
            </a:r>
            <a:r>
              <a:rPr lang="en-US" baseline="0" dirty="0" smtClean="0"/>
              <a:t> </a:t>
            </a:r>
            <a:r>
              <a:rPr lang="en-US" dirty="0" smtClean="0"/>
              <a:t>that shows</a:t>
            </a:r>
            <a:r>
              <a:rPr lang="en-US" baseline="0" dirty="0" smtClean="0"/>
              <a:t> weather stations in Idaho.  The green points are National Weather Service stations and the red points are Natural Resources Conservation Service stations.  Each point has an attribute that tells what agency runs it, and we choose the symbol for the point using that attribute.  This will be a common theme in vector data.</a:t>
            </a:r>
          </a:p>
          <a:p>
            <a:endParaRPr lang="en-US" baseline="0" dirty="0" smtClean="0"/>
          </a:p>
          <a:p>
            <a:r>
              <a:rPr lang="en-US" baseline="0" dirty="0" smtClean="0"/>
              <a:t>Each point is stored in the GIS as an </a:t>
            </a:r>
            <a:r>
              <a:rPr lang="en-US" baseline="0" dirty="0" err="1" smtClean="0"/>
              <a:t>x,y</a:t>
            </a:r>
            <a:r>
              <a:rPr lang="en-US" baseline="0" dirty="0" smtClean="0"/>
              <a:t> coordinate pair and an associated list of attributes, like the operating agency, the street address, etc.</a:t>
            </a:r>
          </a:p>
          <a:p>
            <a:endParaRPr lang="en-US" baseline="0" dirty="0" smtClean="0"/>
          </a:p>
          <a:p>
            <a:r>
              <a:rPr lang="en-US" baseline="0" dirty="0" smtClean="0"/>
              <a:t>Point layers are usually used to show localized, discrete things like buildings, wells, cities (on a small-scale map), etc.</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48</a:t>
            </a:fld>
            <a:endParaRPr lang="en-US"/>
          </a:p>
        </p:txBody>
      </p:sp>
    </p:spTree>
    <p:extLst>
      <p:ext uri="{BB962C8B-B14F-4D97-AF65-F5344CB8AC3E}">
        <p14:creationId xmlns:p14="http://schemas.microsoft.com/office/powerpoint/2010/main" val="915783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a line layer that shows</a:t>
            </a:r>
            <a:r>
              <a:rPr lang="en-US" baseline="0" dirty="0" smtClean="0"/>
              <a:t> national highways/freeways in Idaho.  There are no different symbols for the different kinds of roads shown here, but you could use different symbols for the Interstate Highway System vs. the US Highway System, or for different speed limits, or number of lanes, or any other attribute that is stored for the lines.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Each line is stored in the GIS as a series of </a:t>
            </a:r>
            <a:r>
              <a:rPr lang="en-US" baseline="0" dirty="0" err="1" smtClean="0"/>
              <a:t>x,y</a:t>
            </a:r>
            <a:r>
              <a:rPr lang="en-US" baseline="0" dirty="0" smtClean="0"/>
              <a:t> coordinate pairs and an associated list of attributes, like the type of highway, the route number, length, etc.</a:t>
            </a:r>
          </a:p>
          <a:p>
            <a:endParaRPr lang="en-US" baseline="0" dirty="0" smtClean="0"/>
          </a:p>
          <a:p>
            <a:r>
              <a:rPr lang="en-US" baseline="0" dirty="0" smtClean="0"/>
              <a:t>Line layers are usually used to show linear features like roads, railroads, rivers, etc.</a:t>
            </a:r>
            <a:endParaRPr lang="en-US" dirty="0" smtClean="0"/>
          </a:p>
          <a:p>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49</a:t>
            </a:fld>
            <a:endParaRPr lang="en-US"/>
          </a:p>
        </p:txBody>
      </p:sp>
    </p:spTree>
    <p:extLst>
      <p:ext uri="{BB962C8B-B14F-4D97-AF65-F5344CB8AC3E}">
        <p14:creationId xmlns:p14="http://schemas.microsoft.com/office/powerpoint/2010/main" val="44805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a polygon</a:t>
            </a:r>
            <a:r>
              <a:rPr lang="en-US" baseline="0" dirty="0" smtClean="0"/>
              <a:t> </a:t>
            </a:r>
            <a:r>
              <a:rPr lang="en-US" dirty="0" smtClean="0"/>
              <a:t>layer that shows</a:t>
            </a:r>
            <a:r>
              <a:rPr lang="en-US" baseline="0" dirty="0" smtClean="0"/>
              <a:t> the counties of Idaho.  The symbols (colors) of the polygons are chosen to be unique for each county name, so no two counties should be quite alike, though some are close enough to appear very similar—there are 44 counties in Idaho, and it can be difficult to come up with 44 different colors that the human eye can immediately distinguish.  Other ways to symbolize this layer might be by population density, political party majority, etc.</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Each polygon is stored in the GIS as a closed series of </a:t>
            </a:r>
            <a:r>
              <a:rPr lang="en-US" baseline="0" dirty="0" err="1" smtClean="0"/>
              <a:t>x,y</a:t>
            </a:r>
            <a:r>
              <a:rPr lang="en-US" baseline="0" dirty="0" smtClean="0"/>
              <a:t> coordinate pairs (so the last pair is the same as the first) and an associated list of attributes, like the county name, county seat, area, etc.</a:t>
            </a:r>
          </a:p>
          <a:p>
            <a:endParaRPr lang="en-US" baseline="0" dirty="0" smtClean="0"/>
          </a:p>
          <a:p>
            <a:r>
              <a:rPr lang="en-US" baseline="0" dirty="0" smtClean="0"/>
              <a:t>Polygon layers are usually used to show areal features like boundaries (county, state, legislative district, school district, property lines, etc.), lakes, building footprints in large-scale maps, etc.</a:t>
            </a:r>
            <a:endParaRPr lang="en-US" dirty="0" smtClean="0"/>
          </a:p>
          <a:p>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50</a:t>
            </a:fld>
            <a:endParaRPr lang="en-US"/>
          </a:p>
        </p:txBody>
      </p:sp>
    </p:spTree>
    <p:extLst>
      <p:ext uri="{BB962C8B-B14F-4D97-AF65-F5344CB8AC3E}">
        <p14:creationId xmlns:p14="http://schemas.microsoft.com/office/powerpoint/2010/main" val="143690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 good way to demonstrate raster data is to show something like Google Maps or ArcGIS online.  Pick a spot in your town and zoom in on it and notice how you can make out more and more detail as you go.  These</a:t>
            </a:r>
            <a:r>
              <a:rPr lang="en-US" baseline="0" dirty="0" smtClean="0"/>
              <a:t> kinds of raster images are taken by aircraft that fly relatively low and use digital cameras to take photos in which each pixel represents a small area—maybe 1 square meter, or 1 square foot, for example.  The zoomed out view, like we see on this slide, is created by collecting all of the photos taken from the aircraft and stitching them together into a ‘photomosaic’.</a:t>
            </a:r>
          </a:p>
          <a:p>
            <a:endParaRPr lang="en-US" baseline="0" dirty="0" smtClean="0"/>
          </a:p>
          <a:p>
            <a:r>
              <a:rPr lang="en-US" baseline="0" dirty="0" smtClean="0"/>
              <a:t>This raster shows Idaho in natural color, or what we’d see with the naked eye.  Each pixel in a raster has a value, and in this case, the value is the color of light we see when we look at that area of the ground, so when we show it on the screen, we can begin to make out some basic land cover (forest vs. rangelands, for example).</a:t>
            </a:r>
          </a:p>
        </p:txBody>
      </p:sp>
      <p:sp>
        <p:nvSpPr>
          <p:cNvPr id="4" name="Slide Number Placeholder 3"/>
          <p:cNvSpPr>
            <a:spLocks noGrp="1"/>
          </p:cNvSpPr>
          <p:nvPr>
            <p:ph type="sldNum" sz="quarter" idx="10"/>
          </p:nvPr>
        </p:nvSpPr>
        <p:spPr/>
        <p:txBody>
          <a:bodyPr/>
          <a:lstStyle/>
          <a:p>
            <a:fld id="{A7E5D88D-50A4-41D0-AC05-715372036CD3}" type="slidenum">
              <a:rPr lang="en-US" smtClean="0"/>
              <a:t>51</a:t>
            </a:fld>
            <a:endParaRPr lang="en-US"/>
          </a:p>
        </p:txBody>
      </p:sp>
    </p:spTree>
    <p:extLst>
      <p:ext uri="{BB962C8B-B14F-4D97-AF65-F5344CB8AC3E}">
        <p14:creationId xmlns:p14="http://schemas.microsoft.com/office/powerpoint/2010/main" val="1315000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err="1" smtClean="0"/>
              <a:t>Rasters</a:t>
            </a:r>
            <a:r>
              <a:rPr lang="en-US" baseline="0" dirty="0" smtClean="0"/>
              <a:t> don’t always show photos.  They are good for showing continuous features of the Earth.  In this raster, we see the elevation of Idaho.  The white pixels are high elevation and the black pixels are low.  The network of branching black on the left side is several rivers, including the Snake and the Salmon.  The lighter colored area that stretches down much of eastern Idaho is the Bitterroot Range of the Rocky Mountains.  The value of each pixel is the elevation above sea level, and as symbols we’ve chosen to shade each pixel in grayscale by its elevation value.</a:t>
            </a:r>
          </a:p>
        </p:txBody>
      </p:sp>
      <p:sp>
        <p:nvSpPr>
          <p:cNvPr id="4" name="Slide Number Placeholder 3"/>
          <p:cNvSpPr>
            <a:spLocks noGrp="1"/>
          </p:cNvSpPr>
          <p:nvPr>
            <p:ph type="sldNum" sz="quarter" idx="10"/>
          </p:nvPr>
        </p:nvSpPr>
        <p:spPr/>
        <p:txBody>
          <a:bodyPr/>
          <a:lstStyle/>
          <a:p>
            <a:fld id="{A7E5D88D-50A4-41D0-AC05-715372036CD3}" type="slidenum">
              <a:rPr lang="en-US" smtClean="0"/>
              <a:t>52</a:t>
            </a:fld>
            <a:endParaRPr lang="en-US"/>
          </a:p>
        </p:txBody>
      </p:sp>
    </p:spTree>
    <p:extLst>
      <p:ext uri="{BB962C8B-B14F-4D97-AF65-F5344CB8AC3E}">
        <p14:creationId xmlns:p14="http://schemas.microsoft.com/office/powerpoint/2010/main" val="92114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http://pubs.ext.vt.edu/442/442-503/442-503.html </a:t>
            </a:r>
            <a:endParaRPr lang="en-US" dirty="0"/>
          </a:p>
        </p:txBody>
      </p:sp>
      <p:sp>
        <p:nvSpPr>
          <p:cNvPr id="4" name="Slide Number Placeholder 3"/>
          <p:cNvSpPr>
            <a:spLocks noGrp="1"/>
          </p:cNvSpPr>
          <p:nvPr>
            <p:ph type="sldNum" sz="quarter" idx="10"/>
          </p:nvPr>
        </p:nvSpPr>
        <p:spPr/>
        <p:txBody>
          <a:bodyPr/>
          <a:lstStyle/>
          <a:p>
            <a:fld id="{CD4C3E76-D735-46F6-87E7-E81546701C0F}" type="slidenum">
              <a:rPr lang="en-US" smtClean="0"/>
              <a:pPr/>
              <a:t>5</a:t>
            </a:fld>
            <a:endParaRPr lang="en-US"/>
          </a:p>
        </p:txBody>
      </p:sp>
      <p:sp>
        <p:nvSpPr>
          <p:cNvPr id="5" name="Header Placeholder 4"/>
          <p:cNvSpPr>
            <a:spLocks noGrp="1"/>
          </p:cNvSpPr>
          <p:nvPr>
            <p:ph type="hdr" sz="quarter" idx="11"/>
          </p:nvPr>
        </p:nvSpPr>
        <p:spPr/>
        <p:txBody>
          <a:bodyPr/>
          <a:lstStyle/>
          <a:p>
            <a:r>
              <a:rPr lang="en-US" smtClean="0"/>
              <a:t>REACCH AG 515</a:t>
            </a:r>
            <a:endParaRPr lang="en-US"/>
          </a:p>
        </p:txBody>
      </p:sp>
    </p:spTree>
    <p:extLst>
      <p:ext uri="{BB962C8B-B14F-4D97-AF65-F5344CB8AC3E}">
        <p14:creationId xmlns:p14="http://schemas.microsoft.com/office/powerpoint/2010/main" val="2397569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process of</a:t>
            </a:r>
            <a:r>
              <a:rPr lang="en-US" baseline="0" dirty="0" smtClean="0"/>
              <a:t> making a map is to take a collection of layers and combine them.  This example shows a line layer of streets combining with what might be a polygon layer of buildings and a polygon layer of vegetation to create a map.  When we look at a highway map, we see a map with a highway layer, a city layer, a state boundaries layer, a rivers layer, and so on, all combined into one map.  The importance of combining several layers is usually that they provide context that help the user: a map of the US with cities shown but no roads (or vice versa) would not be very useful for navigation, for example.</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53</a:t>
            </a:fld>
            <a:endParaRPr lang="en-US"/>
          </a:p>
        </p:txBody>
      </p:sp>
    </p:spTree>
    <p:extLst>
      <p:ext uri="{BB962C8B-B14F-4D97-AF65-F5344CB8AC3E}">
        <p14:creationId xmlns:p14="http://schemas.microsoft.com/office/powerpoint/2010/main" val="675177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here, we have</a:t>
            </a:r>
            <a:r>
              <a:rPr lang="en-US" baseline="0" dirty="0" smtClean="0"/>
              <a:t> combined the first four layers into one map.  It doesn’t look much like the maps we’re used to.  There aren’t any labels, for example.  But if your question is ‘How many weather stations are there in Boundary County (Boundary is the one at the top), and can I visit them all in one day?’ then this map will help you out.  There are two weather stations in Boundary County, one of which is right on the highway, and the other not too far away from the highway.  So, yes, we can probably visit them all in one day.  We can ask the same question of Owyhee County, the one in the southwest corner.  We can see that there are eight weather stations, none of which is all that close to the highway, and that Owyhee County is quite a bit larger than Boundary, so we might say no, we cannot visit all of these weather stations in one day.</a:t>
            </a:r>
          </a:p>
          <a:p>
            <a:endParaRPr lang="en-US" baseline="0" dirty="0" smtClean="0"/>
          </a:p>
          <a:p>
            <a:r>
              <a:rPr lang="en-US" baseline="0" dirty="0" smtClean="0"/>
              <a:t>In GIS, most of the maps we make are not for publication.  They are for solving a specific problem or answering a specific question.  This is an example of such a map.  Not much good for general use, but it gets the job done for our specific question.</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54</a:t>
            </a:fld>
            <a:endParaRPr lang="en-US"/>
          </a:p>
        </p:txBody>
      </p:sp>
    </p:spTree>
    <p:extLst>
      <p:ext uri="{BB962C8B-B14F-4D97-AF65-F5344CB8AC3E}">
        <p14:creationId xmlns:p14="http://schemas.microsoft.com/office/powerpoint/2010/main" val="40474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Hard to tell from this picture, but this</a:t>
            </a:r>
            <a:r>
              <a:rPr lang="en-US" baseline="0" dirty="0" smtClean="0"/>
              <a:t> is a USGS Topographic Map.  It is the 7.5 minute map of the Moscow Mountain quadrangle.  The purpose of this is to introduce another kind of map, this one a little more general purpose.  Probably some students have experience with these maps from hunting/fishing, etc.  I like to show the students a paper copy of this map, as well, so they can get a close look.  One can be had from the USGS for $8.00 today.</a:t>
            </a:r>
          </a:p>
          <a:p>
            <a:endParaRPr lang="en-US" baseline="0" dirty="0" smtClean="0"/>
          </a:p>
          <a:p>
            <a:r>
              <a:rPr lang="en-US" baseline="0" dirty="0" smtClean="0"/>
              <a:t>Ordering: (this link doesn’t look like it will last forever, but the item is the Moscow Mountain, ID 1:24,000 scale map)</a:t>
            </a:r>
          </a:p>
          <a:p>
            <a:r>
              <a:rPr lang="en-US" baseline="0" dirty="0" smtClean="0"/>
              <a:t>http://store.usgs.gov/b2c_usgs/catalog/setCurrentItem/(xcm=r3standardpitrex_prd&amp;layout=6_1_61_50_2&amp;uiarea=2&amp;ctype=areaDetails&amp;next=seeItem&amp;carea=0000000620&amp;citem=00000006200000000374)/.do</a:t>
            </a:r>
          </a:p>
          <a:p>
            <a:endParaRPr lang="en-US" baseline="0" dirty="0" smtClean="0"/>
          </a:p>
          <a:p>
            <a:r>
              <a:rPr lang="en-US" baseline="0" dirty="0" smtClean="0"/>
              <a:t>The USGS has a page that describes the historic process of creating these maps: http://pubs.usgs.gov/gip/topomapping/topo.html</a:t>
            </a:r>
          </a:p>
          <a:p>
            <a:endParaRPr lang="en-US" dirty="0" smtClean="0"/>
          </a:p>
          <a:p>
            <a:r>
              <a:rPr lang="en-US" dirty="0" smtClean="0"/>
              <a:t>The key here is that the features</a:t>
            </a:r>
            <a:r>
              <a:rPr lang="en-US" baseline="0" dirty="0" smtClean="0"/>
              <a:t> of different colors can be thought of as different layers on this map.  The cartographers at USGS used to do this by hand, by tracing features off of air photos.  Most of our current USGS topo maps originated from that method, though they have been revised over time.</a:t>
            </a:r>
            <a:endParaRPr lang="en-US" dirty="0" smtClean="0"/>
          </a:p>
          <a:p>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55</a:t>
            </a:fld>
            <a:endParaRPr lang="en-US"/>
          </a:p>
        </p:txBody>
      </p:sp>
    </p:spTree>
    <p:extLst>
      <p:ext uri="{BB962C8B-B14F-4D97-AF65-F5344CB8AC3E}">
        <p14:creationId xmlns:p14="http://schemas.microsoft.com/office/powerpoint/2010/main" val="1473830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the lower</a:t>
            </a:r>
            <a:r>
              <a:rPr lang="en-US" baseline="0" dirty="0" smtClean="0"/>
              <a:t> left corner of the map, you can see some text that says this map was made from aerial </a:t>
            </a:r>
            <a:r>
              <a:rPr lang="en-US" baseline="0" dirty="0" err="1" smtClean="0"/>
              <a:t>photgraphs</a:t>
            </a:r>
            <a:r>
              <a:rPr lang="en-US" baseline="0" dirty="0" smtClean="0"/>
              <a:t> taken in 1957.  It was field checked in 1960, which means that someone went and verified some of the information that they couldn’t know from the photographs, alone.  There’s also some red text at the bottom that says the map was </a:t>
            </a:r>
            <a:r>
              <a:rPr lang="en-US" baseline="0" dirty="0" err="1" smtClean="0"/>
              <a:t>photoinspected</a:t>
            </a:r>
            <a:r>
              <a:rPr lang="en-US" baseline="0" dirty="0" smtClean="0"/>
              <a:t> in 1975.  This means that they compared the original map to new photos about 20 years later.  There was another comparison in 1984, and they added, among other things, the boundary of the UI Experimental Forest (shown on the next slide).</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56</a:t>
            </a:fld>
            <a:endParaRPr lang="en-US"/>
          </a:p>
        </p:txBody>
      </p:sp>
    </p:spTree>
    <p:extLst>
      <p:ext uri="{BB962C8B-B14F-4D97-AF65-F5344CB8AC3E}">
        <p14:creationId xmlns:p14="http://schemas.microsoft.com/office/powerpoint/2010/main" val="461956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we’ve zoomed</a:t>
            </a:r>
            <a:r>
              <a:rPr lang="en-US" baseline="0" dirty="0" smtClean="0"/>
              <a:t> in on the map from the previous slide.  You can see, now, some of the different layers that go in to making this map:</a:t>
            </a:r>
          </a:p>
          <a:p>
            <a:endParaRPr lang="en-US" baseline="0" dirty="0" smtClean="0"/>
          </a:p>
          <a:p>
            <a:r>
              <a:rPr lang="en-US" baseline="0" dirty="0" smtClean="0"/>
              <a:t>There is a roads layer, which is made of black solid and dashed lines.  The solid or dashed </a:t>
            </a:r>
            <a:r>
              <a:rPr lang="en-US" baseline="0" dirty="0" err="1" smtClean="0"/>
              <a:t>symbology</a:t>
            </a:r>
            <a:r>
              <a:rPr lang="en-US" baseline="0" dirty="0" smtClean="0"/>
              <a:t> tells us how good a road it is.</a:t>
            </a:r>
          </a:p>
          <a:p>
            <a:endParaRPr lang="en-US" baseline="0" dirty="0" smtClean="0"/>
          </a:p>
          <a:p>
            <a:r>
              <a:rPr lang="en-US" baseline="0" dirty="0" smtClean="0"/>
              <a:t>There is a water layer, which has blue lines for streams and blue polygons for lakes.</a:t>
            </a:r>
          </a:p>
          <a:p>
            <a:endParaRPr lang="en-US" baseline="0" dirty="0" smtClean="0"/>
          </a:p>
          <a:p>
            <a:r>
              <a:rPr lang="en-US" baseline="0" dirty="0" smtClean="0"/>
              <a:t>There is a topography layer, which has brown lines (called </a:t>
            </a:r>
            <a:r>
              <a:rPr lang="en-US" baseline="0" dirty="0" err="1" smtClean="0"/>
              <a:t>isolines</a:t>
            </a:r>
            <a:r>
              <a:rPr lang="en-US" baseline="0" dirty="0" smtClean="0"/>
              <a:t>) that show elevation.  For a particular line, the elevation is the same everywhere along that line.  Elevation contours that are very close together indicate a steep slope (because elevation is changing over a small space), while contours that are farther apart indicate relatively level ground.  Look at the East Moscow Mountain lookout, for example, and compare the steep southeastern slope with the relatively flat northwestern area.</a:t>
            </a:r>
          </a:p>
          <a:p>
            <a:endParaRPr lang="en-US" baseline="0" dirty="0" smtClean="0"/>
          </a:p>
          <a:p>
            <a:r>
              <a:rPr lang="en-US" baseline="0" dirty="0" smtClean="0"/>
              <a:t>There’s also a layer in purple that show changes to the map since it was originally made.  In this area, you can see a purple box labeled ‘UIEF’.  This is the University of Idaho Experimental Forest.</a:t>
            </a:r>
          </a:p>
        </p:txBody>
      </p:sp>
      <p:sp>
        <p:nvSpPr>
          <p:cNvPr id="4" name="Slide Number Placeholder 3"/>
          <p:cNvSpPr>
            <a:spLocks noGrp="1"/>
          </p:cNvSpPr>
          <p:nvPr>
            <p:ph type="sldNum" sz="quarter" idx="10"/>
          </p:nvPr>
        </p:nvSpPr>
        <p:spPr/>
        <p:txBody>
          <a:bodyPr/>
          <a:lstStyle/>
          <a:p>
            <a:fld id="{A7E5D88D-50A4-41D0-AC05-715372036CD3}" type="slidenum">
              <a:rPr lang="en-US" smtClean="0"/>
              <a:t>57</a:t>
            </a:fld>
            <a:endParaRPr lang="en-US"/>
          </a:p>
        </p:txBody>
      </p:sp>
    </p:spTree>
    <p:extLst>
      <p:ext uri="{BB962C8B-B14F-4D97-AF65-F5344CB8AC3E}">
        <p14:creationId xmlns:p14="http://schemas.microsoft.com/office/powerpoint/2010/main" val="922136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picture shows</a:t>
            </a:r>
            <a:r>
              <a:rPr lang="en-US" baseline="0" dirty="0" smtClean="0"/>
              <a:t> three of the layers from a USGS topo map alone, and in the upper-left, what they look like when combined (with several layers that make up the map not shown).</a:t>
            </a:r>
          </a:p>
          <a:p>
            <a:endParaRPr lang="en-US" baseline="0" dirty="0" smtClean="0"/>
          </a:p>
          <a:p>
            <a:r>
              <a:rPr lang="en-US" baseline="0" dirty="0" smtClean="0"/>
              <a:t>The key concept here is that the USGS has been making these maps since 1879, and although the technology has changed, we are generally following the same process on the computer with GIS and digital photos that we used to follow with pen and paper.</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58</a:t>
            </a:fld>
            <a:endParaRPr lang="en-US"/>
          </a:p>
        </p:txBody>
      </p:sp>
    </p:spTree>
    <p:extLst>
      <p:ext uri="{BB962C8B-B14F-4D97-AF65-F5344CB8AC3E}">
        <p14:creationId xmlns:p14="http://schemas.microsoft.com/office/powerpoint/2010/main" val="171779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an example of what is called a ‘placement</a:t>
            </a:r>
            <a:r>
              <a:rPr lang="en-US" baseline="0" dirty="0" smtClean="0"/>
              <a:t> problem’ or a ‘location problem’ in GIS.  In this case, we have a residential neighborhood plan, and we want to check the fire hydrant coverage to make sure it’s okay.  Of course, we’ll see it’s not, because there is a big area in the middle without coverage.  In this case, we’ll pick a location for a new hydrant just by eyeballing it and trying out the new location, but in quantitative GIS, we can use complex multivariate formulas to compute the best locations for things.  We can also do this process in reverse; figure out if we have too many hydrants in one area, for example.</a:t>
            </a:r>
          </a:p>
          <a:p>
            <a:endParaRPr lang="en-US" baseline="0" dirty="0" smtClean="0"/>
          </a:p>
          <a:p>
            <a:r>
              <a:rPr lang="en-US" baseline="0" dirty="0" smtClean="0"/>
              <a:t>The layers we see here are a point layer for fire hydrants, symbolized with a red hydrant; a line layer of roads, symbolized by black lines; and a polygon layer of residential lots, symbolized by light blue areas with gray borders.</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59</a:t>
            </a:fld>
            <a:endParaRPr lang="en-US"/>
          </a:p>
        </p:txBody>
      </p:sp>
    </p:spTree>
    <p:extLst>
      <p:ext uri="{BB962C8B-B14F-4D97-AF65-F5344CB8AC3E}">
        <p14:creationId xmlns:p14="http://schemas.microsoft.com/office/powerpoint/2010/main" val="1728005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fire hydrants in this town have an effective radius of 300 feet.  How can we tell whether we have adequate coverage?  We use a simple GIS tool called a buffer.  We can use the buffer to draw a 300 foot circle around every fire hydrant, and then look to see how complete our coverage is, by effective areas of hydrants.  Here is the result of buffering our fire hydrants layer.  The yellow circles are a new polygon layer that represent 300 foot buffers around the hydrants.  We can see that there is a conspicuous lack of coverage in one area.</a:t>
            </a:r>
          </a:p>
          <a:p>
            <a:endParaRPr lang="en-US" baseline="0" dirty="0" smtClean="0"/>
          </a:p>
          <a:p>
            <a:r>
              <a:rPr lang="en-US" baseline="0" dirty="0" smtClean="0"/>
              <a:t>Note that the buffer layer is a little bit transparent.  Transparency can be an important tool in GIS for combining layers and still being able to see features that overlap each other.</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60</a:t>
            </a:fld>
            <a:endParaRPr lang="en-US"/>
          </a:p>
        </p:txBody>
      </p:sp>
    </p:spTree>
    <p:extLst>
      <p:ext uri="{BB962C8B-B14F-4D97-AF65-F5344CB8AC3E}">
        <p14:creationId xmlns:p14="http://schemas.microsoft.com/office/powerpoint/2010/main" val="1980646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Often, we would use some more advanced technical means of finding where to put the hydrant.  We may need, for example, to</a:t>
            </a:r>
            <a:r>
              <a:rPr lang="en-US" baseline="0" dirty="0" smtClean="0"/>
              <a:t> know the location of the water main, where the city right-of-way is, how tall the buildings are in the area, what the water pressure is, and so on.  But in this example, we’re just going to fix the coverage area by eyeballing it and adding a hydrant where we think it will be most effective.  We’ll put it at the end of the cul-de-sac.</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61</a:t>
            </a:fld>
            <a:endParaRPr lang="en-US"/>
          </a:p>
        </p:txBody>
      </p:sp>
    </p:spTree>
    <p:extLst>
      <p:ext uri="{BB962C8B-B14F-4D97-AF65-F5344CB8AC3E}">
        <p14:creationId xmlns:p14="http://schemas.microsoft.com/office/powerpoint/2010/main" val="1061489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After adding the new hydrant, we create an</a:t>
            </a:r>
            <a:r>
              <a:rPr lang="en-US" baseline="0" dirty="0" smtClean="0"/>
              <a:t> updated buffer layer.  We can see now that we have 100% coverage of our area.</a:t>
            </a:r>
          </a:p>
          <a:p>
            <a:endParaRPr lang="en-US" baseline="0" dirty="0" smtClean="0"/>
          </a:p>
          <a:p>
            <a:r>
              <a:rPr lang="en-US" baseline="0" dirty="0" smtClean="0"/>
              <a:t>This basic technique is used in all sorts of location problems.  </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62</a:t>
            </a:fld>
            <a:endParaRPr lang="en-US"/>
          </a:p>
        </p:txBody>
      </p:sp>
    </p:spTree>
    <p:extLst>
      <p:ext uri="{BB962C8B-B14F-4D97-AF65-F5344CB8AC3E}">
        <p14:creationId xmlns:p14="http://schemas.microsoft.com/office/powerpoint/2010/main" val="1807996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Photos &amp; Resources:</a:t>
            </a:r>
          </a:p>
          <a:p>
            <a:r>
              <a:rPr lang="en-US" dirty="0" smtClean="0"/>
              <a:t>Yield Monitor https://www.pioneer.com/home/site/us/template.CONTENT/guid.8CC87FE3-DA4B-4157-9929-9578C88055C1/ </a:t>
            </a:r>
            <a:endParaRPr lang="en-US" dirty="0"/>
          </a:p>
        </p:txBody>
      </p:sp>
      <p:sp>
        <p:nvSpPr>
          <p:cNvPr id="4" name="Slide Number Placeholder 3"/>
          <p:cNvSpPr>
            <a:spLocks noGrp="1"/>
          </p:cNvSpPr>
          <p:nvPr>
            <p:ph type="sldNum" sz="quarter" idx="10"/>
          </p:nvPr>
        </p:nvSpPr>
        <p:spPr/>
        <p:txBody>
          <a:bodyPr/>
          <a:lstStyle/>
          <a:p>
            <a:fld id="{CD4C3E76-D735-46F6-87E7-E81546701C0F}" type="slidenum">
              <a:rPr lang="en-US" smtClean="0"/>
              <a:pPr/>
              <a:t>8</a:t>
            </a:fld>
            <a:endParaRPr lang="en-US"/>
          </a:p>
        </p:txBody>
      </p:sp>
      <p:sp>
        <p:nvSpPr>
          <p:cNvPr id="5" name="Header Placeholder 4"/>
          <p:cNvSpPr>
            <a:spLocks noGrp="1"/>
          </p:cNvSpPr>
          <p:nvPr>
            <p:ph type="hdr" sz="quarter" idx="11"/>
          </p:nvPr>
        </p:nvSpPr>
        <p:spPr/>
        <p:txBody>
          <a:bodyPr/>
          <a:lstStyle/>
          <a:p>
            <a:r>
              <a:rPr lang="en-US" smtClean="0"/>
              <a:t>REACCH AG 515</a:t>
            </a:r>
            <a:endParaRPr lang="en-US"/>
          </a:p>
        </p:txBody>
      </p:sp>
    </p:spTree>
    <p:extLst>
      <p:ext uri="{BB962C8B-B14F-4D97-AF65-F5344CB8AC3E}">
        <p14:creationId xmlns:p14="http://schemas.microsoft.com/office/powerpoint/2010/main" val="2024555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see here three images taken by a NASA aircraft.  These are</a:t>
            </a:r>
            <a:r>
              <a:rPr lang="en-US" baseline="0" dirty="0" smtClean="0"/>
              <a:t> false-color </a:t>
            </a:r>
            <a:r>
              <a:rPr lang="en-US" baseline="0" dirty="0" err="1" smtClean="0"/>
              <a:t>rasters</a:t>
            </a:r>
            <a:r>
              <a:rPr lang="en-US" baseline="0" dirty="0" smtClean="0"/>
              <a:t>, which means that they are showing reflectance of wavelengths of light that are outside the visible range.  The top image shows vegetation density, with darker blue being more dense and yellow being less dense.  In the middle image, we see water deficit, with red areas having less water and yellow areas having more water.  In the bottom image, we can see crop stress, with blue being low stress and yellow and red being higher stress.  The grower can use information like this to make decisions about where to apply water.</a:t>
            </a:r>
          </a:p>
          <a:p>
            <a:endParaRPr lang="en-US" baseline="0" dirty="0" smtClean="0"/>
          </a:p>
          <a:p>
            <a:r>
              <a:rPr lang="en-US" dirty="0" smtClean="0"/>
              <a:t>This page has a nice description</a:t>
            </a:r>
            <a:r>
              <a:rPr lang="en-US" baseline="0" dirty="0" smtClean="0"/>
              <a:t> of using sensors on the tractor to make precision ag decisions: </a:t>
            </a:r>
            <a:r>
              <a:rPr lang="en-US" dirty="0" smtClean="0"/>
              <a:t>http://www.lincoln.ac.nz/conversation/gis/2013/03/19/gis-and-precision-agriculture/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page goes over the example above in more detail: </a:t>
            </a:r>
            <a:r>
              <a:rPr lang="en-US" sz="1200" dirty="0" smtClean="0"/>
              <a:t>http://www.gislounge.com/geospatial-technologies-in-precision-agriculture/</a:t>
            </a:r>
          </a:p>
          <a:p>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63</a:t>
            </a:fld>
            <a:endParaRPr lang="en-US"/>
          </a:p>
        </p:txBody>
      </p:sp>
    </p:spTree>
    <p:extLst>
      <p:ext uri="{BB962C8B-B14F-4D97-AF65-F5344CB8AC3E}">
        <p14:creationId xmlns:p14="http://schemas.microsoft.com/office/powerpoint/2010/main" val="79212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GISLounge</a:t>
            </a:r>
            <a:r>
              <a:rPr lang="en-US" baseline="0" dirty="0" smtClean="0"/>
              <a:t> is a blog-type site with a lot of user-generated content</a:t>
            </a:r>
          </a:p>
          <a:p>
            <a:r>
              <a:rPr lang="en-US" baseline="0" dirty="0" smtClean="0"/>
              <a:t>The QGIS case studies page has descriptions of GIS projects that people have done using the QGIS software.  It may serve as a source for ideas about projects that students could do using other tools like ArcGIS Online.</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64</a:t>
            </a:fld>
            <a:endParaRPr lang="en-US"/>
          </a:p>
        </p:txBody>
      </p:sp>
    </p:spTree>
    <p:extLst>
      <p:ext uri="{BB962C8B-B14F-4D97-AF65-F5344CB8AC3E}">
        <p14:creationId xmlns:p14="http://schemas.microsoft.com/office/powerpoint/2010/main" val="1535570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ArcGIS</a:t>
            </a:r>
            <a:r>
              <a:rPr lang="en-US" baseline="0" dirty="0" smtClean="0"/>
              <a:t> Online supports uploading spreadsheets that have latitude and longitude information in them.  It can create point layers from spreadsheets of spatial data, which may be a good way to record field observations and then upload them for display on a map.</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65</a:t>
            </a:fld>
            <a:endParaRPr lang="en-US"/>
          </a:p>
        </p:txBody>
      </p:sp>
    </p:spTree>
    <p:extLst>
      <p:ext uri="{BB962C8B-B14F-4D97-AF65-F5344CB8AC3E}">
        <p14:creationId xmlns:p14="http://schemas.microsoft.com/office/powerpoint/2010/main" val="21242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video tutorials</a:t>
            </a:r>
            <a:r>
              <a:rPr lang="en-US" baseline="0" dirty="0" smtClean="0"/>
              <a:t> walk through simple processes like adding data to create a map.</a:t>
            </a:r>
          </a:p>
          <a:p>
            <a:endParaRPr lang="en-US" baseline="0" dirty="0" smtClean="0"/>
          </a:p>
          <a:p>
            <a:r>
              <a:rPr lang="en-US" baseline="0" dirty="0" smtClean="0"/>
              <a:t>The blog has content generated primarily by ESRI employees who cover their examples and ideas.</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66</a:t>
            </a:fld>
            <a:endParaRPr lang="en-US"/>
          </a:p>
        </p:txBody>
      </p:sp>
    </p:spTree>
    <p:extLst>
      <p:ext uri="{BB962C8B-B14F-4D97-AF65-F5344CB8AC3E}">
        <p14:creationId xmlns:p14="http://schemas.microsoft.com/office/powerpoint/2010/main" val="1627294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login information is still somewhat in flux.</a:t>
            </a:r>
            <a:endParaRPr lang="en-US" dirty="0" smtClean="0"/>
          </a:p>
          <a:p>
            <a:endParaRPr lang="en-US" dirty="0" smtClean="0"/>
          </a:p>
          <a:p>
            <a:r>
              <a:rPr lang="en-US" dirty="0" smtClean="0"/>
              <a:t>The</a:t>
            </a:r>
            <a:r>
              <a:rPr lang="en-US" baseline="0" dirty="0" smtClean="0"/>
              <a:t> purpose of exercise 1 is to get the student going with a simple GIS, start working with layers, and answer a few qualitative questions about what’s going on.</a:t>
            </a:r>
          </a:p>
          <a:p>
            <a:endParaRPr lang="en-US" baseline="0" dirty="0" smtClean="0"/>
          </a:p>
          <a:p>
            <a:r>
              <a:rPr lang="en-US" baseline="0" dirty="0" smtClean="0"/>
              <a:t>The purpose of exercise 2 is to use the GIS to visualize and analyze some agricultural data in conjunction with some climate projections.</a:t>
            </a:r>
            <a:endParaRPr lang="en-US" dirty="0"/>
          </a:p>
        </p:txBody>
      </p:sp>
      <p:sp>
        <p:nvSpPr>
          <p:cNvPr id="4" name="Slide Number Placeholder 3"/>
          <p:cNvSpPr>
            <a:spLocks noGrp="1"/>
          </p:cNvSpPr>
          <p:nvPr>
            <p:ph type="sldNum" sz="quarter" idx="10"/>
          </p:nvPr>
        </p:nvSpPr>
        <p:spPr/>
        <p:txBody>
          <a:bodyPr/>
          <a:lstStyle/>
          <a:p>
            <a:fld id="{A7E5D88D-50A4-41D0-AC05-715372036CD3}" type="slidenum">
              <a:rPr lang="en-US" smtClean="0"/>
              <a:t>67</a:t>
            </a:fld>
            <a:endParaRPr lang="en-US"/>
          </a:p>
        </p:txBody>
      </p:sp>
    </p:spTree>
    <p:extLst>
      <p:ext uri="{BB962C8B-B14F-4D97-AF65-F5344CB8AC3E}">
        <p14:creationId xmlns:p14="http://schemas.microsoft.com/office/powerpoint/2010/main" val="1304643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http://pubs.ext.vt.edu/442/442-505/442-505_PDF.pdf</a:t>
            </a:r>
          </a:p>
          <a:p>
            <a:r>
              <a:rPr lang="en-US" dirty="0" smtClean="0"/>
              <a:t>http://www.farm-equipment.com/pages/Feature-Articles---Solving-the-Riddle-of-Variable-Rate-Application.php </a:t>
            </a:r>
          </a:p>
          <a:p>
            <a:r>
              <a:rPr lang="en-US" dirty="0" smtClean="0"/>
              <a:t>http://www.farm-equipment.com/pages/In-this-Issue-AprilMay-2014-Ahead-of-the-Curve.php </a:t>
            </a:r>
            <a:endParaRPr lang="en-US" dirty="0"/>
          </a:p>
        </p:txBody>
      </p:sp>
      <p:sp>
        <p:nvSpPr>
          <p:cNvPr id="4" name="Slide Number Placeholder 3"/>
          <p:cNvSpPr>
            <a:spLocks noGrp="1"/>
          </p:cNvSpPr>
          <p:nvPr>
            <p:ph type="sldNum" sz="quarter" idx="10"/>
          </p:nvPr>
        </p:nvSpPr>
        <p:spPr/>
        <p:txBody>
          <a:bodyPr/>
          <a:lstStyle/>
          <a:p>
            <a:fld id="{CD4C3E76-D735-46F6-87E7-E81546701C0F}" type="slidenum">
              <a:rPr lang="en-US" smtClean="0"/>
              <a:pPr/>
              <a:t>9</a:t>
            </a:fld>
            <a:endParaRPr lang="en-US"/>
          </a:p>
        </p:txBody>
      </p:sp>
      <p:sp>
        <p:nvSpPr>
          <p:cNvPr id="5" name="Header Placeholder 4"/>
          <p:cNvSpPr>
            <a:spLocks noGrp="1"/>
          </p:cNvSpPr>
          <p:nvPr>
            <p:ph type="hdr" sz="quarter" idx="11"/>
          </p:nvPr>
        </p:nvSpPr>
        <p:spPr/>
        <p:txBody>
          <a:bodyPr/>
          <a:lstStyle/>
          <a:p>
            <a:r>
              <a:rPr lang="en-US" smtClean="0"/>
              <a:t>REACCH AG 515</a:t>
            </a:r>
            <a:endParaRPr lang="en-US"/>
          </a:p>
        </p:txBody>
      </p:sp>
    </p:spTree>
    <p:extLst>
      <p:ext uri="{BB962C8B-B14F-4D97-AF65-F5344CB8AC3E}">
        <p14:creationId xmlns:p14="http://schemas.microsoft.com/office/powerpoint/2010/main" val="3258155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In this montage of six ASTER sub-images, the differences are graphically illustrated by the variation in field geometry and size. In Minnesota (upper left) the very regular grid pattern reflects early 19th century surveying; the size of the fields is a function of mechanization and that dictates a certain efficiency. In Kansas (upper middle), center pivot irrigation is responsible for the field pattern. In northwest Germany (upper right), the small size and random pattern of fields is a leftover from the Middle Ages. Near Santa Cruz, Bolivia (lower left), the pie or radial patterned fields are part of a settlement scheme; at the center of each unit is a small community. Outside of Bangkok, Thailand (lower middle), rice paddies fed by an extensive network of canals that is hundreds of years old, appear as small skinny rectangular fields. And in the </a:t>
            </a:r>
            <a:r>
              <a:rPr lang="en-US" dirty="0" err="1" smtClean="0"/>
              <a:t>Cerrado</a:t>
            </a:r>
            <a:r>
              <a:rPr lang="en-US" dirty="0" smtClean="0"/>
              <a:t> in southern Brazil (lower right), cheap cost of land and its flatness have resulted in enormous farms and large field sizes. SOURCE: http://auracle.ca/news/?p=80</a:t>
            </a:r>
          </a:p>
          <a:p>
            <a:endParaRPr lang="en-US" dirty="0"/>
          </a:p>
        </p:txBody>
      </p:sp>
      <p:sp>
        <p:nvSpPr>
          <p:cNvPr id="4" name="Slide Number Placeholder 3"/>
          <p:cNvSpPr>
            <a:spLocks noGrp="1"/>
          </p:cNvSpPr>
          <p:nvPr>
            <p:ph type="sldNum" sz="quarter" idx="10"/>
          </p:nvPr>
        </p:nvSpPr>
        <p:spPr/>
        <p:txBody>
          <a:bodyPr/>
          <a:lstStyle/>
          <a:p>
            <a:fld id="{CD4C3E76-D735-46F6-87E7-E81546701C0F}" type="slidenum">
              <a:rPr lang="en-US" smtClean="0"/>
              <a:pPr/>
              <a:t>10</a:t>
            </a:fld>
            <a:endParaRPr lang="en-US"/>
          </a:p>
        </p:txBody>
      </p:sp>
      <p:sp>
        <p:nvSpPr>
          <p:cNvPr id="5" name="Header Placeholder 4"/>
          <p:cNvSpPr>
            <a:spLocks noGrp="1"/>
          </p:cNvSpPr>
          <p:nvPr>
            <p:ph type="hdr" sz="quarter" idx="11"/>
          </p:nvPr>
        </p:nvSpPr>
        <p:spPr/>
        <p:txBody>
          <a:bodyPr/>
          <a:lstStyle/>
          <a:p>
            <a:r>
              <a:rPr lang="en-US" smtClean="0"/>
              <a:t>REACCH AG 515</a:t>
            </a:r>
            <a:endParaRPr lang="en-US"/>
          </a:p>
        </p:txBody>
      </p:sp>
    </p:spTree>
    <p:extLst>
      <p:ext uri="{BB962C8B-B14F-4D97-AF65-F5344CB8AC3E}">
        <p14:creationId xmlns:p14="http://schemas.microsoft.com/office/powerpoint/2010/main" val="2298285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Photo: http://auracle.ca/news/?p=80</a:t>
            </a:r>
          </a:p>
          <a:p>
            <a:endParaRPr lang="en-US" dirty="0"/>
          </a:p>
        </p:txBody>
      </p:sp>
      <p:sp>
        <p:nvSpPr>
          <p:cNvPr id="4" name="Slide Number Placeholder 3"/>
          <p:cNvSpPr>
            <a:spLocks noGrp="1"/>
          </p:cNvSpPr>
          <p:nvPr>
            <p:ph type="sldNum" sz="quarter" idx="10"/>
          </p:nvPr>
        </p:nvSpPr>
        <p:spPr/>
        <p:txBody>
          <a:bodyPr/>
          <a:lstStyle/>
          <a:p>
            <a:fld id="{CD4C3E76-D735-46F6-87E7-E81546701C0F}" type="slidenum">
              <a:rPr lang="en-US" smtClean="0"/>
              <a:pPr/>
              <a:t>12</a:t>
            </a:fld>
            <a:endParaRPr lang="en-US"/>
          </a:p>
        </p:txBody>
      </p:sp>
      <p:sp>
        <p:nvSpPr>
          <p:cNvPr id="5" name="Header Placeholder 4"/>
          <p:cNvSpPr>
            <a:spLocks noGrp="1"/>
          </p:cNvSpPr>
          <p:nvPr>
            <p:ph type="hdr" sz="quarter" idx="11"/>
          </p:nvPr>
        </p:nvSpPr>
        <p:spPr/>
        <p:txBody>
          <a:bodyPr/>
          <a:lstStyle/>
          <a:p>
            <a:r>
              <a:rPr lang="en-US" smtClean="0"/>
              <a:t>REACCH AG 515</a:t>
            </a:r>
            <a:endParaRPr lang="en-US"/>
          </a:p>
        </p:txBody>
      </p:sp>
    </p:spTree>
    <p:extLst>
      <p:ext uri="{BB962C8B-B14F-4D97-AF65-F5344CB8AC3E}">
        <p14:creationId xmlns:p14="http://schemas.microsoft.com/office/powerpoint/2010/main" val="371431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http://www.precisionfarmingdealer.com/content/agriculture-gives-unmanned-aerial-vehicles-new-purpose </a:t>
            </a:r>
          </a:p>
          <a:p>
            <a:r>
              <a:rPr lang="en-US" dirty="0" smtClean="0"/>
              <a:t>http://www.huffingtonpost.com/2013/05/20/drones-agriculture-unmanned-aircraft-farming_n_3308164.html </a:t>
            </a:r>
          </a:p>
          <a:p>
            <a:r>
              <a:rPr lang="en-US" dirty="0" smtClean="0"/>
              <a:t>http://www.vision-systems.com/content/dam/VSD/online-articles/2012/01/vsdnewsheadwall011312.jpg </a:t>
            </a:r>
            <a:endParaRPr lang="en-US" dirty="0"/>
          </a:p>
        </p:txBody>
      </p:sp>
      <p:sp>
        <p:nvSpPr>
          <p:cNvPr id="4" name="Slide Number Placeholder 3"/>
          <p:cNvSpPr>
            <a:spLocks noGrp="1"/>
          </p:cNvSpPr>
          <p:nvPr>
            <p:ph type="sldNum" sz="quarter" idx="10"/>
          </p:nvPr>
        </p:nvSpPr>
        <p:spPr/>
        <p:txBody>
          <a:bodyPr/>
          <a:lstStyle/>
          <a:p>
            <a:fld id="{CD4C3E76-D735-46F6-87E7-E81546701C0F}" type="slidenum">
              <a:rPr lang="en-US" smtClean="0"/>
              <a:pPr/>
              <a:t>13</a:t>
            </a:fld>
            <a:endParaRPr lang="en-US"/>
          </a:p>
        </p:txBody>
      </p:sp>
      <p:sp>
        <p:nvSpPr>
          <p:cNvPr id="5" name="Header Placeholder 4"/>
          <p:cNvSpPr>
            <a:spLocks noGrp="1"/>
          </p:cNvSpPr>
          <p:nvPr>
            <p:ph type="hdr" sz="quarter" idx="11"/>
          </p:nvPr>
        </p:nvSpPr>
        <p:spPr/>
        <p:txBody>
          <a:bodyPr/>
          <a:lstStyle/>
          <a:p>
            <a:r>
              <a:rPr lang="en-US" smtClean="0"/>
              <a:t>REACCH AG 515</a:t>
            </a:r>
            <a:endParaRPr lang="en-US"/>
          </a:p>
        </p:txBody>
      </p:sp>
    </p:spTree>
    <p:extLst>
      <p:ext uri="{BB962C8B-B14F-4D97-AF65-F5344CB8AC3E}">
        <p14:creationId xmlns:p14="http://schemas.microsoft.com/office/powerpoint/2010/main" val="325974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Signals from a minimum of three satellites converge at only one point.</a:t>
            </a:r>
            <a:r>
              <a:rPr lang="en-US" baseline="0" dirty="0" smtClean="0"/>
              <a:t> This is your location. The more evenly spaced the satellites, the more accurate the decoded signals are and the more accurate your position.</a:t>
            </a:r>
          </a:p>
          <a:p>
            <a:r>
              <a:rPr lang="en-US" dirty="0" smtClean="0"/>
              <a:t>Complete GPS intro unit from Natl. Parks Service:</a:t>
            </a:r>
            <a:r>
              <a:rPr lang="en-US" baseline="0" dirty="0" smtClean="0"/>
              <a:t> http://</a:t>
            </a:r>
            <a:r>
              <a:rPr lang="en-US" baseline="0" smtClean="0"/>
              <a:t>www.nps.gov/gis/gps/gps4ics/2_prework/prework.ppt  or http://www.nps.gov/gis/gps/downloadable_ppt.html </a:t>
            </a:r>
            <a:endParaRPr lang="en-US" dirty="0"/>
          </a:p>
        </p:txBody>
      </p:sp>
      <p:sp>
        <p:nvSpPr>
          <p:cNvPr id="4" name="Header Placeholder 3"/>
          <p:cNvSpPr>
            <a:spLocks noGrp="1"/>
          </p:cNvSpPr>
          <p:nvPr>
            <p:ph type="hdr" sz="quarter" idx="10"/>
          </p:nvPr>
        </p:nvSpPr>
        <p:spPr/>
        <p:txBody>
          <a:bodyPr/>
          <a:lstStyle/>
          <a:p>
            <a:r>
              <a:rPr lang="en-US" smtClean="0"/>
              <a:t>REACCH AG 515</a:t>
            </a:r>
            <a:endParaRPr lang="en-US"/>
          </a:p>
        </p:txBody>
      </p:sp>
      <p:sp>
        <p:nvSpPr>
          <p:cNvPr id="5" name="Slide Number Placeholder 4"/>
          <p:cNvSpPr>
            <a:spLocks noGrp="1"/>
          </p:cNvSpPr>
          <p:nvPr>
            <p:ph type="sldNum" sz="quarter" idx="11"/>
          </p:nvPr>
        </p:nvSpPr>
        <p:spPr/>
        <p:txBody>
          <a:bodyPr/>
          <a:lstStyle/>
          <a:p>
            <a:fld id="{CD4C3E76-D735-46F6-87E7-E81546701C0F}" type="slidenum">
              <a:rPr lang="en-US" smtClean="0"/>
              <a:pPr/>
              <a:t>18</a:t>
            </a:fld>
            <a:endParaRPr lang="en-US"/>
          </a:p>
        </p:txBody>
      </p:sp>
    </p:spTree>
    <p:extLst>
      <p:ext uri="{BB962C8B-B14F-4D97-AF65-F5344CB8AC3E}">
        <p14:creationId xmlns:p14="http://schemas.microsoft.com/office/powerpoint/2010/main" val="685669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ea typeface="ＭＳ Ｐゴシック" charset="-128"/>
              </a:rPr>
              <a:t>Image source: http://www.pdhcenter.com/courses/l116/l116content.htm </a:t>
            </a:r>
          </a:p>
        </p:txBody>
      </p:sp>
    </p:spTree>
    <p:extLst>
      <p:ext uri="{BB962C8B-B14F-4D97-AF65-F5344CB8AC3E}">
        <p14:creationId xmlns:p14="http://schemas.microsoft.com/office/powerpoint/2010/main" val="1087714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8941061" cy="1927225"/>
          </a:xfrm>
        </p:spPr>
        <p:txBody>
          <a:bodyPr anchor="b">
            <a:noAutofit/>
          </a:bodyPr>
          <a:lstStyle>
            <a:lvl1pPr>
              <a:defRPr sz="4800" b="1"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b="1">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8150C1F-AA61-4F06-813B-9EEA2A1F9943}" type="datetime1">
              <a:rPr lang="en-US" smtClean="0"/>
              <a:pPr/>
              <a:t>9/19/16</a:t>
            </a:fld>
            <a:endParaRPr lang="en-US"/>
          </a:p>
        </p:txBody>
      </p:sp>
      <p:sp>
        <p:nvSpPr>
          <p:cNvPr id="6" name="Slide Number Placeholder 5"/>
          <p:cNvSpPr>
            <a:spLocks noGrp="1"/>
          </p:cNvSpPr>
          <p:nvPr>
            <p:ph type="sldNum" sz="quarter" idx="12"/>
          </p:nvPr>
        </p:nvSpPr>
        <p:spPr/>
        <p:txBody>
          <a:bodyPr/>
          <a:lstStyle/>
          <a:p>
            <a:fld id="{9B0B0512-65D5-4DDA-92A8-C074CADC6C88}" type="slidenum">
              <a:rPr lang="en-US" smtClean="0"/>
              <a:pPr/>
              <a:t>‹#›</a:t>
            </a:fld>
            <a:endParaRPr lang="en-US"/>
          </a:p>
        </p:txBody>
      </p:sp>
      <p:cxnSp>
        <p:nvCxnSpPr>
          <p:cNvPr id="8" name="Straight Connector 7"/>
          <p:cNvCxnSpPr/>
          <p:nvPr/>
        </p:nvCxnSpPr>
        <p:spPr>
          <a:xfrm>
            <a:off x="914401" y="3398520"/>
            <a:ext cx="878231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8944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71975" y="1600200"/>
            <a:ext cx="9551199"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DD60C-C3E7-46EB-B002-3FD2F0EC36F2}" type="datetime1">
              <a:rPr lang="en-US" smtClean="0"/>
              <a:pPr/>
              <a:t>9/19/16</a:t>
            </a:fld>
            <a:endParaRPr lang="en-US"/>
          </a:p>
        </p:txBody>
      </p:sp>
      <p:sp>
        <p:nvSpPr>
          <p:cNvPr id="5" name="Footer Placeholder 4"/>
          <p:cNvSpPr>
            <a:spLocks noGrp="1"/>
          </p:cNvSpPr>
          <p:nvPr>
            <p:ph type="ftr" sz="quarter" idx="11"/>
          </p:nvPr>
        </p:nvSpPr>
        <p:spPr/>
        <p:txBody>
          <a:bodyPr/>
          <a:lstStyle/>
          <a:p>
            <a:r>
              <a:rPr lang="en-US" smtClean="0"/>
              <a:t>Unit 8 GIS &amp; Precision Ag</a:t>
            </a:r>
            <a:endParaRPr lang="en-US" dirty="0" smtClean="0"/>
          </a:p>
        </p:txBody>
      </p:sp>
      <p:sp>
        <p:nvSpPr>
          <p:cNvPr id="6" name="Slide Number Placeholder 5"/>
          <p:cNvSpPr>
            <a:spLocks noGrp="1"/>
          </p:cNvSpPr>
          <p:nvPr>
            <p:ph type="sldNum" sz="quarter" idx="12"/>
          </p:nvPr>
        </p:nvSpPr>
        <p:spPr/>
        <p:txBody>
          <a:bodyPr/>
          <a:lstStyle/>
          <a:p>
            <a:fld id="{9B0B0512-65D5-4DDA-92A8-C074CADC6C88}" type="slidenum">
              <a:rPr lang="en-US" smtClean="0"/>
              <a:pPr/>
              <a:t>‹#›</a:t>
            </a:fld>
            <a:endParaRPr lang="en-US"/>
          </a:p>
        </p:txBody>
      </p:sp>
    </p:spTree>
    <p:extLst>
      <p:ext uri="{BB962C8B-B14F-4D97-AF65-F5344CB8AC3E}">
        <p14:creationId xmlns:p14="http://schemas.microsoft.com/office/powerpoint/2010/main" val="1616801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a:solidFill>
            <a:schemeClr val="bg1">
              <a:lumMod val="85000"/>
              <a:alpha val="46000"/>
            </a:schemeClr>
          </a:solidFill>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919459-5797-475D-9BF4-6B23E6EE6230}" type="datetime1">
              <a:rPr lang="en-US" smtClean="0"/>
              <a:pPr/>
              <a:t>9/19/16</a:t>
            </a:fld>
            <a:endParaRPr lang="en-US"/>
          </a:p>
        </p:txBody>
      </p:sp>
      <p:sp>
        <p:nvSpPr>
          <p:cNvPr id="5" name="Footer Placeholder 4"/>
          <p:cNvSpPr>
            <a:spLocks noGrp="1"/>
          </p:cNvSpPr>
          <p:nvPr>
            <p:ph type="ftr" sz="quarter" idx="11"/>
          </p:nvPr>
        </p:nvSpPr>
        <p:spPr/>
        <p:txBody>
          <a:bodyPr/>
          <a:lstStyle/>
          <a:p>
            <a:r>
              <a:rPr lang="en-US" smtClean="0"/>
              <a:t>Unit 8 GIS &amp; Precision Ag</a:t>
            </a:r>
            <a:endParaRPr lang="en-US" dirty="0" smtClean="0"/>
          </a:p>
        </p:txBody>
      </p:sp>
      <p:sp>
        <p:nvSpPr>
          <p:cNvPr id="6" name="Slide Number Placeholder 5"/>
          <p:cNvSpPr>
            <a:spLocks noGrp="1"/>
          </p:cNvSpPr>
          <p:nvPr>
            <p:ph type="sldNum" sz="quarter" idx="12"/>
          </p:nvPr>
        </p:nvSpPr>
        <p:spPr/>
        <p:txBody>
          <a:bodyPr/>
          <a:lstStyle/>
          <a:p>
            <a:fld id="{9B0B0512-65D5-4DDA-92A8-C074CADC6C88}" type="slidenum">
              <a:rPr lang="en-US" smtClean="0"/>
              <a:pPr/>
              <a:t>‹#›</a:t>
            </a:fld>
            <a:endParaRPr lang="en-US"/>
          </a:p>
        </p:txBody>
      </p:sp>
    </p:spTree>
    <p:extLst>
      <p:ext uri="{BB962C8B-B14F-4D97-AF65-F5344CB8AC3E}">
        <p14:creationId xmlns:p14="http://schemas.microsoft.com/office/powerpoint/2010/main" val="1470594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8400"/>
            <a:ext cx="2844800" cy="457200"/>
          </a:xfrm>
        </p:spPr>
        <p:txBody>
          <a:bodyPr/>
          <a:lstStyle>
            <a:lvl1pPr>
              <a:defRPr>
                <a:ea typeface="+mn-ea"/>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lgn="ctr">
              <a:defRPr>
                <a:ea typeface="+mn-ea"/>
              </a:defRPr>
            </a:lvl1pPr>
          </a:lstStyle>
          <a:p>
            <a:pPr>
              <a:defRPr/>
            </a:pPr>
            <a:endParaRPr lang="en-US"/>
          </a:p>
        </p:txBody>
      </p:sp>
      <p:sp>
        <p:nvSpPr>
          <p:cNvPr id="7" name="Slide Number Placeholder 6"/>
          <p:cNvSpPr>
            <a:spLocks noGrp="1"/>
          </p:cNvSpPr>
          <p:nvPr>
            <p:ph type="sldNum" sz="quarter" idx="12"/>
          </p:nvPr>
        </p:nvSpPr>
        <p:spPr>
          <a:xfrm>
            <a:off x="8737600" y="6248400"/>
            <a:ext cx="2844800" cy="457200"/>
          </a:xfrm>
        </p:spPr>
        <p:txBody>
          <a:bodyPr anchor="t"/>
          <a:lstStyle>
            <a:lvl1pPr>
              <a:defRPr/>
            </a:lvl1pPr>
          </a:lstStyle>
          <a:p>
            <a:pPr>
              <a:defRPr/>
            </a:pPr>
            <a:fld id="{FE34F07A-BA36-8643-AE37-1D7E61F78DBB}" type="slidenum">
              <a:rPr lang="en-US" altLang="en-US"/>
              <a:pPr>
                <a:defRPr/>
              </a:pPr>
              <a:t>‹#›</a:t>
            </a:fld>
            <a:endParaRPr lang="en-US" altLang="en-US"/>
          </a:p>
        </p:txBody>
      </p:sp>
    </p:spTree>
    <p:extLst>
      <p:ext uri="{BB962C8B-B14F-4D97-AF65-F5344CB8AC3E}">
        <p14:creationId xmlns:p14="http://schemas.microsoft.com/office/powerpoint/2010/main" val="1462868839"/>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09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8400"/>
            <a:ext cx="2844800" cy="457200"/>
          </a:xfrm>
        </p:spPr>
        <p:txBody>
          <a:bodyPr/>
          <a:lstStyle>
            <a:lvl1pPr>
              <a:defRPr>
                <a:ea typeface="+mn-ea"/>
              </a:defRPr>
            </a:lvl1pPr>
          </a:lstStyle>
          <a:p>
            <a:pPr>
              <a:defRPr/>
            </a:pPr>
            <a:endParaRPr lang="en-US"/>
          </a:p>
        </p:txBody>
      </p:sp>
      <p:sp>
        <p:nvSpPr>
          <p:cNvPr id="7" name="Footer Placeholder 6"/>
          <p:cNvSpPr>
            <a:spLocks noGrp="1"/>
          </p:cNvSpPr>
          <p:nvPr>
            <p:ph type="ftr" sz="quarter" idx="11"/>
          </p:nvPr>
        </p:nvSpPr>
        <p:spPr>
          <a:xfrm>
            <a:off x="4165600" y="6248400"/>
            <a:ext cx="3860800" cy="457200"/>
          </a:xfrm>
        </p:spPr>
        <p:txBody>
          <a:bodyPr/>
          <a:lstStyle>
            <a:lvl1pPr algn="ctr">
              <a:defRPr>
                <a:ea typeface="+mn-ea"/>
              </a:defRPr>
            </a:lvl1pPr>
          </a:lstStyle>
          <a:p>
            <a:pPr>
              <a:defRPr/>
            </a:pPr>
            <a:endParaRPr lang="en-US"/>
          </a:p>
        </p:txBody>
      </p:sp>
      <p:sp>
        <p:nvSpPr>
          <p:cNvPr id="8" name="Slide Number Placeholder 7"/>
          <p:cNvSpPr>
            <a:spLocks noGrp="1"/>
          </p:cNvSpPr>
          <p:nvPr>
            <p:ph type="sldNum" sz="quarter" idx="12"/>
          </p:nvPr>
        </p:nvSpPr>
        <p:spPr>
          <a:xfrm>
            <a:off x="8737600" y="6248400"/>
            <a:ext cx="2844800" cy="457200"/>
          </a:xfrm>
        </p:spPr>
        <p:txBody>
          <a:bodyPr anchor="t"/>
          <a:lstStyle>
            <a:lvl1pPr>
              <a:defRPr/>
            </a:lvl1pPr>
          </a:lstStyle>
          <a:p>
            <a:pPr>
              <a:defRPr/>
            </a:pPr>
            <a:fld id="{10137380-E1AD-0941-8FE7-3D092E5B9B8D}" type="slidenum">
              <a:rPr lang="en-US" altLang="en-US"/>
              <a:pPr>
                <a:defRPr/>
              </a:pPr>
              <a:t>‹#›</a:t>
            </a:fld>
            <a:endParaRPr lang="en-US" altLang="en-US"/>
          </a:p>
        </p:txBody>
      </p:sp>
    </p:spTree>
    <p:extLst>
      <p:ext uri="{BB962C8B-B14F-4D97-AF65-F5344CB8AC3E}">
        <p14:creationId xmlns:p14="http://schemas.microsoft.com/office/powerpoint/2010/main" val="1618935583"/>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8400"/>
            <a:ext cx="2844800" cy="457200"/>
          </a:xfrm>
        </p:spPr>
        <p:txBody>
          <a:bodyPr/>
          <a:lstStyle>
            <a:lvl1pPr>
              <a:defRPr>
                <a:ea typeface="+mn-ea"/>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lgn="ctr">
              <a:defRPr>
                <a:ea typeface="+mn-ea"/>
              </a:defRPr>
            </a:lvl1pPr>
          </a:lstStyle>
          <a:p>
            <a:pPr>
              <a:defRPr/>
            </a:pPr>
            <a:endParaRPr lang="en-US"/>
          </a:p>
        </p:txBody>
      </p:sp>
      <p:sp>
        <p:nvSpPr>
          <p:cNvPr id="7" name="Slide Number Placeholder 6"/>
          <p:cNvSpPr>
            <a:spLocks noGrp="1"/>
          </p:cNvSpPr>
          <p:nvPr>
            <p:ph type="sldNum" sz="quarter" idx="12"/>
          </p:nvPr>
        </p:nvSpPr>
        <p:spPr>
          <a:xfrm>
            <a:off x="8737600" y="6248400"/>
            <a:ext cx="2844800" cy="457200"/>
          </a:xfrm>
        </p:spPr>
        <p:txBody>
          <a:bodyPr anchor="t"/>
          <a:lstStyle>
            <a:lvl1pPr>
              <a:defRPr/>
            </a:lvl1pPr>
          </a:lstStyle>
          <a:p>
            <a:pPr>
              <a:defRPr/>
            </a:pPr>
            <a:fld id="{5D3ED304-23E6-1548-8CFA-0D3A79CE0E83}" type="slidenum">
              <a:rPr lang="en-US" altLang="en-US"/>
              <a:pPr>
                <a:defRPr/>
              </a:pPr>
              <a:t>‹#›</a:t>
            </a:fld>
            <a:endParaRPr lang="en-US" altLang="en-US"/>
          </a:p>
        </p:txBody>
      </p:sp>
    </p:spTree>
    <p:extLst>
      <p:ext uri="{BB962C8B-B14F-4D97-AF65-F5344CB8AC3E}">
        <p14:creationId xmlns:p14="http://schemas.microsoft.com/office/powerpoint/2010/main" val="1730268285"/>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8400"/>
            <a:ext cx="2844800" cy="457200"/>
          </a:xfrm>
        </p:spPr>
        <p:txBody>
          <a:bodyPr/>
          <a:lstStyle>
            <a:lvl1pPr>
              <a:defRPr>
                <a:ea typeface="+mn-ea"/>
              </a:defRPr>
            </a:lvl1pPr>
          </a:lstStyle>
          <a:p>
            <a:pPr>
              <a:defRPr/>
            </a:pPr>
            <a:endParaRPr lang="en-US"/>
          </a:p>
        </p:txBody>
      </p:sp>
      <p:sp>
        <p:nvSpPr>
          <p:cNvPr id="7" name="Footer Placeholder 6"/>
          <p:cNvSpPr>
            <a:spLocks noGrp="1"/>
          </p:cNvSpPr>
          <p:nvPr>
            <p:ph type="ftr" sz="quarter" idx="11"/>
          </p:nvPr>
        </p:nvSpPr>
        <p:spPr>
          <a:xfrm>
            <a:off x="4165600" y="6248400"/>
            <a:ext cx="3860800" cy="457200"/>
          </a:xfrm>
        </p:spPr>
        <p:txBody>
          <a:bodyPr/>
          <a:lstStyle>
            <a:lvl1pPr algn="ctr">
              <a:defRPr>
                <a:ea typeface="+mn-ea"/>
              </a:defRPr>
            </a:lvl1pPr>
          </a:lstStyle>
          <a:p>
            <a:pPr>
              <a:defRPr/>
            </a:pPr>
            <a:endParaRPr lang="en-US"/>
          </a:p>
        </p:txBody>
      </p:sp>
      <p:sp>
        <p:nvSpPr>
          <p:cNvPr id="8" name="Slide Number Placeholder 7"/>
          <p:cNvSpPr>
            <a:spLocks noGrp="1"/>
          </p:cNvSpPr>
          <p:nvPr>
            <p:ph type="sldNum" sz="quarter" idx="12"/>
          </p:nvPr>
        </p:nvSpPr>
        <p:spPr>
          <a:xfrm>
            <a:off x="8737600" y="6248400"/>
            <a:ext cx="2844800" cy="457200"/>
          </a:xfrm>
        </p:spPr>
        <p:txBody>
          <a:bodyPr anchor="t"/>
          <a:lstStyle>
            <a:lvl1pPr>
              <a:defRPr/>
            </a:lvl1pPr>
          </a:lstStyle>
          <a:p>
            <a:pPr>
              <a:defRPr/>
            </a:pPr>
            <a:fld id="{791098BA-672D-FC49-A939-2778A5D28B2E}" type="slidenum">
              <a:rPr lang="en-US" altLang="en-US"/>
              <a:pPr>
                <a:defRPr/>
              </a:pPr>
              <a:t>‹#›</a:t>
            </a:fld>
            <a:endParaRPr lang="en-US" altLang="en-US"/>
          </a:p>
        </p:txBody>
      </p:sp>
    </p:spTree>
    <p:extLst>
      <p:ext uri="{BB962C8B-B14F-4D97-AF65-F5344CB8AC3E}">
        <p14:creationId xmlns:p14="http://schemas.microsoft.com/office/powerpoint/2010/main" val="221555004"/>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8738" y="18288"/>
            <a:ext cx="1230776" cy="329184"/>
          </a:xfrm>
        </p:spPr>
        <p:txBody>
          <a:bodyPr/>
          <a:lstStyle/>
          <a:p>
            <a:fld id="{94FA05CC-B904-4CA7-8E68-317A133D8DEA}" type="datetime1">
              <a:rPr lang="en-US" smtClean="0"/>
              <a:pPr/>
              <a:t>9/19/16</a:t>
            </a:fld>
            <a:endParaRPr lang="en-US"/>
          </a:p>
        </p:txBody>
      </p:sp>
      <p:sp>
        <p:nvSpPr>
          <p:cNvPr id="5" name="Footer Placeholder 4"/>
          <p:cNvSpPr>
            <a:spLocks noGrp="1"/>
          </p:cNvSpPr>
          <p:nvPr>
            <p:ph type="ftr" sz="quarter" idx="11"/>
          </p:nvPr>
        </p:nvSpPr>
        <p:spPr>
          <a:xfrm>
            <a:off x="4571999" y="18288"/>
            <a:ext cx="6585995" cy="329184"/>
          </a:xfrm>
        </p:spPr>
        <p:txBody>
          <a:bodyPr/>
          <a:lstStyle/>
          <a:p>
            <a:r>
              <a:rPr lang="en-US" smtClean="0"/>
              <a:t>Unit 8 GIS &amp; Precision Ag</a:t>
            </a:r>
            <a:endParaRPr lang="en-US" dirty="0"/>
          </a:p>
        </p:txBody>
      </p:sp>
      <p:sp>
        <p:nvSpPr>
          <p:cNvPr id="6" name="Slide Number Placeholder 5"/>
          <p:cNvSpPr>
            <a:spLocks noGrp="1"/>
          </p:cNvSpPr>
          <p:nvPr>
            <p:ph type="sldNum" sz="quarter" idx="12"/>
          </p:nvPr>
        </p:nvSpPr>
        <p:spPr>
          <a:xfrm>
            <a:off x="11250596" y="18288"/>
            <a:ext cx="760071" cy="329184"/>
          </a:xfrm>
        </p:spPr>
        <p:txBody>
          <a:bodyPr/>
          <a:lstStyle>
            <a:lvl1pPr algn="ctr">
              <a:defRPr/>
            </a:lvl1pPr>
          </a:lstStyle>
          <a:p>
            <a:fld id="{9B0B0512-65D5-4DDA-92A8-C074CADC6C88}" type="slidenum">
              <a:rPr lang="en-US" smtClean="0"/>
              <a:pPr/>
              <a:t>‹#›</a:t>
            </a:fld>
            <a:endParaRPr lang="en-US"/>
          </a:p>
        </p:txBody>
      </p:sp>
    </p:spTree>
    <p:extLst>
      <p:ext uri="{BB962C8B-B14F-4D97-AF65-F5344CB8AC3E}">
        <p14:creationId xmlns:p14="http://schemas.microsoft.com/office/powerpoint/2010/main" val="20610647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2362201"/>
            <a:ext cx="8641031" cy="2200275"/>
          </a:xfrm>
        </p:spPr>
        <p:txBody>
          <a:bodyPr anchor="b">
            <a:normAutofit/>
          </a:bodyPr>
          <a:lstStyle>
            <a:lvl1pPr algn="l">
              <a:defRPr sz="4800" b="0"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5" y="4626865"/>
            <a:ext cx="8641031" cy="1500187"/>
          </a:xfrm>
        </p:spPr>
        <p:txBody>
          <a:bodyPr anchor="t">
            <a:normAutofit/>
          </a:bodyPr>
          <a:lstStyle>
            <a:lvl1pPr marL="0" indent="0">
              <a:buNone/>
              <a:defRPr sz="24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78FA57-1F76-45D4-B17D-27D2013C9667}" type="datetime1">
              <a:rPr lang="en-US" smtClean="0"/>
              <a:pPr/>
              <a:t>9/19/16</a:t>
            </a:fld>
            <a:endParaRPr lang="en-US"/>
          </a:p>
        </p:txBody>
      </p:sp>
      <p:sp>
        <p:nvSpPr>
          <p:cNvPr id="5" name="Footer Placeholder 4"/>
          <p:cNvSpPr>
            <a:spLocks noGrp="1"/>
          </p:cNvSpPr>
          <p:nvPr>
            <p:ph type="ftr" sz="quarter" idx="11"/>
          </p:nvPr>
        </p:nvSpPr>
        <p:spPr/>
        <p:txBody>
          <a:bodyPr/>
          <a:lstStyle/>
          <a:p>
            <a:r>
              <a:rPr lang="en-US" smtClean="0"/>
              <a:t>Unit 8 GIS &amp; Precision Ag</a:t>
            </a:r>
            <a:endParaRPr lang="en-US" dirty="0" smtClean="0"/>
          </a:p>
        </p:txBody>
      </p:sp>
      <p:sp>
        <p:nvSpPr>
          <p:cNvPr id="6" name="Slide Number Placeholder 5"/>
          <p:cNvSpPr>
            <a:spLocks noGrp="1"/>
          </p:cNvSpPr>
          <p:nvPr>
            <p:ph type="sldNum" sz="quarter" idx="12"/>
          </p:nvPr>
        </p:nvSpPr>
        <p:spPr/>
        <p:txBody>
          <a:bodyPr/>
          <a:lstStyle/>
          <a:p>
            <a:fld id="{9B0B0512-65D5-4DDA-92A8-C074CADC6C88}" type="slidenum">
              <a:rPr lang="en-US" smtClean="0"/>
              <a:pPr/>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6658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976" y="533400"/>
            <a:ext cx="9556616"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65638" y="1673352"/>
            <a:ext cx="4602567"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26025" y="1673352"/>
            <a:ext cx="4602567"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FD4E66C-AD4D-4A56-8F84-F3290B605892}" type="datetime1">
              <a:rPr lang="en-US" smtClean="0"/>
              <a:pPr/>
              <a:t>9/19/16</a:t>
            </a:fld>
            <a:endParaRPr lang="en-US"/>
          </a:p>
        </p:txBody>
      </p:sp>
      <p:sp>
        <p:nvSpPr>
          <p:cNvPr id="6" name="Footer Placeholder 5"/>
          <p:cNvSpPr>
            <a:spLocks noGrp="1"/>
          </p:cNvSpPr>
          <p:nvPr>
            <p:ph type="ftr" sz="quarter" idx="11"/>
          </p:nvPr>
        </p:nvSpPr>
        <p:spPr/>
        <p:txBody>
          <a:bodyPr/>
          <a:lstStyle/>
          <a:p>
            <a:r>
              <a:rPr lang="en-US" smtClean="0"/>
              <a:t>Unit 8 GIS &amp; Precision Ag</a:t>
            </a:r>
            <a:endParaRPr lang="en-US" dirty="0" smtClean="0"/>
          </a:p>
        </p:txBody>
      </p:sp>
      <p:sp>
        <p:nvSpPr>
          <p:cNvPr id="7" name="Slide Number Placeholder 6"/>
          <p:cNvSpPr>
            <a:spLocks noGrp="1"/>
          </p:cNvSpPr>
          <p:nvPr>
            <p:ph type="sldNum" sz="quarter" idx="12"/>
          </p:nvPr>
        </p:nvSpPr>
        <p:spPr/>
        <p:txBody>
          <a:bodyPr/>
          <a:lstStyle/>
          <a:p>
            <a:fld id="{9B0B0512-65D5-4DDA-92A8-C074CADC6C88}" type="slidenum">
              <a:rPr lang="en-US" smtClean="0"/>
              <a:pPr/>
              <a:t>‹#›</a:t>
            </a:fld>
            <a:endParaRPr lang="en-US"/>
          </a:p>
        </p:txBody>
      </p:sp>
    </p:spTree>
    <p:extLst>
      <p:ext uri="{BB962C8B-B14F-4D97-AF65-F5344CB8AC3E}">
        <p14:creationId xmlns:p14="http://schemas.microsoft.com/office/powerpoint/2010/main" val="930469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278868" y="1676400"/>
            <a:ext cx="4589321"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78868" y="2438400"/>
            <a:ext cx="4589321" cy="42683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09513" y="1676400"/>
            <a:ext cx="4589321"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13" y="2438400"/>
            <a:ext cx="4589321" cy="42683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054BE7A-00BA-44DE-9349-17918572AD4D}" type="datetime1">
              <a:rPr lang="en-US" smtClean="0"/>
              <a:pPr/>
              <a:t>9/19/16</a:t>
            </a:fld>
            <a:endParaRPr lang="en-US"/>
          </a:p>
        </p:txBody>
      </p:sp>
      <p:sp>
        <p:nvSpPr>
          <p:cNvPr id="8" name="Footer Placeholder 7"/>
          <p:cNvSpPr>
            <a:spLocks noGrp="1"/>
          </p:cNvSpPr>
          <p:nvPr>
            <p:ph type="ftr" sz="quarter" idx="11"/>
          </p:nvPr>
        </p:nvSpPr>
        <p:spPr/>
        <p:txBody>
          <a:bodyPr/>
          <a:lstStyle/>
          <a:p>
            <a:r>
              <a:rPr lang="en-US" smtClean="0"/>
              <a:t>Unit 8 GIS &amp; Precision Ag</a:t>
            </a:r>
            <a:endParaRPr lang="en-US" dirty="0" smtClean="0"/>
          </a:p>
        </p:txBody>
      </p:sp>
      <p:sp>
        <p:nvSpPr>
          <p:cNvPr id="9" name="Slide Number Placeholder 8"/>
          <p:cNvSpPr>
            <a:spLocks noGrp="1"/>
          </p:cNvSpPr>
          <p:nvPr>
            <p:ph type="sldNum" sz="quarter" idx="12"/>
          </p:nvPr>
        </p:nvSpPr>
        <p:spPr/>
        <p:txBody>
          <a:bodyPr/>
          <a:lstStyle/>
          <a:p>
            <a:fld id="{9B0B0512-65D5-4DDA-92A8-C074CADC6C88}" type="slidenum">
              <a:rPr lang="en-US" smtClean="0"/>
              <a:pPr/>
              <a:t>‹#›</a:t>
            </a:fld>
            <a:endParaRPr lang="en-US"/>
          </a:p>
        </p:txBody>
      </p:sp>
      <p:cxnSp>
        <p:nvCxnSpPr>
          <p:cNvPr id="11" name="Straight Connector 10"/>
          <p:cNvCxnSpPr/>
          <p:nvPr/>
        </p:nvCxnSpPr>
        <p:spPr>
          <a:xfrm flipH="1">
            <a:off x="4984736" y="1691640"/>
            <a:ext cx="1059" cy="50150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885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DF15B-CF25-4783-A0F2-0EDD55146674}" type="datetime1">
              <a:rPr lang="en-US" smtClean="0"/>
              <a:pPr/>
              <a:t>9/19/16</a:t>
            </a:fld>
            <a:endParaRPr lang="en-US"/>
          </a:p>
        </p:txBody>
      </p:sp>
      <p:sp>
        <p:nvSpPr>
          <p:cNvPr id="4" name="Footer Placeholder 3"/>
          <p:cNvSpPr>
            <a:spLocks noGrp="1"/>
          </p:cNvSpPr>
          <p:nvPr>
            <p:ph type="ftr" sz="quarter" idx="11"/>
          </p:nvPr>
        </p:nvSpPr>
        <p:spPr/>
        <p:txBody>
          <a:bodyPr/>
          <a:lstStyle/>
          <a:p>
            <a:r>
              <a:rPr lang="en-US" smtClean="0"/>
              <a:t>Unit 8 GIS &amp; Precision Ag</a:t>
            </a:r>
            <a:endParaRPr lang="en-US" dirty="0" smtClean="0"/>
          </a:p>
        </p:txBody>
      </p:sp>
      <p:sp>
        <p:nvSpPr>
          <p:cNvPr id="5" name="Slide Number Placeholder 4"/>
          <p:cNvSpPr>
            <a:spLocks noGrp="1"/>
          </p:cNvSpPr>
          <p:nvPr>
            <p:ph type="sldNum" sz="quarter" idx="12"/>
          </p:nvPr>
        </p:nvSpPr>
        <p:spPr/>
        <p:txBody>
          <a:bodyPr/>
          <a:lstStyle/>
          <a:p>
            <a:fld id="{9B0B0512-65D5-4DDA-92A8-C074CADC6C88}" type="slidenum">
              <a:rPr lang="en-US" smtClean="0"/>
              <a:pPr/>
              <a:t>‹#›</a:t>
            </a:fld>
            <a:endParaRPr lang="en-US"/>
          </a:p>
        </p:txBody>
      </p:sp>
    </p:spTree>
    <p:extLst>
      <p:ext uri="{BB962C8B-B14F-4D97-AF65-F5344CB8AC3E}">
        <p14:creationId xmlns:p14="http://schemas.microsoft.com/office/powerpoint/2010/main" val="1973486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2513BC-5143-40D6-A196-AC963D8647DA}" type="datetime1">
              <a:rPr lang="en-US" smtClean="0"/>
              <a:pPr/>
              <a:t>9/19/16</a:t>
            </a:fld>
            <a:endParaRPr lang="en-US"/>
          </a:p>
        </p:txBody>
      </p:sp>
      <p:sp>
        <p:nvSpPr>
          <p:cNvPr id="3" name="Footer Placeholder 2"/>
          <p:cNvSpPr>
            <a:spLocks noGrp="1"/>
          </p:cNvSpPr>
          <p:nvPr>
            <p:ph type="ftr" sz="quarter" idx="11"/>
          </p:nvPr>
        </p:nvSpPr>
        <p:spPr/>
        <p:txBody>
          <a:bodyPr/>
          <a:lstStyle/>
          <a:p>
            <a:r>
              <a:rPr lang="en-US" smtClean="0"/>
              <a:t>Unit 8 GIS &amp; Precision Ag</a:t>
            </a:r>
            <a:endParaRPr lang="en-US" dirty="0" smtClean="0"/>
          </a:p>
        </p:txBody>
      </p:sp>
      <p:sp>
        <p:nvSpPr>
          <p:cNvPr id="4" name="Slide Number Placeholder 3"/>
          <p:cNvSpPr>
            <a:spLocks noGrp="1"/>
          </p:cNvSpPr>
          <p:nvPr>
            <p:ph type="sldNum" sz="quarter" idx="12"/>
          </p:nvPr>
        </p:nvSpPr>
        <p:spPr/>
        <p:txBody>
          <a:bodyPr/>
          <a:lstStyle/>
          <a:p>
            <a:fld id="{9B0B0512-65D5-4DDA-92A8-C074CADC6C88}" type="slidenum">
              <a:rPr lang="en-US" smtClean="0"/>
              <a:pPr/>
              <a:t>‹#›</a:t>
            </a:fld>
            <a:endParaRPr lang="en-US"/>
          </a:p>
        </p:txBody>
      </p:sp>
    </p:spTree>
    <p:extLst>
      <p:ext uri="{BB962C8B-B14F-4D97-AF65-F5344CB8AC3E}">
        <p14:creationId xmlns:p14="http://schemas.microsoft.com/office/powerpoint/2010/main" val="494475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9803" y="792080"/>
            <a:ext cx="2353669"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692433" y="792080"/>
            <a:ext cx="7083656"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9804" y="2130553"/>
            <a:ext cx="2353669"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44E0FC-5928-4DB1-BF77-72C7A25DED28}" type="datetime1">
              <a:rPr lang="en-US" smtClean="0"/>
              <a:pPr/>
              <a:t>9/19/16</a:t>
            </a:fld>
            <a:endParaRPr lang="en-US"/>
          </a:p>
        </p:txBody>
      </p:sp>
      <p:sp>
        <p:nvSpPr>
          <p:cNvPr id="6" name="Footer Placeholder 5"/>
          <p:cNvSpPr>
            <a:spLocks noGrp="1"/>
          </p:cNvSpPr>
          <p:nvPr>
            <p:ph type="ftr" sz="quarter" idx="11"/>
          </p:nvPr>
        </p:nvSpPr>
        <p:spPr/>
        <p:txBody>
          <a:bodyPr/>
          <a:lstStyle/>
          <a:p>
            <a:r>
              <a:rPr lang="en-US" smtClean="0"/>
              <a:t>Unit 8 GIS &amp; Precision Ag</a:t>
            </a:r>
            <a:endParaRPr lang="en-US" dirty="0" smtClean="0"/>
          </a:p>
        </p:txBody>
      </p:sp>
      <p:sp>
        <p:nvSpPr>
          <p:cNvPr id="7" name="Slide Number Placeholder 6"/>
          <p:cNvSpPr>
            <a:spLocks noGrp="1"/>
          </p:cNvSpPr>
          <p:nvPr>
            <p:ph type="sldNum" sz="quarter" idx="12"/>
          </p:nvPr>
        </p:nvSpPr>
        <p:spPr/>
        <p:txBody>
          <a:bodyPr/>
          <a:lstStyle/>
          <a:p>
            <a:fld id="{9B0B0512-65D5-4DDA-92A8-C074CADC6C88}" type="slidenum">
              <a:rPr lang="en-US" smtClean="0"/>
              <a:pPr/>
              <a:t>‹#›</a:t>
            </a:fld>
            <a:endParaRPr lang="en-US"/>
          </a:p>
        </p:txBody>
      </p:sp>
      <p:cxnSp>
        <p:nvCxnSpPr>
          <p:cNvPr id="9" name="Straight Connector 8"/>
          <p:cNvCxnSpPr/>
          <p:nvPr/>
        </p:nvCxnSpPr>
        <p:spPr>
          <a:xfrm rot="5400000">
            <a:off x="-212315"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019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491" y="792480"/>
            <a:ext cx="2313983"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700217" y="1016782"/>
            <a:ext cx="7036183" cy="487638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99492" y="2133600"/>
            <a:ext cx="2310760"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98E9AE-8865-43E3-8BF6-7164E1B06075}" type="datetime1">
              <a:rPr lang="en-US" smtClean="0"/>
              <a:pPr/>
              <a:t>9/19/16</a:t>
            </a:fld>
            <a:endParaRPr lang="en-US"/>
          </a:p>
        </p:txBody>
      </p:sp>
      <p:sp>
        <p:nvSpPr>
          <p:cNvPr id="6" name="Footer Placeholder 5"/>
          <p:cNvSpPr>
            <a:spLocks noGrp="1"/>
          </p:cNvSpPr>
          <p:nvPr>
            <p:ph type="ftr" sz="quarter" idx="11"/>
          </p:nvPr>
        </p:nvSpPr>
        <p:spPr/>
        <p:txBody>
          <a:bodyPr/>
          <a:lstStyle/>
          <a:p>
            <a:r>
              <a:rPr lang="en-US" smtClean="0"/>
              <a:t>Unit 8 GIS &amp; Precision Ag</a:t>
            </a:r>
            <a:endParaRPr lang="en-US" dirty="0" smtClean="0"/>
          </a:p>
        </p:txBody>
      </p:sp>
      <p:sp>
        <p:nvSpPr>
          <p:cNvPr id="7" name="Slide Number Placeholder 6"/>
          <p:cNvSpPr>
            <a:spLocks noGrp="1"/>
          </p:cNvSpPr>
          <p:nvPr>
            <p:ph type="sldNum" sz="quarter" idx="12"/>
          </p:nvPr>
        </p:nvSpPr>
        <p:spPr/>
        <p:txBody>
          <a:bodyPr/>
          <a:lstStyle/>
          <a:p>
            <a:fld id="{9B0B0512-65D5-4DDA-92A8-C074CADC6C88}" type="slidenum">
              <a:rPr lang="en-US" smtClean="0"/>
              <a:pPr/>
              <a:t>‹#›</a:t>
            </a:fld>
            <a:endParaRPr lang="en-US"/>
          </a:p>
        </p:txBody>
      </p:sp>
    </p:spTree>
    <p:extLst>
      <p:ext uri="{BB962C8B-B14F-4D97-AF65-F5344CB8AC3E}">
        <p14:creationId xmlns:p14="http://schemas.microsoft.com/office/powerpoint/2010/main" val="20286230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2.jpeg"/><Relationship Id="rId18"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Wheat-Moscow-Mid July (10).JPG"/>
          <p:cNvPicPr>
            <a:picLocks noChangeAspect="1"/>
          </p:cNvPicPr>
          <p:nvPr/>
        </p:nvPicPr>
        <p:blipFill rotWithShape="1">
          <a:blip r:embed="rId17" cstate="print">
            <a:extLst>
              <a:ext uri="{28A0092B-C50C-407E-A947-70E740481C1C}">
                <a14:useLocalDpi xmlns:a14="http://schemas.microsoft.com/office/drawing/2010/main" val="0"/>
              </a:ext>
            </a:extLst>
          </a:blip>
          <a:srcRect l="27384" r="49079"/>
          <a:stretch/>
        </p:blipFill>
        <p:spPr>
          <a:xfrm>
            <a:off x="11067863" y="347471"/>
            <a:ext cx="1138448" cy="6446520"/>
          </a:xfrm>
          <a:prstGeom prst="rect">
            <a:avLst/>
          </a:prstGeom>
          <a:effectLst/>
        </p:spPr>
      </p:pic>
      <p:sp>
        <p:nvSpPr>
          <p:cNvPr id="10" name="Rectangle 9"/>
          <p:cNvSpPr/>
          <p:nvPr/>
        </p:nvSpPr>
        <p:spPr>
          <a:xfrm>
            <a:off x="0" y="220786"/>
            <a:ext cx="9863728"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71976" y="533400"/>
            <a:ext cx="9691753"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71976" y="1600200"/>
            <a:ext cx="9691753"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D9183892-7981-4B31-855D-112519B6F7E8}" type="datetime1">
              <a:rPr lang="en-US" smtClean="0"/>
              <a:pPr/>
              <a:t>9/19/16</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r>
              <a:rPr lang="en-US" smtClean="0"/>
              <a:t>Unit 8 GIS &amp; Precision Ag</a:t>
            </a:r>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9B0B0512-65D5-4DDA-92A8-C074CADC6C88}" type="slidenum">
              <a:rPr lang="en-US" smtClean="0"/>
              <a:pPr/>
              <a:t>‹#›</a:t>
            </a:fld>
            <a:endParaRPr lang="en-US"/>
          </a:p>
        </p:txBody>
      </p:sp>
      <p:pic>
        <p:nvPicPr>
          <p:cNvPr id="9" name="Picture 8" descr="REACCHlogo_wheat"/>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11067744" y="6350991"/>
            <a:ext cx="1148144" cy="507682"/>
          </a:xfrm>
          <a:prstGeom prst="rect">
            <a:avLst/>
          </a:prstGeom>
          <a:noFill/>
          <a:ln>
            <a:noFill/>
          </a:ln>
          <a:effectLst/>
        </p:spPr>
      </p:pic>
      <p:cxnSp>
        <p:nvCxnSpPr>
          <p:cNvPr id="12" name="Straight Connector 11"/>
          <p:cNvCxnSpPr/>
          <p:nvPr/>
        </p:nvCxnSpPr>
        <p:spPr>
          <a:xfrm>
            <a:off x="11067744" y="347471"/>
            <a:ext cx="0" cy="6511202"/>
          </a:xfrm>
          <a:prstGeom prst="line">
            <a:avLst/>
          </a:prstGeom>
          <a:ln w="41275" cmpd="sng">
            <a:prstDash val="solid"/>
          </a:ln>
          <a:effectLst>
            <a:outerShdw dist="38100" dir="5400000" algn="ctr" rotWithShape="0">
              <a:srgbClr val="93A299"/>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1897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iming>
    <p:tnLst>
      <p:par>
        <p:cTn id="1" dur="indefinite" restart="never" nodeType="tmRoot"/>
      </p:par>
    </p:tnLst>
  </p:timing>
  <p:hf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22.emf"/><Relationship Id="rId6" Type="http://schemas.openxmlformats.org/officeDocument/2006/relationships/oleObject" Target="../embeddings/oleObject3.bin"/><Relationship Id="rId7" Type="http://schemas.openxmlformats.org/officeDocument/2006/relationships/package" Target="../embeddings/Microsoft_Word_Document3.docx"/><Relationship Id="rId8" Type="http://schemas.openxmlformats.org/officeDocument/2006/relationships/image" Target="../media/image23.emf"/><Relationship Id="rId9" Type="http://schemas.openxmlformats.org/officeDocument/2006/relationships/oleObject" Target="../embeddings/oleObject4.bin"/><Relationship Id="rId10" Type="http://schemas.openxmlformats.org/officeDocument/2006/relationships/package" Target="../embeddings/Microsoft_Word_Document4.docx"/><Relationship Id="rId11" Type="http://schemas.openxmlformats.org/officeDocument/2006/relationships/image" Target="../media/image2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JW_nRjHCgLlyUM&amp;tbnid=qGfSQk4oawJeDM:&amp;ved=0CAUQjRw&amp;url=http://www.pdhcenter.com/courses/l116/l116content.htm&amp;ei=KT_AU_7lFpGDjAL74oHgCg&amp;bvm=bv.70810081,d.cGE&amp;psig=AFQjCNE0xFh0_0AjGJK0rxlA8F9TPvBvKg&amp;ust=1405194400897014" TargetMode="External"/><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30.w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jpeg"/><Relationship Id="rId3" Type="http://schemas.openxmlformats.org/officeDocument/2006/relationships/hyperlink" Target="http://www.geocaching.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5.xml"/><Relationship Id="rId2"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YkjZFXrpN2f30M&amp;tbnid=qRl9h9jwO7820M:&amp;ved=0CAUQjRw&amp;url=http://www.chipchick.com/2011/06/dual-electronics-xgps150-review.html&amp;ei=kj3AU6HZOabRiwKVpICwDg&amp;bvm=bv.70810081,d.cGE&amp;psig=AFQjCNGoORs0mOrWDsud-rNpnRP0VCxyQg&amp;ust=1405193997018312" TargetMode="External"/><Relationship Id="rId4" Type="http://schemas.openxmlformats.org/officeDocument/2006/relationships/image" Target="../media/image37.jpeg"/><Relationship Id="rId5" Type="http://schemas.openxmlformats.org/officeDocument/2006/relationships/hyperlink" Target="http://www.google.com/url?sa=i&amp;rct=j&amp;q=&amp;esrc=s&amp;source=images&amp;cd=&amp;cad=rja&amp;uact=8&amp;docid=TVOGBximTqecVM&amp;tbnid=rbIIsUzxXVO1oM:&amp;ved=0CAUQjRw&amp;url=http://www.cachingbox.com/top-android-or-iphone-apps-for-geocaching/&amp;ei=zz3AU8zxD4SnigKV7YCYDg&amp;bvm=bv.70810081,d.cGE&amp;psig=AFQjCNEV64RH8iu92FkCz_CcdVxlGDx_5g&amp;ust=1405194052766897" TargetMode="External"/><Relationship Id="rId6" Type="http://schemas.openxmlformats.org/officeDocument/2006/relationships/image" Target="../media/image38.pn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45.xml.rels><?xml version="1.0" encoding="UTF-8" standalone="yes"?>
<Relationships xmlns="http://schemas.openxmlformats.org/package/2006/relationships"><Relationship Id="rId3" Type="http://schemas.openxmlformats.org/officeDocument/2006/relationships/hyperlink" Target="http://www.thisamericanlife.org/radio-archives/episode/110/mapping" TargetMode="External"/><Relationship Id="rId4" Type="http://schemas.openxmlformats.org/officeDocument/2006/relationships/hyperlink" Target="http://sigliopress.com/book/everything-sings/"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hyperlink" Target="http://websoilsurvey.nrcs.usda.gov/app/HomePage.htm" TargetMode="External"/><Relationship Id="rId4" Type="http://schemas.openxmlformats.org/officeDocument/2006/relationships/hyperlink" Target="http://www.esri.com/software/arcgis/explorer" TargetMode="External"/><Relationship Id="rId1" Type="http://schemas.openxmlformats.org/officeDocument/2006/relationships/slideLayout" Target="../slideLayouts/slideLayout2.xml"/><Relationship Id="rId2" Type="http://schemas.openxmlformats.org/officeDocument/2006/relationships/hyperlink" Target="http://geo.data.gov/geoportal/catalog/main/home.pag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hyperlink" Target="http://www.gislounge.com/" TargetMode="External"/><Relationship Id="rId4" Type="http://schemas.openxmlformats.org/officeDocument/2006/relationships/hyperlink" Target="http://qgis.org/en/site/about/case_studies/index.html"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3" Type="http://schemas.openxmlformats.org/officeDocument/2006/relationships/hyperlink" Target="http://blogs.esri.com/esri/arcgis/2011/10/07/getting-started-with-arcgis-online-part-i-working-with-a-spreadsheet-of-addresses/" TargetMode="External"/><Relationship Id="rId4" Type="http://schemas.openxmlformats.org/officeDocument/2006/relationships/hyperlink" Target="http://blogs.esri.com/esri/arcgis/2012/10/08/excel-tips-for-arcgis-online/" TargetMode="External"/><Relationship Id="rId5" Type="http://schemas.openxmlformats.org/officeDocument/2006/relationships/hyperlink" Target="http://help.arcgis.com/en/arcgisexplorer/videos/AGEO_Importing_16/AGEO_Importing_16.html" TargetMode="External"/><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resources.arcgis.com/en/tutorial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package" Target="../embeddings/Microsoft_Word_Document5.docx"/><Relationship Id="rId5" Type="http://schemas.openxmlformats.org/officeDocument/2006/relationships/image" Target="../media/image55.emf"/><Relationship Id="rId6" Type="http://schemas.openxmlformats.org/officeDocument/2006/relationships/oleObject" Target="../embeddings/oleObject7.bin"/><Relationship Id="rId7" Type="http://schemas.openxmlformats.org/officeDocument/2006/relationships/package" Target="../embeddings/Microsoft_Word_Document6.docx"/><Relationship Id="rId8" Type="http://schemas.openxmlformats.org/officeDocument/2006/relationships/image" Target="../media/image56.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atagateway.nrcs.usda.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ln>
                  <a:solidFill>
                    <a:schemeClr val="tx1"/>
                  </a:solidFill>
                </a:ln>
              </a:rPr>
              <a:t>Geographical Information Systems (GIS) &amp; Precision Agriculture</a:t>
            </a:r>
          </a:p>
        </p:txBody>
      </p:sp>
      <p:sp>
        <p:nvSpPr>
          <p:cNvPr id="3" name="Subtitle 2"/>
          <p:cNvSpPr>
            <a:spLocks noGrp="1"/>
          </p:cNvSpPr>
          <p:nvPr>
            <p:ph type="subTitle" idx="1"/>
          </p:nvPr>
        </p:nvSpPr>
        <p:spPr/>
        <p:txBody>
          <a:bodyPr/>
          <a:lstStyle/>
          <a:p>
            <a:r>
              <a:rPr lang="en-US" dirty="0" smtClean="0">
                <a:ln>
                  <a:solidFill>
                    <a:schemeClr val="tx1"/>
                  </a:solidFill>
                </a:ln>
              </a:rPr>
              <a:t>What information could I utilize to maximize my on farm income?</a:t>
            </a:r>
            <a:endParaRPr lang="en-US" dirty="0">
              <a:ln>
                <a:solidFill>
                  <a:schemeClr val="tx1"/>
                </a:solidFill>
              </a:ln>
            </a:endParaRPr>
          </a:p>
        </p:txBody>
      </p:sp>
      <p:pic>
        <p:nvPicPr>
          <p:cNvPr id="1026" name="Picture 2" descr="C:\Users\pwhite\AppData\Local\Microsoft\Windows\Temporary Internet Files\Content.IE5\KKWEWWTV\MP91021641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1" y="3810000"/>
            <a:ext cx="2181225" cy="19002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947026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Remote Sensing</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10</a:t>
            </a:fld>
            <a:endParaRPr 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1272" y="1354015"/>
            <a:ext cx="7224328" cy="5486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4523" b="50000"/>
          <a:stretch/>
        </p:blipFill>
        <p:spPr bwMode="auto">
          <a:xfrm>
            <a:off x="3429001" y="6356939"/>
            <a:ext cx="990599" cy="4490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0999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Resolution</a:t>
            </a:r>
            <a:endParaRPr lang="en-US" dirty="0"/>
          </a:p>
        </p:txBody>
      </p:sp>
      <p:sp>
        <p:nvSpPr>
          <p:cNvPr id="3" name="Content Placeholder 2"/>
          <p:cNvSpPr>
            <a:spLocks noGrp="1"/>
          </p:cNvSpPr>
          <p:nvPr>
            <p:ph idx="1"/>
          </p:nvPr>
        </p:nvSpPr>
        <p:spPr/>
        <p:txBody>
          <a:bodyPr/>
          <a:lstStyle/>
          <a:p>
            <a:r>
              <a:rPr lang="en-US" dirty="0" smtClean="0"/>
              <a:t>Health and stressed plants reflect light differently</a:t>
            </a:r>
            <a:endParaRPr lang="en-US" dirty="0"/>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11</a:t>
            </a:fld>
            <a:endParaRPr lang="en-US"/>
          </a:p>
        </p:txBody>
      </p:sp>
      <p:pic>
        <p:nvPicPr>
          <p:cNvPr id="6146" name="Picture 2" descr="http://auracle.ca/news/wordpress-content/uploads/2011/08/ae1262-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438401"/>
            <a:ext cx="4762500" cy="3286125"/>
          </a:xfrm>
          <a:prstGeom prst="rect">
            <a:avLst/>
          </a:prstGeom>
          <a:noFill/>
          <a:extLst>
            <a:ext uri="{909E8E84-426E-40dd-AFC4-6F175D3DCCD1}">
              <a14:hiddenFill xmlns="" xmlns:a14="http://schemas.microsoft.com/office/drawing/2010/main">
                <a:solidFill>
                  <a:srgbClr val="FFFFFF"/>
                </a:solidFill>
              </a14:hiddenFill>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4523" b="50000"/>
          <a:stretch/>
        </p:blipFill>
        <p:spPr bwMode="auto">
          <a:xfrm>
            <a:off x="1676401" y="6248401"/>
            <a:ext cx="990599" cy="4490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243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Sensing cont.</a:t>
            </a:r>
            <a:endParaRPr lang="en-US" dirty="0"/>
          </a:p>
        </p:txBody>
      </p:sp>
      <p:sp>
        <p:nvSpPr>
          <p:cNvPr id="3" name="Content Placeholder 2"/>
          <p:cNvSpPr>
            <a:spLocks noGrp="1"/>
          </p:cNvSpPr>
          <p:nvPr>
            <p:ph idx="1"/>
          </p:nvPr>
        </p:nvSpPr>
        <p:spPr>
          <a:xfrm>
            <a:off x="4024068" y="1600200"/>
            <a:ext cx="7558333" cy="4876800"/>
          </a:xfrm>
        </p:spPr>
        <p:txBody>
          <a:bodyPr/>
          <a:lstStyle/>
          <a:p>
            <a:endParaRPr lang="en-US"/>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12</a:t>
            </a:fld>
            <a:endParaRPr lang="en-US"/>
          </a:p>
        </p:txBody>
      </p:sp>
      <p:pic>
        <p:nvPicPr>
          <p:cNvPr id="512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8482" y="1304086"/>
            <a:ext cx="7924801" cy="54205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4523" b="50000"/>
          <a:stretch/>
        </p:blipFill>
        <p:spPr bwMode="auto">
          <a:xfrm>
            <a:off x="2758483" y="6035579"/>
            <a:ext cx="990599" cy="4490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6392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Unmanned aerial vehicles </a:t>
            </a:r>
          </a:p>
        </p:txBody>
      </p:sp>
      <p:sp>
        <p:nvSpPr>
          <p:cNvPr id="3" name="Content Placeholder 2"/>
          <p:cNvSpPr>
            <a:spLocks noGrp="1"/>
          </p:cNvSpPr>
          <p:nvPr>
            <p:ph idx="1"/>
          </p:nvPr>
        </p:nvSpPr>
        <p:spPr/>
        <p:txBody>
          <a:bodyPr>
            <a:normAutofit/>
          </a:bodyPr>
          <a:lstStyle/>
          <a:p>
            <a:r>
              <a:rPr lang="en-US" dirty="0" smtClean="0"/>
              <a:t>Mapping </a:t>
            </a:r>
          </a:p>
          <a:p>
            <a:r>
              <a:rPr lang="en-US" dirty="0" smtClean="0"/>
              <a:t>Crop </a:t>
            </a:r>
            <a:r>
              <a:rPr lang="en-US" dirty="0"/>
              <a:t>scouting </a:t>
            </a:r>
            <a:endParaRPr lang="en-US" dirty="0" smtClean="0"/>
          </a:p>
          <a:p>
            <a:r>
              <a:rPr lang="en-US" dirty="0" smtClean="0"/>
              <a:t>Population counting</a:t>
            </a:r>
          </a:p>
          <a:p>
            <a:r>
              <a:rPr lang="en-US" dirty="0" smtClean="0"/>
              <a:t>Prospect </a:t>
            </a:r>
            <a:r>
              <a:rPr lang="en-US" dirty="0"/>
              <a:t>of crop dusting, </a:t>
            </a:r>
            <a:r>
              <a:rPr lang="en-US" dirty="0" smtClean="0"/>
              <a:t/>
            </a:r>
            <a:br>
              <a:rPr lang="en-US" dirty="0" smtClean="0"/>
            </a:br>
            <a:r>
              <a:rPr lang="en-US" dirty="0" smtClean="0"/>
              <a:t>aerial applications</a:t>
            </a:r>
            <a:endParaRPr lang="en-US" dirty="0"/>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13</a:t>
            </a:fld>
            <a:endParaRPr lang="en-US"/>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4556557"/>
            <a:ext cx="5429250" cy="22669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94470"/>
            <a:ext cx="3810000" cy="2924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5842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Labs &amp; Activities Ideas</a:t>
            </a:r>
            <a:endParaRPr lang="en-US" sz="2200" dirty="0"/>
          </a:p>
        </p:txBody>
      </p:sp>
      <p:sp>
        <p:nvSpPr>
          <p:cNvPr id="3" name="Content Placeholder 2"/>
          <p:cNvSpPr>
            <a:spLocks noGrp="1"/>
          </p:cNvSpPr>
          <p:nvPr>
            <p:ph idx="1"/>
          </p:nvPr>
        </p:nvSpPr>
        <p:spPr/>
        <p:txBody>
          <a:bodyPr/>
          <a:lstStyle/>
          <a:p>
            <a:pPr lvl="0"/>
            <a:r>
              <a:rPr lang="en-US" dirty="0"/>
              <a:t>Create a custom GIS map of  your production area</a:t>
            </a:r>
          </a:p>
          <a:p>
            <a:pPr lvl="0"/>
            <a:r>
              <a:rPr lang="en-US" dirty="0"/>
              <a:t>Design a presentation, incorporating GIS components, to relay information</a:t>
            </a:r>
          </a:p>
          <a:p>
            <a:pPr lvl="0"/>
            <a:r>
              <a:rPr lang="en-US" dirty="0"/>
              <a:t>Subdivide your county using production related data sets</a:t>
            </a:r>
          </a:p>
          <a:p>
            <a:pPr lvl="0"/>
            <a:r>
              <a:rPr lang="en-US" dirty="0"/>
              <a:t>Provide field corners in geo-spatial terms of Longitude and </a:t>
            </a:r>
            <a:r>
              <a:rPr lang="en-US" dirty="0" smtClean="0"/>
              <a:t>latitude (using a GPS)</a:t>
            </a:r>
          </a:p>
          <a:p>
            <a:pPr lvl="0"/>
            <a:r>
              <a:rPr lang="en-US" dirty="0" smtClean="0"/>
              <a:t>Create a Google Earth maps of the locations and photographs of 10 weeds specified by the teacher.</a:t>
            </a:r>
          </a:p>
          <a:p>
            <a:pPr lvl="0"/>
            <a:endParaRPr lang="en-US" dirty="0"/>
          </a:p>
          <a:p>
            <a:endParaRPr lang="en-US" dirty="0"/>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14</a:t>
            </a:fld>
            <a:endParaRPr lang="en-US"/>
          </a:p>
        </p:txBody>
      </p:sp>
    </p:spTree>
    <p:extLst>
      <p:ext uri="{BB962C8B-B14F-4D97-AF65-F5344CB8AC3E}">
        <p14:creationId xmlns:p14="http://schemas.microsoft.com/office/powerpoint/2010/main" val="998676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1976" y="533400"/>
            <a:ext cx="9691753" cy="685800"/>
          </a:xfrm>
        </p:spPr>
        <p:txBody>
          <a:bodyPr>
            <a:normAutofit fontScale="90000"/>
          </a:bodyPr>
          <a:lstStyle/>
          <a:p>
            <a:r>
              <a:rPr lang="en-US" dirty="0" smtClean="0"/>
              <a:t>Sections 1 &amp; 2 Worksheets &amp; Activities</a:t>
            </a:r>
            <a:endParaRPr lang="en-US" dirty="0"/>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15</a:t>
            </a:fld>
            <a:endParaRPr lang="en-US"/>
          </a:p>
        </p:txBody>
      </p:sp>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1128671315"/>
              </p:ext>
            </p:extLst>
          </p:nvPr>
        </p:nvGraphicFramePr>
        <p:xfrm>
          <a:off x="381000" y="1536441"/>
          <a:ext cx="3215919" cy="4590754"/>
        </p:xfrm>
        <a:graphic>
          <a:graphicData uri="http://schemas.openxmlformats.org/presentationml/2006/ole">
            <mc:AlternateContent xmlns:mc="http://schemas.openxmlformats.org/markup-compatibility/2006">
              <mc:Choice xmlns:v="urn:schemas-microsoft-com:vml" Requires="v">
                <p:oleObj spid="_x0000_s35857" name="Document" r:id="rId4" imgW="5969000" imgH="8521700" progId="Word.Document.12">
                  <p:embed/>
                </p:oleObj>
              </mc:Choice>
              <mc:Fallback>
                <p:oleObj name="Document" r:id="rId4" imgW="5969000" imgH="8521700" progId="Word.Document.12">
                  <p:embed/>
                  <p:pic>
                    <p:nvPicPr>
                      <p:cNvPr id="0" name=""/>
                      <p:cNvPicPr/>
                      <p:nvPr/>
                    </p:nvPicPr>
                    <p:blipFill>
                      <a:blip r:embed="rId5"/>
                      <a:stretch>
                        <a:fillRect/>
                      </a:stretch>
                    </p:blipFill>
                    <p:spPr>
                      <a:xfrm>
                        <a:off x="381000" y="1536441"/>
                        <a:ext cx="3215919" cy="4590754"/>
                      </a:xfrm>
                      <a:prstGeom prst="rect">
                        <a:avLst/>
                      </a:prstGeom>
                      <a:ln>
                        <a:solidFill>
                          <a:schemeClr val="accent1"/>
                        </a:solidFill>
                      </a:ln>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42120808"/>
              </p:ext>
            </p:extLst>
          </p:nvPr>
        </p:nvGraphicFramePr>
        <p:xfrm>
          <a:off x="3810000" y="1524000"/>
          <a:ext cx="3382963" cy="4603750"/>
        </p:xfrm>
        <a:graphic>
          <a:graphicData uri="http://schemas.openxmlformats.org/presentationml/2006/ole">
            <mc:AlternateContent xmlns:mc="http://schemas.openxmlformats.org/markup-compatibility/2006">
              <mc:Choice xmlns:v="urn:schemas-microsoft-com:vml" Requires="v">
                <p:oleObj spid="_x0000_s35858" name="Document" r:id="rId7" imgW="5943600" imgH="8089900" progId="Word.Document.12">
                  <p:embed/>
                </p:oleObj>
              </mc:Choice>
              <mc:Fallback>
                <p:oleObj name="Document" r:id="rId7" imgW="5943600" imgH="8089900" progId="Word.Document.12">
                  <p:embed/>
                  <p:pic>
                    <p:nvPicPr>
                      <p:cNvPr id="0" name=""/>
                      <p:cNvPicPr/>
                      <p:nvPr/>
                    </p:nvPicPr>
                    <p:blipFill>
                      <a:blip r:embed="rId8"/>
                      <a:stretch>
                        <a:fillRect/>
                      </a:stretch>
                    </p:blipFill>
                    <p:spPr>
                      <a:xfrm>
                        <a:off x="3810000" y="1524000"/>
                        <a:ext cx="3382963" cy="4603750"/>
                      </a:xfrm>
                      <a:prstGeom prst="rect">
                        <a:avLst/>
                      </a:prstGeom>
                      <a:ln>
                        <a:solidFill>
                          <a:schemeClr val="accent1"/>
                        </a:solid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647876234"/>
              </p:ext>
            </p:extLst>
          </p:nvPr>
        </p:nvGraphicFramePr>
        <p:xfrm>
          <a:off x="7435228" y="1524000"/>
          <a:ext cx="3395396" cy="4603196"/>
        </p:xfrm>
        <a:graphic>
          <a:graphicData uri="http://schemas.openxmlformats.org/presentationml/2006/ole">
            <mc:AlternateContent xmlns:mc="http://schemas.openxmlformats.org/markup-compatibility/2006">
              <mc:Choice xmlns:v="urn:schemas-microsoft-com:vml" Requires="v">
                <p:oleObj spid="_x0000_s35859" name="Document" r:id="rId10" imgW="5943600" imgH="8089900" progId="Word.Document.12">
                  <p:embed/>
                </p:oleObj>
              </mc:Choice>
              <mc:Fallback>
                <p:oleObj name="Document" r:id="rId10" imgW="5943600" imgH="8089900" progId="Word.Document.12">
                  <p:embed/>
                  <p:pic>
                    <p:nvPicPr>
                      <p:cNvPr id="0" name=""/>
                      <p:cNvPicPr/>
                      <p:nvPr/>
                    </p:nvPicPr>
                    <p:blipFill>
                      <a:blip r:embed="rId11"/>
                      <a:stretch>
                        <a:fillRect/>
                      </a:stretch>
                    </p:blipFill>
                    <p:spPr>
                      <a:xfrm>
                        <a:off x="7435228" y="1524000"/>
                        <a:ext cx="3395396" cy="4603196"/>
                      </a:xfrm>
                      <a:prstGeom prst="rect">
                        <a:avLst/>
                      </a:prstGeom>
                      <a:ln>
                        <a:solidFill>
                          <a:schemeClr val="accent1"/>
                        </a:solidFill>
                      </a:ln>
                    </p:spPr>
                  </p:pic>
                </p:oleObj>
              </mc:Fallback>
            </mc:AlternateContent>
          </a:graphicData>
        </a:graphic>
      </p:graphicFrame>
      <p:sp>
        <p:nvSpPr>
          <p:cNvPr id="9" name="TextBox 8"/>
          <p:cNvSpPr txBox="1"/>
          <p:nvPr/>
        </p:nvSpPr>
        <p:spPr>
          <a:xfrm>
            <a:off x="2606454" y="1219200"/>
            <a:ext cx="4822795" cy="369332"/>
          </a:xfrm>
          <a:prstGeom prst="rect">
            <a:avLst/>
          </a:prstGeom>
          <a:noFill/>
        </p:spPr>
        <p:txBody>
          <a:bodyPr wrap="none" rtlCol="0">
            <a:spAutoFit/>
          </a:bodyPr>
          <a:lstStyle/>
          <a:p>
            <a:r>
              <a:rPr lang="en-US" smtClean="0"/>
              <a:t>Double Click on image to open MS Word Doc</a:t>
            </a:r>
            <a:endParaRPr lang="en-US"/>
          </a:p>
        </p:txBody>
      </p:sp>
    </p:spTree>
    <p:extLst>
      <p:ext uri="{BB962C8B-B14F-4D97-AF65-F5344CB8AC3E}">
        <p14:creationId xmlns:p14="http://schemas.microsoft.com/office/powerpoint/2010/main" val="1809799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9" name="Rectangle 2051"/>
          <p:cNvSpPr>
            <a:spLocks noChangeArrowheads="1"/>
          </p:cNvSpPr>
          <p:nvPr/>
        </p:nvSpPr>
        <p:spPr bwMode="auto">
          <a:xfrm>
            <a:off x="1524000" y="1417638"/>
            <a:ext cx="9144000" cy="2554287"/>
          </a:xfrm>
          <a:prstGeom prst="rect">
            <a:avLst/>
          </a:prstGeom>
          <a:noFill/>
          <a:ln w="9525">
            <a:noFill/>
            <a:miter lim="800000"/>
            <a:headEnd/>
            <a:tailEnd/>
          </a:ln>
          <a:effectLst/>
        </p:spPr>
        <p:txBody>
          <a:bodyPr>
            <a:spAutoFit/>
          </a:bodyPr>
          <a:lstStyle/>
          <a:p>
            <a:pPr algn="ctr">
              <a:defRPr/>
            </a:pPr>
            <a:r>
              <a:rPr lang="en-US" sz="8000" b="1" dirty="0">
                <a:solidFill>
                  <a:srgbClr val="8E0A20"/>
                </a:solidFill>
                <a:latin typeface="Times New Roman" pitchFamily="18" charset="0"/>
                <a:ea typeface="+mn-ea"/>
              </a:rPr>
              <a:t>Introduction</a:t>
            </a:r>
            <a:endParaRPr lang="en-US" sz="8000" b="1" dirty="0">
              <a:solidFill>
                <a:srgbClr val="8E0A20"/>
              </a:solidFill>
              <a:effectLst>
                <a:outerShdw blurRad="38100" dist="38100" dir="2700000" algn="tl">
                  <a:srgbClr val="C0C0C0"/>
                </a:outerShdw>
              </a:effectLst>
              <a:latin typeface="Times New Roman" pitchFamily="18" charset="0"/>
              <a:ea typeface="+mn-ea"/>
            </a:endParaRPr>
          </a:p>
          <a:p>
            <a:pPr algn="ctr">
              <a:defRPr/>
            </a:pPr>
            <a:r>
              <a:rPr lang="en-US" sz="8000" b="1" dirty="0">
                <a:solidFill>
                  <a:srgbClr val="8E0A20"/>
                </a:solidFill>
                <a:latin typeface="Times New Roman" pitchFamily="18" charset="0"/>
                <a:ea typeface="+mn-ea"/>
              </a:rPr>
              <a:t>to GPS</a:t>
            </a:r>
            <a:endParaRPr lang="en-US" sz="4800" b="1" dirty="0">
              <a:solidFill>
                <a:srgbClr val="8E0A20"/>
              </a:solidFill>
              <a:effectLst>
                <a:outerShdw blurRad="38100" dist="38100" dir="2700000" algn="tl">
                  <a:srgbClr val="C0C0C0"/>
                </a:outerShdw>
              </a:effectLst>
              <a:latin typeface="Times New Roman" pitchFamily="18" charset="0"/>
              <a:ea typeface="+mn-ea"/>
            </a:endParaRPr>
          </a:p>
        </p:txBody>
      </p:sp>
      <p:sp>
        <p:nvSpPr>
          <p:cNvPr id="7170" name="Rectangle 2053"/>
          <p:cNvSpPr>
            <a:spLocks noChangeArrowheads="1"/>
          </p:cNvSpPr>
          <p:nvPr/>
        </p:nvSpPr>
        <p:spPr bwMode="auto">
          <a:xfrm>
            <a:off x="1524000" y="612140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a:r>
              <a:rPr lang="en-US" altLang="en-US" sz="2000">
                <a:solidFill>
                  <a:srgbClr val="FF0000"/>
                </a:solidFill>
              </a:rPr>
              <a:t>Condensed from National Parks Service Training:</a:t>
            </a:r>
          </a:p>
          <a:p>
            <a:pPr algn="ctr"/>
            <a:r>
              <a:rPr lang="en-US" altLang="en-US">
                <a:solidFill>
                  <a:srgbClr val="FF0000"/>
                </a:solidFill>
              </a:rPr>
              <a:t>http://www.nps.gov/gis/gps/nps_gps_training.html</a:t>
            </a:r>
            <a:r>
              <a:rPr lang="en-US" altLang="en-US" sz="2000">
                <a:solidFill>
                  <a:srgbClr val="FF0000"/>
                </a:solidFill>
              </a:rPr>
              <a:t> </a:t>
            </a:r>
          </a:p>
        </p:txBody>
      </p:sp>
    </p:spTree>
    <p:extLst>
      <p:ext uri="{BB962C8B-B14F-4D97-AF65-F5344CB8AC3E}">
        <p14:creationId xmlns:p14="http://schemas.microsoft.com/office/powerpoint/2010/main" val="154070798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2" name="Rectangle 31"/>
          <p:cNvSpPr>
            <a:spLocks noGrp="1" noChangeArrowheads="1"/>
          </p:cNvSpPr>
          <p:nvPr>
            <p:ph type="title"/>
          </p:nvPr>
        </p:nvSpPr>
        <p:spPr>
          <a:xfrm>
            <a:off x="2928938" y="360363"/>
            <a:ext cx="7739062" cy="1042987"/>
          </a:xfrm>
        </p:spPr>
        <p:txBody>
          <a:bodyPr/>
          <a:lstStyle/>
          <a:p>
            <a:pPr fontAlgn="auto">
              <a:spcAft>
                <a:spcPts val="0"/>
              </a:spcAft>
              <a:defRPr/>
            </a:pPr>
            <a:r>
              <a:rPr lang="en-US" dirty="0">
                <a:solidFill>
                  <a:schemeClr val="tx1"/>
                </a:solidFill>
                <a:latin typeface="Times New Roman" charset="0"/>
              </a:rPr>
              <a:t>The History of GPS</a:t>
            </a:r>
          </a:p>
        </p:txBody>
      </p:sp>
      <p:sp>
        <p:nvSpPr>
          <p:cNvPr id="585758" name="Rectangle 30"/>
          <p:cNvSpPr>
            <a:spLocks noGrp="1" noChangeArrowheads="1"/>
          </p:cNvSpPr>
          <p:nvPr>
            <p:ph idx="1"/>
          </p:nvPr>
        </p:nvSpPr>
        <p:spPr>
          <a:xfrm>
            <a:off x="2928938" y="1314450"/>
            <a:ext cx="7739062" cy="4083050"/>
          </a:xfrm>
        </p:spPr>
        <p:txBody>
          <a:bodyPr/>
          <a:lstStyle/>
          <a:p>
            <a:pPr>
              <a:buClr>
                <a:srgbClr val="1F3F5F"/>
              </a:buClr>
              <a:buSzPct val="116000"/>
            </a:pPr>
            <a:r>
              <a:rPr lang="en-US" altLang="en-US">
                <a:latin typeface="Times New Roman" charset="0"/>
              </a:rPr>
              <a:t>Feasibility studies begun in 1960</a:t>
            </a:r>
            <a:r>
              <a:rPr lang="ja-JP" altLang="en-US">
                <a:latin typeface="Times New Roman" charset="0"/>
              </a:rPr>
              <a:t>’</a:t>
            </a:r>
            <a:r>
              <a:rPr lang="en-US" altLang="ja-JP">
                <a:latin typeface="Times New Roman" charset="0"/>
              </a:rPr>
              <a:t>s.</a:t>
            </a:r>
          </a:p>
          <a:p>
            <a:pPr>
              <a:buClr>
                <a:srgbClr val="1F3F5F"/>
              </a:buClr>
              <a:buSzPct val="116000"/>
            </a:pPr>
            <a:r>
              <a:rPr lang="en-US" altLang="en-US">
                <a:latin typeface="Times New Roman" charset="0"/>
              </a:rPr>
              <a:t>Pentagon appropriates funding in 1973.</a:t>
            </a:r>
          </a:p>
          <a:p>
            <a:pPr>
              <a:buClr>
                <a:srgbClr val="1F3F5F"/>
              </a:buClr>
              <a:buSzPct val="116000"/>
            </a:pPr>
            <a:r>
              <a:rPr lang="en-US" altLang="en-US">
                <a:latin typeface="Times New Roman" charset="0"/>
              </a:rPr>
              <a:t>First satellite launched in 1978.</a:t>
            </a:r>
          </a:p>
          <a:p>
            <a:pPr>
              <a:buClr>
                <a:srgbClr val="1F3F5F"/>
              </a:buClr>
              <a:buSzPct val="116000"/>
            </a:pPr>
            <a:r>
              <a:rPr lang="en-US" altLang="en-US">
                <a:latin typeface="Times New Roman" charset="0"/>
              </a:rPr>
              <a:t>System declared fully operational in April, 1995.</a:t>
            </a:r>
          </a:p>
          <a:p>
            <a:pPr>
              <a:buClr>
                <a:srgbClr val="1F3F5F"/>
              </a:buClr>
              <a:buSzPct val="116000"/>
            </a:pPr>
            <a:r>
              <a:rPr lang="en-US" altLang="en-US">
                <a:latin typeface="Times New Roman" charset="0"/>
              </a:rPr>
              <a:t>Intentional degradation of signal set to zero May 2000</a:t>
            </a:r>
          </a:p>
          <a:p>
            <a:pPr>
              <a:buClr>
                <a:srgbClr val="FFFF00"/>
              </a:buClr>
              <a:buSzPct val="65000"/>
              <a:buFont typeface="Wingdings" charset="2"/>
              <a:buChar char="Ø"/>
            </a:pPr>
            <a:endParaRPr lang="en-US" altLang="en-US">
              <a:latin typeface="Times New Roman" charset="0"/>
            </a:endParaRPr>
          </a:p>
        </p:txBody>
      </p:sp>
    </p:spTree>
    <p:extLst>
      <p:ext uri="{BB962C8B-B14F-4D97-AF65-F5344CB8AC3E}">
        <p14:creationId xmlns:p14="http://schemas.microsoft.com/office/powerpoint/2010/main" val="321338790"/>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5758">
                                            <p:txEl>
                                              <p:pRg st="0" end="0"/>
                                            </p:txEl>
                                          </p:spTgt>
                                        </p:tgtEl>
                                        <p:attrNameLst>
                                          <p:attrName>style.visibility</p:attrName>
                                        </p:attrNameLst>
                                      </p:cBhvr>
                                      <p:to>
                                        <p:strVal val="visible"/>
                                      </p:to>
                                    </p:set>
                                    <p:anim calcmode="lin" valueType="num">
                                      <p:cBhvr additive="base">
                                        <p:cTn id="7" dur="500" fill="hold"/>
                                        <p:tgtEl>
                                          <p:spTgt spid="58575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5758">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85758">
                                            <p:txEl>
                                              <p:pRg st="1" end="1"/>
                                            </p:txEl>
                                          </p:spTgt>
                                        </p:tgtEl>
                                        <p:attrNameLst>
                                          <p:attrName>style.visibility</p:attrName>
                                        </p:attrNameLst>
                                      </p:cBhvr>
                                      <p:to>
                                        <p:strVal val="visible"/>
                                      </p:to>
                                    </p:set>
                                    <p:anim calcmode="lin" valueType="num">
                                      <p:cBhvr additive="base">
                                        <p:cTn id="12" dur="500" fill="hold"/>
                                        <p:tgtEl>
                                          <p:spTgt spid="58575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85758">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85758">
                                            <p:txEl>
                                              <p:pRg st="2" end="2"/>
                                            </p:txEl>
                                          </p:spTgt>
                                        </p:tgtEl>
                                        <p:attrNameLst>
                                          <p:attrName>style.visibility</p:attrName>
                                        </p:attrNameLst>
                                      </p:cBhvr>
                                      <p:to>
                                        <p:strVal val="visible"/>
                                      </p:to>
                                    </p:set>
                                    <p:anim calcmode="lin" valueType="num">
                                      <p:cBhvr additive="base">
                                        <p:cTn id="17" dur="500" fill="hold"/>
                                        <p:tgtEl>
                                          <p:spTgt spid="585758">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85758">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585758">
                                            <p:txEl>
                                              <p:pRg st="3" end="3"/>
                                            </p:txEl>
                                          </p:spTgt>
                                        </p:tgtEl>
                                        <p:attrNameLst>
                                          <p:attrName>style.visibility</p:attrName>
                                        </p:attrNameLst>
                                      </p:cBhvr>
                                      <p:to>
                                        <p:strVal val="visible"/>
                                      </p:to>
                                    </p:set>
                                    <p:anim calcmode="lin" valueType="num">
                                      <p:cBhvr additive="base">
                                        <p:cTn id="22" dur="500" fill="hold"/>
                                        <p:tgtEl>
                                          <p:spTgt spid="585758">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85758">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585758">
                                            <p:txEl>
                                              <p:pRg st="4" end="4"/>
                                            </p:txEl>
                                          </p:spTgt>
                                        </p:tgtEl>
                                        <p:attrNameLst>
                                          <p:attrName>style.visibility</p:attrName>
                                        </p:attrNameLst>
                                      </p:cBhvr>
                                      <p:to>
                                        <p:strVal val="visible"/>
                                      </p:to>
                                    </p:set>
                                    <p:anim calcmode="lin" valueType="num">
                                      <p:cBhvr additive="base">
                                        <p:cTn id="27" dur="500" fill="hold"/>
                                        <p:tgtEl>
                                          <p:spTgt spid="585758">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8575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58" grpId="0" build="p" autoUpdateAnimBg="0"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GPS Works</a:t>
            </a:r>
            <a:endParaRPr lang="en-US" dirty="0"/>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18</a:t>
            </a:fld>
            <a:endParaRPr lang="en-US"/>
          </a:p>
        </p:txBody>
      </p:sp>
      <p:pic>
        <p:nvPicPr>
          <p:cNvPr id="1026" name="Picture 2" descr="C:\Users\pwhite\AppData\Local\Microsoft\Windows\Temporary Internet Files\Content.IE5\XR1FXOFD\MC90034178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713501" flipH="1">
            <a:off x="3434431" y="5792493"/>
            <a:ext cx="1066800" cy="107576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27" name="Picture 3" descr="C:\Users\pwhite\AppData\Local\Microsoft\Windows\Temporary Internet Files\Content.IE5\V2CYY4M8\MC900434857[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25756">
            <a:off x="5011304" y="2420503"/>
            <a:ext cx="1142857" cy="1142857"/>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C:\Users\pwhite\AppData\Local\Microsoft\Windows\Temporary Internet Files\Content.IE5\XR1FXOFD\MP900289198[1].jpg"/>
          <p:cNvPicPr>
            <a:picLocks noChangeAspect="1" noChangeArrowheads="1"/>
          </p:cNvPicPr>
          <p:nvPr/>
        </p:nvPicPr>
        <p:blipFill rotWithShape="1">
          <a:blip r:embed="rId5" cstate="print">
            <a:clrChange>
              <a:clrFrom>
                <a:srgbClr val="10070A"/>
              </a:clrFrom>
              <a:clrTo>
                <a:srgbClr val="10070A">
                  <a:alpha val="0"/>
                </a:srgbClr>
              </a:clrTo>
            </a:clrChange>
            <a:extLst>
              <a:ext uri="{28A0092B-C50C-407E-A947-70E740481C1C}">
                <a14:useLocalDpi xmlns:a14="http://schemas.microsoft.com/office/drawing/2010/main" val="0"/>
              </a:ext>
            </a:extLst>
          </a:blip>
          <a:srcRect b="70986"/>
          <a:stretch/>
        </p:blipFill>
        <p:spPr bwMode="auto">
          <a:xfrm>
            <a:off x="3581401" y="5687244"/>
            <a:ext cx="4891069" cy="117075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descr="C:\Users\pwhite\AppData\Local\Microsoft\Windows\Temporary Internet Files\Content.IE5\V2CYY4M8\MC900434857[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25756">
            <a:off x="2725303" y="3792103"/>
            <a:ext cx="1142857" cy="114285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3" descr="C:\Users\pwhite\AppData\Local\Microsoft\Windows\Temporary Internet Files\Content.IE5\V2CYY4M8\MC900434857[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25756">
            <a:off x="7144903" y="3944503"/>
            <a:ext cx="1142857" cy="1142857"/>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Oval 5"/>
          <p:cNvSpPr/>
          <p:nvPr/>
        </p:nvSpPr>
        <p:spPr>
          <a:xfrm rot="19123151">
            <a:off x="4586654" y="4567034"/>
            <a:ext cx="1828800" cy="1828800"/>
          </a:xfrm>
          <a:custGeom>
            <a:avLst/>
            <a:gdLst>
              <a:gd name="connsiteX0" fmla="*/ 0 w 3657600"/>
              <a:gd name="connsiteY0" fmla="*/ 1828800 h 3657600"/>
              <a:gd name="connsiteX1" fmla="*/ 1828800 w 3657600"/>
              <a:gd name="connsiteY1" fmla="*/ 0 h 3657600"/>
              <a:gd name="connsiteX2" fmla="*/ 3657600 w 3657600"/>
              <a:gd name="connsiteY2" fmla="*/ 1828800 h 3657600"/>
              <a:gd name="connsiteX3" fmla="*/ 1828800 w 3657600"/>
              <a:gd name="connsiteY3" fmla="*/ 3657600 h 3657600"/>
              <a:gd name="connsiteX4" fmla="*/ 0 w 3657600"/>
              <a:gd name="connsiteY4" fmla="*/ 1828800 h 3657600"/>
              <a:gd name="connsiteX0" fmla="*/ 1828800 w 3657600"/>
              <a:gd name="connsiteY0" fmla="*/ 0 h 3657600"/>
              <a:gd name="connsiteX1" fmla="*/ 3657600 w 3657600"/>
              <a:gd name="connsiteY1" fmla="*/ 1828800 h 3657600"/>
              <a:gd name="connsiteX2" fmla="*/ 1828800 w 3657600"/>
              <a:gd name="connsiteY2" fmla="*/ 3657600 h 3657600"/>
              <a:gd name="connsiteX3" fmla="*/ 0 w 3657600"/>
              <a:gd name="connsiteY3" fmla="*/ 1828800 h 3657600"/>
              <a:gd name="connsiteX4" fmla="*/ 1920240 w 3657600"/>
              <a:gd name="connsiteY4" fmla="*/ 91440 h 3657600"/>
              <a:gd name="connsiteX0" fmla="*/ 1828800 w 3657600"/>
              <a:gd name="connsiteY0" fmla="*/ 0 h 3657600"/>
              <a:gd name="connsiteX1" fmla="*/ 3657600 w 3657600"/>
              <a:gd name="connsiteY1" fmla="*/ 1828800 h 3657600"/>
              <a:gd name="connsiteX2" fmla="*/ 1828800 w 3657600"/>
              <a:gd name="connsiteY2" fmla="*/ 3657600 h 3657600"/>
              <a:gd name="connsiteX3" fmla="*/ 0 w 3657600"/>
              <a:gd name="connsiteY3" fmla="*/ 1828800 h 3657600"/>
              <a:gd name="connsiteX0" fmla="*/ 3657600 w 3657600"/>
              <a:gd name="connsiteY0" fmla="*/ 0 h 1828800"/>
              <a:gd name="connsiteX1" fmla="*/ 1828800 w 3657600"/>
              <a:gd name="connsiteY1" fmla="*/ 1828800 h 1828800"/>
              <a:gd name="connsiteX2" fmla="*/ 0 w 3657600"/>
              <a:gd name="connsiteY2" fmla="*/ 0 h 1828800"/>
              <a:gd name="connsiteX0" fmla="*/ 1828800 w 1828800"/>
              <a:gd name="connsiteY0" fmla="*/ 1828800 h 1828800"/>
              <a:gd name="connsiteX1" fmla="*/ 0 w 1828800"/>
              <a:gd name="connsiteY1" fmla="*/ 0 h 1828800"/>
            </a:gdLst>
            <a:ahLst/>
            <a:cxnLst>
              <a:cxn ang="0">
                <a:pos x="connsiteX0" y="connsiteY0"/>
              </a:cxn>
              <a:cxn ang="0">
                <a:pos x="connsiteX1" y="connsiteY1"/>
              </a:cxn>
            </a:cxnLst>
            <a:rect l="l" t="t" r="r" b="b"/>
            <a:pathLst>
              <a:path w="1828800" h="1828800">
                <a:moveTo>
                  <a:pt x="1828800" y="1828800"/>
                </a:moveTo>
                <a:cubicBezTo>
                  <a:pt x="818782" y="1828800"/>
                  <a:pt x="0" y="1010018"/>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5"/>
          <p:cNvSpPr/>
          <p:nvPr/>
        </p:nvSpPr>
        <p:spPr>
          <a:xfrm rot="16663267">
            <a:off x="4739054" y="4789238"/>
            <a:ext cx="1828800" cy="1828800"/>
          </a:xfrm>
          <a:custGeom>
            <a:avLst/>
            <a:gdLst>
              <a:gd name="connsiteX0" fmla="*/ 0 w 3657600"/>
              <a:gd name="connsiteY0" fmla="*/ 1828800 h 3657600"/>
              <a:gd name="connsiteX1" fmla="*/ 1828800 w 3657600"/>
              <a:gd name="connsiteY1" fmla="*/ 0 h 3657600"/>
              <a:gd name="connsiteX2" fmla="*/ 3657600 w 3657600"/>
              <a:gd name="connsiteY2" fmla="*/ 1828800 h 3657600"/>
              <a:gd name="connsiteX3" fmla="*/ 1828800 w 3657600"/>
              <a:gd name="connsiteY3" fmla="*/ 3657600 h 3657600"/>
              <a:gd name="connsiteX4" fmla="*/ 0 w 3657600"/>
              <a:gd name="connsiteY4" fmla="*/ 1828800 h 3657600"/>
              <a:gd name="connsiteX0" fmla="*/ 1828800 w 3657600"/>
              <a:gd name="connsiteY0" fmla="*/ 0 h 3657600"/>
              <a:gd name="connsiteX1" fmla="*/ 3657600 w 3657600"/>
              <a:gd name="connsiteY1" fmla="*/ 1828800 h 3657600"/>
              <a:gd name="connsiteX2" fmla="*/ 1828800 w 3657600"/>
              <a:gd name="connsiteY2" fmla="*/ 3657600 h 3657600"/>
              <a:gd name="connsiteX3" fmla="*/ 0 w 3657600"/>
              <a:gd name="connsiteY3" fmla="*/ 1828800 h 3657600"/>
              <a:gd name="connsiteX4" fmla="*/ 1920240 w 3657600"/>
              <a:gd name="connsiteY4" fmla="*/ 91440 h 3657600"/>
              <a:gd name="connsiteX0" fmla="*/ 1828800 w 3657600"/>
              <a:gd name="connsiteY0" fmla="*/ 0 h 3657600"/>
              <a:gd name="connsiteX1" fmla="*/ 3657600 w 3657600"/>
              <a:gd name="connsiteY1" fmla="*/ 1828800 h 3657600"/>
              <a:gd name="connsiteX2" fmla="*/ 1828800 w 3657600"/>
              <a:gd name="connsiteY2" fmla="*/ 3657600 h 3657600"/>
              <a:gd name="connsiteX3" fmla="*/ 0 w 3657600"/>
              <a:gd name="connsiteY3" fmla="*/ 1828800 h 3657600"/>
              <a:gd name="connsiteX0" fmla="*/ 3657600 w 3657600"/>
              <a:gd name="connsiteY0" fmla="*/ 0 h 1828800"/>
              <a:gd name="connsiteX1" fmla="*/ 1828800 w 3657600"/>
              <a:gd name="connsiteY1" fmla="*/ 1828800 h 1828800"/>
              <a:gd name="connsiteX2" fmla="*/ 0 w 3657600"/>
              <a:gd name="connsiteY2" fmla="*/ 0 h 1828800"/>
              <a:gd name="connsiteX0" fmla="*/ 1828800 w 1828800"/>
              <a:gd name="connsiteY0" fmla="*/ 1828800 h 1828800"/>
              <a:gd name="connsiteX1" fmla="*/ 0 w 1828800"/>
              <a:gd name="connsiteY1" fmla="*/ 0 h 1828800"/>
            </a:gdLst>
            <a:ahLst/>
            <a:cxnLst>
              <a:cxn ang="0">
                <a:pos x="connsiteX0" y="connsiteY0"/>
              </a:cxn>
              <a:cxn ang="0">
                <a:pos x="connsiteX1" y="connsiteY1"/>
              </a:cxn>
            </a:cxnLst>
            <a:rect l="l" t="t" r="r" b="b"/>
            <a:pathLst>
              <a:path w="1828800" h="1828800">
                <a:moveTo>
                  <a:pt x="1828800" y="1828800"/>
                </a:moveTo>
                <a:cubicBezTo>
                  <a:pt x="818782" y="1828800"/>
                  <a:pt x="0" y="1010018"/>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5"/>
          <p:cNvSpPr/>
          <p:nvPr/>
        </p:nvSpPr>
        <p:spPr>
          <a:xfrm rot="20262688">
            <a:off x="5307688" y="4469487"/>
            <a:ext cx="1828800" cy="1828800"/>
          </a:xfrm>
          <a:custGeom>
            <a:avLst/>
            <a:gdLst>
              <a:gd name="connsiteX0" fmla="*/ 0 w 3657600"/>
              <a:gd name="connsiteY0" fmla="*/ 1828800 h 3657600"/>
              <a:gd name="connsiteX1" fmla="*/ 1828800 w 3657600"/>
              <a:gd name="connsiteY1" fmla="*/ 0 h 3657600"/>
              <a:gd name="connsiteX2" fmla="*/ 3657600 w 3657600"/>
              <a:gd name="connsiteY2" fmla="*/ 1828800 h 3657600"/>
              <a:gd name="connsiteX3" fmla="*/ 1828800 w 3657600"/>
              <a:gd name="connsiteY3" fmla="*/ 3657600 h 3657600"/>
              <a:gd name="connsiteX4" fmla="*/ 0 w 3657600"/>
              <a:gd name="connsiteY4" fmla="*/ 1828800 h 3657600"/>
              <a:gd name="connsiteX0" fmla="*/ 1828800 w 3657600"/>
              <a:gd name="connsiteY0" fmla="*/ 0 h 3657600"/>
              <a:gd name="connsiteX1" fmla="*/ 3657600 w 3657600"/>
              <a:gd name="connsiteY1" fmla="*/ 1828800 h 3657600"/>
              <a:gd name="connsiteX2" fmla="*/ 1828800 w 3657600"/>
              <a:gd name="connsiteY2" fmla="*/ 3657600 h 3657600"/>
              <a:gd name="connsiteX3" fmla="*/ 0 w 3657600"/>
              <a:gd name="connsiteY3" fmla="*/ 1828800 h 3657600"/>
              <a:gd name="connsiteX4" fmla="*/ 1920240 w 3657600"/>
              <a:gd name="connsiteY4" fmla="*/ 91440 h 3657600"/>
              <a:gd name="connsiteX0" fmla="*/ 1828800 w 3657600"/>
              <a:gd name="connsiteY0" fmla="*/ 0 h 3657600"/>
              <a:gd name="connsiteX1" fmla="*/ 3657600 w 3657600"/>
              <a:gd name="connsiteY1" fmla="*/ 1828800 h 3657600"/>
              <a:gd name="connsiteX2" fmla="*/ 1828800 w 3657600"/>
              <a:gd name="connsiteY2" fmla="*/ 3657600 h 3657600"/>
              <a:gd name="connsiteX3" fmla="*/ 0 w 3657600"/>
              <a:gd name="connsiteY3" fmla="*/ 1828800 h 3657600"/>
              <a:gd name="connsiteX0" fmla="*/ 3657600 w 3657600"/>
              <a:gd name="connsiteY0" fmla="*/ 0 h 1828800"/>
              <a:gd name="connsiteX1" fmla="*/ 1828800 w 3657600"/>
              <a:gd name="connsiteY1" fmla="*/ 1828800 h 1828800"/>
              <a:gd name="connsiteX2" fmla="*/ 0 w 3657600"/>
              <a:gd name="connsiteY2" fmla="*/ 0 h 1828800"/>
              <a:gd name="connsiteX0" fmla="*/ 1828800 w 1828800"/>
              <a:gd name="connsiteY0" fmla="*/ 1828800 h 1828800"/>
              <a:gd name="connsiteX1" fmla="*/ 0 w 1828800"/>
              <a:gd name="connsiteY1" fmla="*/ 0 h 1828800"/>
            </a:gdLst>
            <a:ahLst/>
            <a:cxnLst>
              <a:cxn ang="0">
                <a:pos x="connsiteX0" y="connsiteY0"/>
              </a:cxn>
              <a:cxn ang="0">
                <a:pos x="connsiteX1" y="connsiteY1"/>
              </a:cxn>
            </a:cxnLst>
            <a:rect l="l" t="t" r="r" b="b"/>
            <a:pathLst>
              <a:path w="1828800" h="1828800">
                <a:moveTo>
                  <a:pt x="1828800" y="1828800"/>
                </a:moveTo>
                <a:cubicBezTo>
                  <a:pt x="818782" y="1828800"/>
                  <a:pt x="0" y="1010018"/>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839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7" name="Group 247"/>
          <p:cNvGrpSpPr>
            <a:grpSpLocks/>
          </p:cNvGrpSpPr>
          <p:nvPr/>
        </p:nvGrpSpPr>
        <p:grpSpPr bwMode="auto">
          <a:xfrm rot="1098268">
            <a:off x="6324600" y="1455738"/>
            <a:ext cx="488950" cy="501650"/>
            <a:chOff x="1621" y="1008"/>
            <a:chExt cx="231" cy="231"/>
          </a:xfrm>
        </p:grpSpPr>
        <p:sp>
          <p:nvSpPr>
            <p:cNvPr id="9361" name="Rectangle 248"/>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62" name="Rectangle 249"/>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63" name="Oval 250"/>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9218" name="Group 251"/>
          <p:cNvGrpSpPr>
            <a:grpSpLocks/>
          </p:cNvGrpSpPr>
          <p:nvPr/>
        </p:nvGrpSpPr>
        <p:grpSpPr bwMode="auto">
          <a:xfrm rot="1056072">
            <a:off x="5235575" y="1328738"/>
            <a:ext cx="652463" cy="635000"/>
            <a:chOff x="1621" y="1008"/>
            <a:chExt cx="231" cy="231"/>
          </a:xfrm>
        </p:grpSpPr>
        <p:sp>
          <p:nvSpPr>
            <p:cNvPr id="9358" name="Rectangle 252"/>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59" name="Rectangle 253"/>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60" name="Oval 254"/>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9219" name="Group 255"/>
          <p:cNvGrpSpPr>
            <a:grpSpLocks/>
          </p:cNvGrpSpPr>
          <p:nvPr/>
        </p:nvGrpSpPr>
        <p:grpSpPr bwMode="auto">
          <a:xfrm rot="1025971">
            <a:off x="5922963" y="957263"/>
            <a:ext cx="455612" cy="471487"/>
            <a:chOff x="1621" y="1008"/>
            <a:chExt cx="231" cy="231"/>
          </a:xfrm>
        </p:grpSpPr>
        <p:sp>
          <p:nvSpPr>
            <p:cNvPr id="9355" name="Rectangle 256"/>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56" name="Rectangle 257"/>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57" name="Oval 258"/>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9220" name="Group 259"/>
          <p:cNvGrpSpPr>
            <a:grpSpLocks/>
          </p:cNvGrpSpPr>
          <p:nvPr/>
        </p:nvGrpSpPr>
        <p:grpSpPr bwMode="auto">
          <a:xfrm rot="995877">
            <a:off x="4637088" y="987425"/>
            <a:ext cx="569912" cy="582613"/>
            <a:chOff x="1621" y="1008"/>
            <a:chExt cx="231" cy="231"/>
          </a:xfrm>
        </p:grpSpPr>
        <p:sp>
          <p:nvSpPr>
            <p:cNvPr id="9352" name="Rectangle 260"/>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53" name="Rectangle 261"/>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54" name="Oval 262"/>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9221" name="Group 267"/>
          <p:cNvGrpSpPr>
            <a:grpSpLocks/>
          </p:cNvGrpSpPr>
          <p:nvPr/>
        </p:nvGrpSpPr>
        <p:grpSpPr bwMode="auto">
          <a:xfrm>
            <a:off x="5559425" y="5154613"/>
            <a:ext cx="660400" cy="1149350"/>
            <a:chOff x="2768" y="2920"/>
            <a:chExt cx="416" cy="724"/>
          </a:xfrm>
        </p:grpSpPr>
        <p:sp>
          <p:nvSpPr>
            <p:cNvPr id="9348" name="AutoShape 2"/>
            <p:cNvSpPr>
              <a:spLocks noChangeArrowheads="1"/>
            </p:cNvSpPr>
            <p:nvPr/>
          </p:nvSpPr>
          <p:spPr bwMode="auto">
            <a:xfrm>
              <a:off x="2888" y="3176"/>
              <a:ext cx="280" cy="264"/>
            </a:xfrm>
            <a:prstGeom prst="triangle">
              <a:avLst>
                <a:gd name="adj" fmla="val 49995"/>
              </a:avLst>
            </a:prstGeom>
            <a:solidFill>
              <a:srgbClr val="000000"/>
            </a:solidFill>
            <a:ln w="254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49" name="Oval 3"/>
            <p:cNvSpPr>
              <a:spLocks noChangeArrowheads="1"/>
            </p:cNvSpPr>
            <p:nvPr/>
          </p:nvSpPr>
          <p:spPr bwMode="auto">
            <a:xfrm>
              <a:off x="2784" y="2920"/>
              <a:ext cx="400" cy="384"/>
            </a:xfrm>
            <a:prstGeom prst="ellipse">
              <a:avLst/>
            </a:prstGeom>
            <a:solidFill>
              <a:srgbClr val="A2A2A2"/>
            </a:solidFill>
            <a:ln w="25400">
              <a:solidFill>
                <a:schemeClr val="tx1"/>
              </a:solidFill>
              <a:round/>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50" name="AutoShape 4"/>
            <p:cNvSpPr>
              <a:spLocks noChangeArrowheads="1"/>
            </p:cNvSpPr>
            <p:nvPr/>
          </p:nvSpPr>
          <p:spPr bwMode="auto">
            <a:xfrm rot="-3360000">
              <a:off x="2868" y="2916"/>
              <a:ext cx="56" cy="256"/>
            </a:xfrm>
            <a:prstGeom prst="triangle">
              <a:avLst>
                <a:gd name="adj" fmla="val 49995"/>
              </a:avLst>
            </a:prstGeom>
            <a:solidFill>
              <a:schemeClr val="tx1"/>
            </a:solidFill>
            <a:ln w="127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51" name="Rectangle 5"/>
            <p:cNvSpPr>
              <a:spLocks noChangeArrowheads="1"/>
            </p:cNvSpPr>
            <p:nvPr/>
          </p:nvSpPr>
          <p:spPr bwMode="auto">
            <a:xfrm>
              <a:off x="2884" y="3448"/>
              <a:ext cx="292" cy="196"/>
            </a:xfrm>
            <a:prstGeom prst="rect">
              <a:avLst/>
            </a:prstGeom>
            <a:solidFill>
              <a:srgbClr val="000000"/>
            </a:solidFill>
            <a:ln w="127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9222" name="Group 272"/>
          <p:cNvGrpSpPr>
            <a:grpSpLocks/>
          </p:cNvGrpSpPr>
          <p:nvPr/>
        </p:nvGrpSpPr>
        <p:grpSpPr bwMode="auto">
          <a:xfrm>
            <a:off x="6432550" y="5229225"/>
            <a:ext cx="660400" cy="1130300"/>
            <a:chOff x="3380" y="2980"/>
            <a:chExt cx="416" cy="712"/>
          </a:xfrm>
        </p:grpSpPr>
        <p:sp>
          <p:nvSpPr>
            <p:cNvPr id="9344" name="AutoShape 7"/>
            <p:cNvSpPr>
              <a:spLocks noChangeArrowheads="1"/>
            </p:cNvSpPr>
            <p:nvPr/>
          </p:nvSpPr>
          <p:spPr bwMode="auto">
            <a:xfrm>
              <a:off x="3500" y="3236"/>
              <a:ext cx="280" cy="264"/>
            </a:xfrm>
            <a:prstGeom prst="triangle">
              <a:avLst>
                <a:gd name="adj" fmla="val 49995"/>
              </a:avLst>
            </a:prstGeom>
            <a:solidFill>
              <a:srgbClr val="000000"/>
            </a:solidFill>
            <a:ln w="254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45" name="Oval 8"/>
            <p:cNvSpPr>
              <a:spLocks noChangeArrowheads="1"/>
            </p:cNvSpPr>
            <p:nvPr/>
          </p:nvSpPr>
          <p:spPr bwMode="auto">
            <a:xfrm>
              <a:off x="3396" y="2980"/>
              <a:ext cx="400" cy="384"/>
            </a:xfrm>
            <a:prstGeom prst="ellipse">
              <a:avLst/>
            </a:prstGeom>
            <a:solidFill>
              <a:srgbClr val="A2A2A2"/>
            </a:solidFill>
            <a:ln w="25400">
              <a:solidFill>
                <a:schemeClr val="tx1"/>
              </a:solidFill>
              <a:round/>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46" name="AutoShape 9"/>
            <p:cNvSpPr>
              <a:spLocks noChangeArrowheads="1"/>
            </p:cNvSpPr>
            <p:nvPr/>
          </p:nvSpPr>
          <p:spPr bwMode="auto">
            <a:xfrm rot="-3360000">
              <a:off x="3480" y="2976"/>
              <a:ext cx="56" cy="256"/>
            </a:xfrm>
            <a:prstGeom prst="triangle">
              <a:avLst>
                <a:gd name="adj" fmla="val 49995"/>
              </a:avLst>
            </a:prstGeom>
            <a:solidFill>
              <a:schemeClr val="tx1"/>
            </a:solidFill>
            <a:ln w="127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47" name="Rectangle 10"/>
            <p:cNvSpPr>
              <a:spLocks noChangeArrowheads="1"/>
            </p:cNvSpPr>
            <p:nvPr/>
          </p:nvSpPr>
          <p:spPr bwMode="auto">
            <a:xfrm>
              <a:off x="3496" y="3496"/>
              <a:ext cx="292" cy="196"/>
            </a:xfrm>
            <a:prstGeom prst="rect">
              <a:avLst/>
            </a:prstGeom>
            <a:solidFill>
              <a:srgbClr val="000000"/>
            </a:solidFill>
            <a:ln w="127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sp>
        <p:nvSpPr>
          <p:cNvPr id="9223" name="Rectangle 118"/>
          <p:cNvSpPr>
            <a:spLocks noChangeArrowheads="1"/>
          </p:cNvSpPr>
          <p:nvPr/>
        </p:nvSpPr>
        <p:spPr bwMode="auto">
          <a:xfrm>
            <a:off x="1879600" y="5626100"/>
            <a:ext cx="1208088" cy="800100"/>
          </a:xfrm>
          <a:prstGeom prst="rect">
            <a:avLst/>
          </a:prstGeom>
          <a:solidFill>
            <a:schemeClr val="folHlink"/>
          </a:solidFill>
          <a:ln w="254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224" name="Rectangle 119"/>
          <p:cNvSpPr>
            <a:spLocks noChangeArrowheads="1"/>
          </p:cNvSpPr>
          <p:nvPr/>
        </p:nvSpPr>
        <p:spPr bwMode="auto">
          <a:xfrm>
            <a:off x="2049463" y="5899150"/>
            <a:ext cx="200025" cy="508000"/>
          </a:xfrm>
          <a:prstGeom prst="rect">
            <a:avLst/>
          </a:prstGeom>
          <a:solidFill>
            <a:schemeClr val="bg2"/>
          </a:solidFill>
          <a:ln w="254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225" name="Rectangle 120"/>
          <p:cNvSpPr>
            <a:spLocks noChangeArrowheads="1"/>
          </p:cNvSpPr>
          <p:nvPr/>
        </p:nvSpPr>
        <p:spPr bwMode="auto">
          <a:xfrm>
            <a:off x="2603500" y="5791200"/>
            <a:ext cx="309563" cy="254000"/>
          </a:xfrm>
          <a:prstGeom prst="rect">
            <a:avLst/>
          </a:prstGeom>
          <a:solidFill>
            <a:schemeClr val="bg1"/>
          </a:solidFill>
          <a:ln w="254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226" name="Line 121"/>
          <p:cNvSpPr>
            <a:spLocks noChangeShapeType="1"/>
          </p:cNvSpPr>
          <p:nvPr/>
        </p:nvSpPr>
        <p:spPr bwMode="auto">
          <a:xfrm>
            <a:off x="2763838" y="5816600"/>
            <a:ext cx="0" cy="203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7" name="AutoShape 122"/>
          <p:cNvSpPr>
            <a:spLocks noChangeArrowheads="1"/>
          </p:cNvSpPr>
          <p:nvPr/>
        </p:nvSpPr>
        <p:spPr bwMode="auto">
          <a:xfrm>
            <a:off x="2028825" y="5181600"/>
            <a:ext cx="890588" cy="419100"/>
          </a:xfrm>
          <a:prstGeom prst="triangle">
            <a:avLst>
              <a:gd name="adj" fmla="val 49995"/>
            </a:avLst>
          </a:prstGeom>
          <a:solidFill>
            <a:srgbClr val="000000"/>
          </a:solidFill>
          <a:ln w="254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228" name="Oval 123"/>
          <p:cNvSpPr>
            <a:spLocks noChangeArrowheads="1"/>
          </p:cNvSpPr>
          <p:nvPr/>
        </p:nvSpPr>
        <p:spPr bwMode="auto">
          <a:xfrm>
            <a:off x="1958975" y="4622800"/>
            <a:ext cx="1009650" cy="609600"/>
          </a:xfrm>
          <a:prstGeom prst="ellipse">
            <a:avLst/>
          </a:prstGeom>
          <a:solidFill>
            <a:srgbClr val="A2A2A2"/>
          </a:solidFill>
          <a:ln w="25400">
            <a:solidFill>
              <a:schemeClr val="tx1"/>
            </a:solidFill>
            <a:round/>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229" name="AutoShape 124"/>
          <p:cNvSpPr>
            <a:spLocks noChangeArrowheads="1"/>
          </p:cNvSpPr>
          <p:nvPr/>
        </p:nvSpPr>
        <p:spPr bwMode="auto">
          <a:xfrm rot="1071428">
            <a:off x="2478088" y="4330700"/>
            <a:ext cx="150812" cy="603250"/>
          </a:xfrm>
          <a:prstGeom prst="triangle">
            <a:avLst>
              <a:gd name="adj" fmla="val 49995"/>
            </a:avLst>
          </a:prstGeom>
          <a:solidFill>
            <a:srgbClr val="000000"/>
          </a:solidFill>
          <a:ln w="127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230" name="Rectangle 139"/>
          <p:cNvSpPr>
            <a:spLocks noChangeArrowheads="1"/>
          </p:cNvSpPr>
          <p:nvPr/>
        </p:nvSpPr>
        <p:spPr bwMode="auto">
          <a:xfrm>
            <a:off x="3265488" y="4770438"/>
            <a:ext cx="268922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400" b="1">
                <a:solidFill>
                  <a:srgbClr val="FF9900"/>
                </a:solidFill>
              </a:rPr>
              <a:t>Control Segment</a:t>
            </a:r>
          </a:p>
        </p:txBody>
      </p:sp>
      <p:grpSp>
        <p:nvGrpSpPr>
          <p:cNvPr id="9231" name="Group 230"/>
          <p:cNvGrpSpPr>
            <a:grpSpLocks/>
          </p:cNvGrpSpPr>
          <p:nvPr/>
        </p:nvGrpSpPr>
        <p:grpSpPr bwMode="auto">
          <a:xfrm>
            <a:off x="3484563" y="5740400"/>
            <a:ext cx="2308225" cy="195263"/>
            <a:chOff x="1330" y="3344"/>
            <a:chExt cx="1141" cy="98"/>
          </a:xfrm>
        </p:grpSpPr>
        <p:sp>
          <p:nvSpPr>
            <p:cNvPr id="9333" name="Line 140"/>
            <p:cNvSpPr>
              <a:spLocks noChangeShapeType="1"/>
            </p:cNvSpPr>
            <p:nvPr/>
          </p:nvSpPr>
          <p:spPr bwMode="auto">
            <a:xfrm flipH="1" flipV="1">
              <a:off x="2046" y="3396"/>
              <a:ext cx="425" cy="1"/>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34" name="Line 141"/>
            <p:cNvSpPr>
              <a:spLocks noChangeShapeType="1"/>
            </p:cNvSpPr>
            <p:nvPr/>
          </p:nvSpPr>
          <p:spPr bwMode="auto">
            <a:xfrm flipH="1" flipV="1">
              <a:off x="2028" y="3344"/>
              <a:ext cx="23" cy="55"/>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35" name="Line 142"/>
            <p:cNvSpPr>
              <a:spLocks noChangeShapeType="1"/>
            </p:cNvSpPr>
            <p:nvPr/>
          </p:nvSpPr>
          <p:spPr bwMode="auto">
            <a:xfrm flipH="1">
              <a:off x="2017" y="3353"/>
              <a:ext cx="11" cy="74"/>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36" name="Line 143"/>
            <p:cNvSpPr>
              <a:spLocks noChangeShapeType="1"/>
            </p:cNvSpPr>
            <p:nvPr/>
          </p:nvSpPr>
          <p:spPr bwMode="auto">
            <a:xfrm flipH="1" flipV="1">
              <a:off x="1989" y="3358"/>
              <a:ext cx="26" cy="75"/>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37" name="Line 144"/>
            <p:cNvSpPr>
              <a:spLocks noChangeShapeType="1"/>
            </p:cNvSpPr>
            <p:nvPr/>
          </p:nvSpPr>
          <p:spPr bwMode="auto">
            <a:xfrm flipH="1">
              <a:off x="1975" y="3360"/>
              <a:ext cx="14" cy="47"/>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38" name="Line 145"/>
            <p:cNvSpPr>
              <a:spLocks noChangeShapeType="1"/>
            </p:cNvSpPr>
            <p:nvPr/>
          </p:nvSpPr>
          <p:spPr bwMode="auto">
            <a:xfrm flipH="1">
              <a:off x="1687" y="3408"/>
              <a:ext cx="288" cy="1"/>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39" name="Line 146"/>
            <p:cNvSpPr>
              <a:spLocks noChangeShapeType="1"/>
            </p:cNvSpPr>
            <p:nvPr/>
          </p:nvSpPr>
          <p:spPr bwMode="auto">
            <a:xfrm flipH="1" flipV="1">
              <a:off x="1676" y="3354"/>
              <a:ext cx="19" cy="6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40" name="Line 147"/>
            <p:cNvSpPr>
              <a:spLocks noChangeShapeType="1"/>
            </p:cNvSpPr>
            <p:nvPr/>
          </p:nvSpPr>
          <p:spPr bwMode="auto">
            <a:xfrm flipH="1">
              <a:off x="1665" y="3359"/>
              <a:ext cx="8" cy="8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41" name="Line 148"/>
            <p:cNvSpPr>
              <a:spLocks noChangeShapeType="1"/>
            </p:cNvSpPr>
            <p:nvPr/>
          </p:nvSpPr>
          <p:spPr bwMode="auto">
            <a:xfrm flipH="1" flipV="1">
              <a:off x="1639" y="3367"/>
              <a:ext cx="24" cy="75"/>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42" name="Line 149"/>
            <p:cNvSpPr>
              <a:spLocks noChangeShapeType="1"/>
            </p:cNvSpPr>
            <p:nvPr/>
          </p:nvSpPr>
          <p:spPr bwMode="auto">
            <a:xfrm flipH="1">
              <a:off x="1607" y="3373"/>
              <a:ext cx="32" cy="44"/>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43" name="Line 150"/>
            <p:cNvSpPr>
              <a:spLocks noChangeShapeType="1"/>
            </p:cNvSpPr>
            <p:nvPr/>
          </p:nvSpPr>
          <p:spPr bwMode="auto">
            <a:xfrm flipH="1">
              <a:off x="1330" y="3417"/>
              <a:ext cx="284" cy="1"/>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232" name="Group 231"/>
          <p:cNvGrpSpPr>
            <a:grpSpLocks/>
          </p:cNvGrpSpPr>
          <p:nvPr/>
        </p:nvGrpSpPr>
        <p:grpSpPr bwMode="auto">
          <a:xfrm>
            <a:off x="3468688" y="5957888"/>
            <a:ext cx="2157412" cy="179387"/>
            <a:chOff x="1321" y="3481"/>
            <a:chExt cx="1149" cy="87"/>
          </a:xfrm>
        </p:grpSpPr>
        <p:sp>
          <p:nvSpPr>
            <p:cNvPr id="9322" name="Line 152"/>
            <p:cNvSpPr>
              <a:spLocks noChangeShapeType="1"/>
            </p:cNvSpPr>
            <p:nvPr/>
          </p:nvSpPr>
          <p:spPr bwMode="auto">
            <a:xfrm flipH="1" flipV="1">
              <a:off x="2043" y="3530"/>
              <a:ext cx="427" cy="1"/>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3" name="Line 153"/>
            <p:cNvSpPr>
              <a:spLocks noChangeShapeType="1"/>
            </p:cNvSpPr>
            <p:nvPr/>
          </p:nvSpPr>
          <p:spPr bwMode="auto">
            <a:xfrm flipH="1" flipV="1">
              <a:off x="2023" y="3481"/>
              <a:ext cx="23" cy="46"/>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4" name="Line 154"/>
            <p:cNvSpPr>
              <a:spLocks noChangeShapeType="1"/>
            </p:cNvSpPr>
            <p:nvPr/>
          </p:nvSpPr>
          <p:spPr bwMode="auto">
            <a:xfrm flipH="1">
              <a:off x="2007" y="3485"/>
              <a:ext cx="13" cy="71"/>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5" name="Line 155"/>
            <p:cNvSpPr>
              <a:spLocks noChangeShapeType="1"/>
            </p:cNvSpPr>
            <p:nvPr/>
          </p:nvSpPr>
          <p:spPr bwMode="auto">
            <a:xfrm flipH="1" flipV="1">
              <a:off x="1983" y="3499"/>
              <a:ext cx="27" cy="62"/>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6" name="Line 156"/>
            <p:cNvSpPr>
              <a:spLocks noChangeShapeType="1"/>
            </p:cNvSpPr>
            <p:nvPr/>
          </p:nvSpPr>
          <p:spPr bwMode="auto">
            <a:xfrm flipH="1">
              <a:off x="1962" y="3505"/>
              <a:ext cx="24" cy="31"/>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7" name="Line 157"/>
            <p:cNvSpPr>
              <a:spLocks noChangeShapeType="1"/>
            </p:cNvSpPr>
            <p:nvPr/>
          </p:nvSpPr>
          <p:spPr bwMode="auto">
            <a:xfrm flipH="1">
              <a:off x="1679" y="3539"/>
              <a:ext cx="290" cy="1"/>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8" name="Line 158"/>
            <p:cNvSpPr>
              <a:spLocks noChangeShapeType="1"/>
            </p:cNvSpPr>
            <p:nvPr/>
          </p:nvSpPr>
          <p:spPr bwMode="auto">
            <a:xfrm flipH="1" flipV="1">
              <a:off x="1667" y="3496"/>
              <a:ext cx="19" cy="49"/>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9" name="Line 159"/>
            <p:cNvSpPr>
              <a:spLocks noChangeShapeType="1"/>
            </p:cNvSpPr>
            <p:nvPr/>
          </p:nvSpPr>
          <p:spPr bwMode="auto">
            <a:xfrm flipH="1">
              <a:off x="1656" y="3505"/>
              <a:ext cx="11" cy="55"/>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30" name="Line 160"/>
            <p:cNvSpPr>
              <a:spLocks noChangeShapeType="1"/>
            </p:cNvSpPr>
            <p:nvPr/>
          </p:nvSpPr>
          <p:spPr bwMode="auto">
            <a:xfrm flipH="1" flipV="1">
              <a:off x="1630" y="3506"/>
              <a:ext cx="24" cy="62"/>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31" name="Line 161"/>
            <p:cNvSpPr>
              <a:spLocks noChangeShapeType="1"/>
            </p:cNvSpPr>
            <p:nvPr/>
          </p:nvSpPr>
          <p:spPr bwMode="auto">
            <a:xfrm flipH="1">
              <a:off x="1603" y="3514"/>
              <a:ext cx="22" cy="24"/>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32" name="Line 162"/>
            <p:cNvSpPr>
              <a:spLocks noChangeShapeType="1"/>
            </p:cNvSpPr>
            <p:nvPr/>
          </p:nvSpPr>
          <p:spPr bwMode="auto">
            <a:xfrm flipH="1">
              <a:off x="1321" y="3536"/>
              <a:ext cx="286"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233" name="Group 271"/>
          <p:cNvGrpSpPr>
            <a:grpSpLocks/>
          </p:cNvGrpSpPr>
          <p:nvPr/>
        </p:nvGrpSpPr>
        <p:grpSpPr bwMode="auto">
          <a:xfrm>
            <a:off x="8494713" y="5935663"/>
            <a:ext cx="319087" cy="555625"/>
            <a:chOff x="4439" y="3349"/>
            <a:chExt cx="201" cy="350"/>
          </a:xfrm>
        </p:grpSpPr>
        <p:sp>
          <p:nvSpPr>
            <p:cNvPr id="9318" name="AutoShape 185"/>
            <p:cNvSpPr>
              <a:spLocks noChangeArrowheads="1"/>
            </p:cNvSpPr>
            <p:nvPr/>
          </p:nvSpPr>
          <p:spPr bwMode="auto">
            <a:xfrm>
              <a:off x="4501" y="3477"/>
              <a:ext cx="131" cy="124"/>
            </a:xfrm>
            <a:prstGeom prst="triangle">
              <a:avLst>
                <a:gd name="adj" fmla="val 49995"/>
              </a:avLst>
            </a:prstGeom>
            <a:solidFill>
              <a:srgbClr val="000000"/>
            </a:solidFill>
            <a:ln w="254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19" name="Oval 186"/>
            <p:cNvSpPr>
              <a:spLocks noChangeArrowheads="1"/>
            </p:cNvSpPr>
            <p:nvPr/>
          </p:nvSpPr>
          <p:spPr bwMode="auto">
            <a:xfrm>
              <a:off x="4449" y="3349"/>
              <a:ext cx="191" cy="184"/>
            </a:xfrm>
            <a:prstGeom prst="ellipse">
              <a:avLst/>
            </a:prstGeom>
            <a:solidFill>
              <a:srgbClr val="A2A2A2"/>
            </a:solidFill>
            <a:ln w="25400">
              <a:solidFill>
                <a:schemeClr val="tx1"/>
              </a:solidFill>
              <a:round/>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20" name="AutoShape 187"/>
            <p:cNvSpPr>
              <a:spLocks noChangeArrowheads="1"/>
            </p:cNvSpPr>
            <p:nvPr/>
          </p:nvSpPr>
          <p:spPr bwMode="auto">
            <a:xfrm rot="-3360000">
              <a:off x="4489" y="3345"/>
              <a:ext cx="24" cy="123"/>
            </a:xfrm>
            <a:prstGeom prst="triangle">
              <a:avLst>
                <a:gd name="adj" fmla="val 49995"/>
              </a:avLst>
            </a:prstGeom>
            <a:solidFill>
              <a:schemeClr val="tx1"/>
            </a:solidFill>
            <a:ln w="127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321" name="Rectangle 188"/>
            <p:cNvSpPr>
              <a:spLocks noChangeArrowheads="1"/>
            </p:cNvSpPr>
            <p:nvPr/>
          </p:nvSpPr>
          <p:spPr bwMode="auto">
            <a:xfrm>
              <a:off x="4497" y="3605"/>
              <a:ext cx="141" cy="94"/>
            </a:xfrm>
            <a:prstGeom prst="rect">
              <a:avLst/>
            </a:prstGeom>
            <a:solidFill>
              <a:srgbClr val="000000"/>
            </a:solidFill>
            <a:ln w="127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sp>
        <p:nvSpPr>
          <p:cNvPr id="9234" name="Rectangle 138"/>
          <p:cNvSpPr>
            <a:spLocks noChangeArrowheads="1"/>
          </p:cNvSpPr>
          <p:nvPr/>
        </p:nvSpPr>
        <p:spPr bwMode="auto">
          <a:xfrm>
            <a:off x="2001838" y="1385888"/>
            <a:ext cx="249872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400" b="1">
                <a:solidFill>
                  <a:srgbClr val="000099"/>
                </a:solidFill>
              </a:rPr>
              <a:t>Space Segment</a:t>
            </a:r>
          </a:p>
        </p:txBody>
      </p:sp>
      <p:grpSp>
        <p:nvGrpSpPr>
          <p:cNvPr id="9235" name="Group 233"/>
          <p:cNvGrpSpPr>
            <a:grpSpLocks/>
          </p:cNvGrpSpPr>
          <p:nvPr/>
        </p:nvGrpSpPr>
        <p:grpSpPr bwMode="auto">
          <a:xfrm>
            <a:off x="2717800" y="2038350"/>
            <a:ext cx="2108200" cy="2120900"/>
            <a:chOff x="848" y="1012"/>
            <a:chExt cx="1328" cy="1336"/>
          </a:xfrm>
        </p:grpSpPr>
        <p:sp>
          <p:nvSpPr>
            <p:cNvPr id="9307" name="Line 76"/>
            <p:cNvSpPr>
              <a:spLocks noChangeShapeType="1"/>
            </p:cNvSpPr>
            <p:nvPr/>
          </p:nvSpPr>
          <p:spPr bwMode="auto">
            <a:xfrm flipH="1">
              <a:off x="1703" y="1012"/>
              <a:ext cx="473" cy="455"/>
            </a:xfrm>
            <a:prstGeom prst="line">
              <a:avLst/>
            </a:prstGeom>
            <a:noFill/>
            <a:ln w="28575">
              <a:solidFill>
                <a:srgbClr val="2B812B"/>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308" name="Line 77"/>
            <p:cNvSpPr>
              <a:spLocks noChangeShapeType="1"/>
            </p:cNvSpPr>
            <p:nvPr/>
          </p:nvSpPr>
          <p:spPr bwMode="auto">
            <a:xfrm flipH="1" flipV="1">
              <a:off x="1553" y="1444"/>
              <a:ext cx="155" cy="22"/>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09" name="Line 78"/>
            <p:cNvSpPr>
              <a:spLocks noChangeShapeType="1"/>
            </p:cNvSpPr>
            <p:nvPr/>
          </p:nvSpPr>
          <p:spPr bwMode="auto">
            <a:xfrm>
              <a:off x="1558" y="1450"/>
              <a:ext cx="148" cy="139"/>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0" name="Line 79"/>
            <p:cNvSpPr>
              <a:spLocks noChangeShapeType="1"/>
            </p:cNvSpPr>
            <p:nvPr/>
          </p:nvSpPr>
          <p:spPr bwMode="auto">
            <a:xfrm flipH="1" flipV="1">
              <a:off x="1518" y="1524"/>
              <a:ext cx="188" cy="68"/>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1" name="Line 80"/>
            <p:cNvSpPr>
              <a:spLocks noChangeShapeType="1"/>
            </p:cNvSpPr>
            <p:nvPr/>
          </p:nvSpPr>
          <p:spPr bwMode="auto">
            <a:xfrm>
              <a:off x="1521" y="1529"/>
              <a:ext cx="59" cy="91"/>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2" name="Line 81"/>
            <p:cNvSpPr>
              <a:spLocks noChangeShapeType="1"/>
            </p:cNvSpPr>
            <p:nvPr/>
          </p:nvSpPr>
          <p:spPr bwMode="auto">
            <a:xfrm flipH="1">
              <a:off x="1283" y="1617"/>
              <a:ext cx="301" cy="283"/>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3" name="Line 82"/>
            <p:cNvSpPr>
              <a:spLocks noChangeShapeType="1"/>
            </p:cNvSpPr>
            <p:nvPr/>
          </p:nvSpPr>
          <p:spPr bwMode="auto">
            <a:xfrm flipH="1" flipV="1">
              <a:off x="1128" y="1882"/>
              <a:ext cx="158" cy="26"/>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4" name="Line 83"/>
            <p:cNvSpPr>
              <a:spLocks noChangeShapeType="1"/>
            </p:cNvSpPr>
            <p:nvPr/>
          </p:nvSpPr>
          <p:spPr bwMode="auto">
            <a:xfrm>
              <a:off x="1136" y="1888"/>
              <a:ext cx="145" cy="136"/>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5" name="Line 84"/>
            <p:cNvSpPr>
              <a:spLocks noChangeShapeType="1"/>
            </p:cNvSpPr>
            <p:nvPr/>
          </p:nvSpPr>
          <p:spPr bwMode="auto">
            <a:xfrm flipH="1" flipV="1">
              <a:off x="1098" y="1957"/>
              <a:ext cx="188" cy="68"/>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6" name="Line 85"/>
            <p:cNvSpPr>
              <a:spLocks noChangeShapeType="1"/>
            </p:cNvSpPr>
            <p:nvPr/>
          </p:nvSpPr>
          <p:spPr bwMode="auto">
            <a:xfrm>
              <a:off x="1101" y="1963"/>
              <a:ext cx="42" cy="105"/>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7" name="Line 86"/>
            <p:cNvSpPr>
              <a:spLocks noChangeShapeType="1"/>
            </p:cNvSpPr>
            <p:nvPr/>
          </p:nvSpPr>
          <p:spPr bwMode="auto">
            <a:xfrm flipH="1">
              <a:off x="848" y="2065"/>
              <a:ext cx="301" cy="283"/>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236" name="Group 239"/>
          <p:cNvGrpSpPr>
            <a:grpSpLocks/>
          </p:cNvGrpSpPr>
          <p:nvPr/>
        </p:nvGrpSpPr>
        <p:grpSpPr bwMode="auto">
          <a:xfrm>
            <a:off x="5626100" y="2076450"/>
            <a:ext cx="946150" cy="3025775"/>
            <a:chOff x="2680" y="1036"/>
            <a:chExt cx="928" cy="1888"/>
          </a:xfrm>
        </p:grpSpPr>
        <p:sp>
          <p:nvSpPr>
            <p:cNvPr id="9296" name="Line 92"/>
            <p:cNvSpPr>
              <a:spLocks noChangeShapeType="1"/>
            </p:cNvSpPr>
            <p:nvPr/>
          </p:nvSpPr>
          <p:spPr bwMode="auto">
            <a:xfrm>
              <a:off x="2950" y="1848"/>
              <a:ext cx="138" cy="12"/>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97" name="Line 88"/>
            <p:cNvSpPr>
              <a:spLocks noChangeShapeType="1"/>
            </p:cNvSpPr>
            <p:nvPr/>
          </p:nvSpPr>
          <p:spPr bwMode="auto">
            <a:xfrm>
              <a:off x="2680" y="1036"/>
              <a:ext cx="326" cy="692"/>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98" name="Line 89"/>
            <p:cNvSpPr>
              <a:spLocks noChangeShapeType="1"/>
            </p:cNvSpPr>
            <p:nvPr/>
          </p:nvSpPr>
          <p:spPr bwMode="auto">
            <a:xfrm flipH="1">
              <a:off x="2861" y="1733"/>
              <a:ext cx="153" cy="60"/>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99" name="Line 90"/>
            <p:cNvSpPr>
              <a:spLocks noChangeShapeType="1"/>
            </p:cNvSpPr>
            <p:nvPr/>
          </p:nvSpPr>
          <p:spPr bwMode="auto">
            <a:xfrm flipV="1">
              <a:off x="2873" y="1774"/>
              <a:ext cx="271" cy="18"/>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00" name="Line 91"/>
            <p:cNvSpPr>
              <a:spLocks noChangeShapeType="1"/>
            </p:cNvSpPr>
            <p:nvPr/>
          </p:nvSpPr>
          <p:spPr bwMode="auto">
            <a:xfrm flipH="1">
              <a:off x="2935" y="1775"/>
              <a:ext cx="217" cy="76"/>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01" name="Line 93"/>
            <p:cNvSpPr>
              <a:spLocks noChangeShapeType="1"/>
            </p:cNvSpPr>
            <p:nvPr/>
          </p:nvSpPr>
          <p:spPr bwMode="auto">
            <a:xfrm>
              <a:off x="3092" y="1861"/>
              <a:ext cx="226" cy="459"/>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02" name="Line 94"/>
            <p:cNvSpPr>
              <a:spLocks noChangeShapeType="1"/>
            </p:cNvSpPr>
            <p:nvPr/>
          </p:nvSpPr>
          <p:spPr bwMode="auto">
            <a:xfrm flipH="1">
              <a:off x="3148" y="2320"/>
              <a:ext cx="181" cy="52"/>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03" name="Line 95"/>
            <p:cNvSpPr>
              <a:spLocks noChangeShapeType="1"/>
            </p:cNvSpPr>
            <p:nvPr/>
          </p:nvSpPr>
          <p:spPr bwMode="auto">
            <a:xfrm flipV="1">
              <a:off x="3148" y="2359"/>
              <a:ext cx="278" cy="17"/>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04" name="Line 96"/>
            <p:cNvSpPr>
              <a:spLocks noChangeShapeType="1"/>
            </p:cNvSpPr>
            <p:nvPr/>
          </p:nvSpPr>
          <p:spPr bwMode="auto">
            <a:xfrm flipH="1">
              <a:off x="3214" y="2362"/>
              <a:ext cx="220" cy="77"/>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05" name="Line 97"/>
            <p:cNvSpPr>
              <a:spLocks noChangeShapeType="1"/>
            </p:cNvSpPr>
            <p:nvPr/>
          </p:nvSpPr>
          <p:spPr bwMode="auto">
            <a:xfrm>
              <a:off x="3227" y="2438"/>
              <a:ext cx="156" cy="27"/>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06" name="Line 98"/>
            <p:cNvSpPr>
              <a:spLocks noChangeShapeType="1"/>
            </p:cNvSpPr>
            <p:nvPr/>
          </p:nvSpPr>
          <p:spPr bwMode="auto">
            <a:xfrm>
              <a:off x="3386" y="2466"/>
              <a:ext cx="222" cy="458"/>
            </a:xfrm>
            <a:prstGeom prst="line">
              <a:avLst/>
            </a:prstGeom>
            <a:noFill/>
            <a:ln w="28575">
              <a:solidFill>
                <a:srgbClr val="6800B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237" name="Group 234"/>
          <p:cNvGrpSpPr>
            <a:grpSpLocks/>
          </p:cNvGrpSpPr>
          <p:nvPr/>
        </p:nvGrpSpPr>
        <p:grpSpPr bwMode="auto">
          <a:xfrm>
            <a:off x="2759075" y="1943100"/>
            <a:ext cx="2657475" cy="2359025"/>
            <a:chOff x="874" y="952"/>
            <a:chExt cx="1674" cy="1486"/>
          </a:xfrm>
        </p:grpSpPr>
        <p:sp>
          <p:nvSpPr>
            <p:cNvPr id="9285" name="Line 164"/>
            <p:cNvSpPr>
              <a:spLocks noChangeShapeType="1"/>
            </p:cNvSpPr>
            <p:nvPr/>
          </p:nvSpPr>
          <p:spPr bwMode="auto">
            <a:xfrm flipH="1">
              <a:off x="1932" y="952"/>
              <a:ext cx="616" cy="545"/>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86" name="Line 165"/>
            <p:cNvSpPr>
              <a:spLocks noChangeShapeType="1"/>
            </p:cNvSpPr>
            <p:nvPr/>
          </p:nvSpPr>
          <p:spPr bwMode="auto">
            <a:xfrm>
              <a:off x="1937" y="1491"/>
              <a:ext cx="49" cy="135"/>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87" name="Line 166"/>
            <p:cNvSpPr>
              <a:spLocks noChangeShapeType="1"/>
            </p:cNvSpPr>
            <p:nvPr/>
          </p:nvSpPr>
          <p:spPr bwMode="auto">
            <a:xfrm flipH="1" flipV="1">
              <a:off x="1824" y="1475"/>
              <a:ext cx="160" cy="151"/>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88" name="Line 167"/>
            <p:cNvSpPr>
              <a:spLocks noChangeShapeType="1"/>
            </p:cNvSpPr>
            <p:nvPr/>
          </p:nvSpPr>
          <p:spPr bwMode="auto">
            <a:xfrm>
              <a:off x="1826" y="1483"/>
              <a:ext cx="85" cy="170"/>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89" name="Line 168"/>
            <p:cNvSpPr>
              <a:spLocks noChangeShapeType="1"/>
            </p:cNvSpPr>
            <p:nvPr/>
          </p:nvSpPr>
          <p:spPr bwMode="auto">
            <a:xfrm flipH="1" flipV="1">
              <a:off x="1813" y="1594"/>
              <a:ext cx="97" cy="60"/>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90" name="Line 169"/>
            <p:cNvSpPr>
              <a:spLocks noChangeShapeType="1"/>
            </p:cNvSpPr>
            <p:nvPr/>
          </p:nvSpPr>
          <p:spPr bwMode="auto">
            <a:xfrm flipH="1">
              <a:off x="1400" y="1599"/>
              <a:ext cx="417" cy="358"/>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91" name="Line 170"/>
            <p:cNvSpPr>
              <a:spLocks noChangeShapeType="1"/>
            </p:cNvSpPr>
            <p:nvPr/>
          </p:nvSpPr>
          <p:spPr bwMode="auto">
            <a:xfrm>
              <a:off x="1401" y="1954"/>
              <a:ext cx="67" cy="143"/>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92" name="Line 171"/>
            <p:cNvSpPr>
              <a:spLocks noChangeShapeType="1"/>
            </p:cNvSpPr>
            <p:nvPr/>
          </p:nvSpPr>
          <p:spPr bwMode="auto">
            <a:xfrm flipH="1" flipV="1">
              <a:off x="1309" y="1946"/>
              <a:ext cx="160" cy="149"/>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93" name="Line 172"/>
            <p:cNvSpPr>
              <a:spLocks noChangeShapeType="1"/>
            </p:cNvSpPr>
            <p:nvPr/>
          </p:nvSpPr>
          <p:spPr bwMode="auto">
            <a:xfrm>
              <a:off x="1311" y="1954"/>
              <a:ext cx="83" cy="164"/>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94" name="Line 173"/>
            <p:cNvSpPr>
              <a:spLocks noChangeShapeType="1"/>
            </p:cNvSpPr>
            <p:nvPr/>
          </p:nvSpPr>
          <p:spPr bwMode="auto">
            <a:xfrm flipH="1" flipV="1">
              <a:off x="1287" y="2071"/>
              <a:ext cx="107" cy="53"/>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95" name="Line 174"/>
            <p:cNvSpPr>
              <a:spLocks noChangeShapeType="1"/>
            </p:cNvSpPr>
            <p:nvPr/>
          </p:nvSpPr>
          <p:spPr bwMode="auto">
            <a:xfrm flipH="1">
              <a:off x="874" y="2076"/>
              <a:ext cx="415" cy="362"/>
            </a:xfrm>
            <a:prstGeom prst="line">
              <a:avLst/>
            </a:prstGeom>
            <a:noFill/>
            <a:ln w="28575">
              <a:solidFill>
                <a:srgbClr val="6800B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238" name="Group 236"/>
          <p:cNvGrpSpPr>
            <a:grpSpLocks/>
          </p:cNvGrpSpPr>
          <p:nvPr/>
        </p:nvGrpSpPr>
        <p:grpSpPr bwMode="auto">
          <a:xfrm>
            <a:off x="6489700" y="2120900"/>
            <a:ext cx="1708150" cy="3270250"/>
            <a:chOff x="3224" y="1064"/>
            <a:chExt cx="1076" cy="2060"/>
          </a:xfrm>
        </p:grpSpPr>
        <p:sp>
          <p:nvSpPr>
            <p:cNvPr id="9274" name="Line 195"/>
            <p:cNvSpPr>
              <a:spLocks noChangeShapeType="1"/>
            </p:cNvSpPr>
            <p:nvPr/>
          </p:nvSpPr>
          <p:spPr bwMode="auto">
            <a:xfrm flipH="1" flipV="1">
              <a:off x="3911" y="2358"/>
              <a:ext cx="389" cy="766"/>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75" name="Line 196"/>
            <p:cNvSpPr>
              <a:spLocks noChangeShapeType="1"/>
            </p:cNvSpPr>
            <p:nvPr/>
          </p:nvSpPr>
          <p:spPr bwMode="auto">
            <a:xfrm flipV="1">
              <a:off x="3919" y="2302"/>
              <a:ext cx="162" cy="64"/>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76" name="Line 197"/>
            <p:cNvSpPr>
              <a:spLocks noChangeShapeType="1"/>
            </p:cNvSpPr>
            <p:nvPr/>
          </p:nvSpPr>
          <p:spPr bwMode="auto">
            <a:xfrm flipH="1">
              <a:off x="3754" y="2298"/>
              <a:ext cx="326" cy="21"/>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77" name="Line 198"/>
            <p:cNvSpPr>
              <a:spLocks noChangeShapeType="1"/>
            </p:cNvSpPr>
            <p:nvPr/>
          </p:nvSpPr>
          <p:spPr bwMode="auto">
            <a:xfrm flipV="1">
              <a:off x="3762" y="2239"/>
              <a:ext cx="233" cy="76"/>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78" name="Line 199"/>
            <p:cNvSpPr>
              <a:spLocks noChangeShapeType="1"/>
            </p:cNvSpPr>
            <p:nvPr/>
          </p:nvSpPr>
          <p:spPr bwMode="auto">
            <a:xfrm flipH="1" flipV="1">
              <a:off x="3826" y="2222"/>
              <a:ext cx="160" cy="16"/>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79" name="Line 200"/>
            <p:cNvSpPr>
              <a:spLocks noChangeShapeType="1"/>
            </p:cNvSpPr>
            <p:nvPr/>
          </p:nvSpPr>
          <p:spPr bwMode="auto">
            <a:xfrm flipH="1" flipV="1">
              <a:off x="3555" y="1717"/>
              <a:ext cx="275" cy="514"/>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80" name="Line 201"/>
            <p:cNvSpPr>
              <a:spLocks noChangeShapeType="1"/>
            </p:cNvSpPr>
            <p:nvPr/>
          </p:nvSpPr>
          <p:spPr bwMode="auto">
            <a:xfrm flipV="1">
              <a:off x="3555" y="1661"/>
              <a:ext cx="178" cy="60"/>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81" name="Line 202"/>
            <p:cNvSpPr>
              <a:spLocks noChangeShapeType="1"/>
            </p:cNvSpPr>
            <p:nvPr/>
          </p:nvSpPr>
          <p:spPr bwMode="auto">
            <a:xfrm flipH="1">
              <a:off x="3432" y="1660"/>
              <a:ext cx="313" cy="22"/>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82" name="Line 203"/>
            <p:cNvSpPr>
              <a:spLocks noChangeShapeType="1"/>
            </p:cNvSpPr>
            <p:nvPr/>
          </p:nvSpPr>
          <p:spPr bwMode="auto">
            <a:xfrm flipV="1">
              <a:off x="3440" y="1602"/>
              <a:ext cx="234" cy="77"/>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83" name="Line 204"/>
            <p:cNvSpPr>
              <a:spLocks noChangeShapeType="1"/>
            </p:cNvSpPr>
            <p:nvPr/>
          </p:nvSpPr>
          <p:spPr bwMode="auto">
            <a:xfrm flipH="1" flipV="1">
              <a:off x="3493" y="1574"/>
              <a:ext cx="168" cy="28"/>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84" name="Line 205"/>
            <p:cNvSpPr>
              <a:spLocks noChangeShapeType="1"/>
            </p:cNvSpPr>
            <p:nvPr/>
          </p:nvSpPr>
          <p:spPr bwMode="auto">
            <a:xfrm flipH="1" flipV="1">
              <a:off x="3224" y="1064"/>
              <a:ext cx="271" cy="512"/>
            </a:xfrm>
            <a:prstGeom prst="line">
              <a:avLst/>
            </a:prstGeom>
            <a:noFill/>
            <a:ln w="28575">
              <a:solidFill>
                <a:srgbClr val="2B812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239" name="Group 232"/>
          <p:cNvGrpSpPr>
            <a:grpSpLocks/>
          </p:cNvGrpSpPr>
          <p:nvPr/>
        </p:nvGrpSpPr>
        <p:grpSpPr bwMode="auto">
          <a:xfrm>
            <a:off x="3484563" y="6080125"/>
            <a:ext cx="5032375" cy="282575"/>
            <a:chOff x="1331" y="3558"/>
            <a:chExt cx="2865" cy="178"/>
          </a:xfrm>
        </p:grpSpPr>
        <p:sp>
          <p:nvSpPr>
            <p:cNvPr id="9263" name="Line 208"/>
            <p:cNvSpPr>
              <a:spLocks noChangeShapeType="1"/>
            </p:cNvSpPr>
            <p:nvPr/>
          </p:nvSpPr>
          <p:spPr bwMode="auto">
            <a:xfrm flipV="1">
              <a:off x="1331" y="3644"/>
              <a:ext cx="1053" cy="0"/>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64" name="Line 209"/>
            <p:cNvSpPr>
              <a:spLocks noChangeShapeType="1"/>
            </p:cNvSpPr>
            <p:nvPr/>
          </p:nvSpPr>
          <p:spPr bwMode="auto">
            <a:xfrm flipV="1">
              <a:off x="2385" y="3558"/>
              <a:ext cx="50" cy="88"/>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65" name="Line 210"/>
            <p:cNvSpPr>
              <a:spLocks noChangeShapeType="1"/>
            </p:cNvSpPr>
            <p:nvPr/>
          </p:nvSpPr>
          <p:spPr bwMode="auto">
            <a:xfrm>
              <a:off x="2438" y="3559"/>
              <a:ext cx="45" cy="156"/>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66" name="Line 211"/>
            <p:cNvSpPr>
              <a:spLocks noChangeShapeType="1"/>
            </p:cNvSpPr>
            <p:nvPr/>
          </p:nvSpPr>
          <p:spPr bwMode="auto">
            <a:xfrm flipV="1">
              <a:off x="2483" y="3576"/>
              <a:ext cx="40" cy="142"/>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67" name="Line 212"/>
            <p:cNvSpPr>
              <a:spLocks noChangeShapeType="1"/>
            </p:cNvSpPr>
            <p:nvPr/>
          </p:nvSpPr>
          <p:spPr bwMode="auto">
            <a:xfrm>
              <a:off x="2521" y="3575"/>
              <a:ext cx="69" cy="98"/>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68" name="Line 213"/>
            <p:cNvSpPr>
              <a:spLocks noChangeShapeType="1"/>
            </p:cNvSpPr>
            <p:nvPr/>
          </p:nvSpPr>
          <p:spPr bwMode="auto">
            <a:xfrm>
              <a:off x="2586" y="3664"/>
              <a:ext cx="702" cy="14"/>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69" name="Line 214"/>
            <p:cNvSpPr>
              <a:spLocks noChangeShapeType="1"/>
            </p:cNvSpPr>
            <p:nvPr/>
          </p:nvSpPr>
          <p:spPr bwMode="auto">
            <a:xfrm flipV="1">
              <a:off x="3293" y="3583"/>
              <a:ext cx="28" cy="93"/>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70" name="Line 215"/>
            <p:cNvSpPr>
              <a:spLocks noChangeShapeType="1"/>
            </p:cNvSpPr>
            <p:nvPr/>
          </p:nvSpPr>
          <p:spPr bwMode="auto">
            <a:xfrm>
              <a:off x="3330" y="3584"/>
              <a:ext cx="49" cy="151"/>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71" name="Line 216"/>
            <p:cNvSpPr>
              <a:spLocks noChangeShapeType="1"/>
            </p:cNvSpPr>
            <p:nvPr/>
          </p:nvSpPr>
          <p:spPr bwMode="auto">
            <a:xfrm flipV="1">
              <a:off x="3381" y="3605"/>
              <a:ext cx="39" cy="131"/>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72" name="Line 217"/>
            <p:cNvSpPr>
              <a:spLocks noChangeShapeType="1"/>
            </p:cNvSpPr>
            <p:nvPr/>
          </p:nvSpPr>
          <p:spPr bwMode="auto">
            <a:xfrm>
              <a:off x="3428" y="3608"/>
              <a:ext cx="76" cy="81"/>
            </a:xfrm>
            <a:prstGeom prst="line">
              <a:avLst/>
            </a:prstGeom>
            <a:noFill/>
            <a:ln w="28575">
              <a:solidFill>
                <a:srgbClr val="2B81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73" name="Line 218"/>
            <p:cNvSpPr>
              <a:spLocks noChangeShapeType="1"/>
            </p:cNvSpPr>
            <p:nvPr/>
          </p:nvSpPr>
          <p:spPr bwMode="auto">
            <a:xfrm>
              <a:off x="3504" y="3686"/>
              <a:ext cx="692" cy="9"/>
            </a:xfrm>
            <a:prstGeom prst="line">
              <a:avLst/>
            </a:prstGeom>
            <a:noFill/>
            <a:ln w="28575">
              <a:solidFill>
                <a:srgbClr val="2B812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240" name="Group 117"/>
          <p:cNvGrpSpPr>
            <a:grpSpLocks/>
          </p:cNvGrpSpPr>
          <p:nvPr/>
        </p:nvGrpSpPr>
        <p:grpSpPr bwMode="auto">
          <a:xfrm>
            <a:off x="9107488" y="3095625"/>
            <a:ext cx="442912" cy="939800"/>
            <a:chOff x="4873" y="1678"/>
            <a:chExt cx="279" cy="592"/>
          </a:xfrm>
        </p:grpSpPr>
        <p:sp>
          <p:nvSpPr>
            <p:cNvPr id="9258" name="Rectangle 112"/>
            <p:cNvSpPr>
              <a:spLocks noChangeArrowheads="1"/>
            </p:cNvSpPr>
            <p:nvPr/>
          </p:nvSpPr>
          <p:spPr bwMode="auto">
            <a:xfrm rot="-1380000">
              <a:off x="4880" y="1814"/>
              <a:ext cx="232" cy="456"/>
            </a:xfrm>
            <a:prstGeom prst="rect">
              <a:avLst/>
            </a:prstGeom>
            <a:solidFill>
              <a:schemeClr val="folHlink"/>
            </a:solidFill>
            <a:ln w="254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259" name="Rectangle 113"/>
            <p:cNvSpPr>
              <a:spLocks noChangeArrowheads="1"/>
            </p:cNvSpPr>
            <p:nvPr/>
          </p:nvSpPr>
          <p:spPr bwMode="auto">
            <a:xfrm rot="-1380000">
              <a:off x="4873" y="1870"/>
              <a:ext cx="144" cy="136"/>
            </a:xfrm>
            <a:prstGeom prst="rect">
              <a:avLst/>
            </a:prstGeom>
            <a:solidFill>
              <a:srgbClr val="114FFB"/>
            </a:solidFill>
            <a:ln w="127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nvGrpSpPr>
            <p:cNvPr id="9260" name="Group 116"/>
            <p:cNvGrpSpPr>
              <a:grpSpLocks/>
            </p:cNvGrpSpPr>
            <p:nvPr/>
          </p:nvGrpSpPr>
          <p:grpSpPr bwMode="auto">
            <a:xfrm>
              <a:off x="5074" y="1678"/>
              <a:ext cx="78" cy="240"/>
              <a:chOff x="5074" y="1678"/>
              <a:chExt cx="78" cy="240"/>
            </a:xfrm>
          </p:grpSpPr>
          <p:sp>
            <p:nvSpPr>
              <p:cNvPr id="9261" name="Rectangle 114"/>
              <p:cNvSpPr>
                <a:spLocks noChangeArrowheads="1"/>
              </p:cNvSpPr>
              <p:nvPr/>
            </p:nvSpPr>
            <p:spPr bwMode="auto">
              <a:xfrm rot="-1380000">
                <a:off x="5104" y="1678"/>
                <a:ext cx="48" cy="240"/>
              </a:xfrm>
              <a:prstGeom prst="rect">
                <a:avLst/>
              </a:prstGeom>
              <a:solidFill>
                <a:schemeClr val="tx1"/>
              </a:solidFill>
              <a:ln w="127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262" name="Rectangle 115"/>
              <p:cNvSpPr>
                <a:spLocks noChangeArrowheads="1"/>
              </p:cNvSpPr>
              <p:nvPr/>
            </p:nvSpPr>
            <p:spPr bwMode="auto">
              <a:xfrm rot="-1380000">
                <a:off x="5074" y="1854"/>
                <a:ext cx="56" cy="32"/>
              </a:xfrm>
              <a:prstGeom prst="rect">
                <a:avLst/>
              </a:prstGeom>
              <a:solidFill>
                <a:schemeClr val="tx1"/>
              </a:solidFill>
              <a:ln w="127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sp>
        <p:nvSpPr>
          <p:cNvPr id="9241" name="Rectangle 179"/>
          <p:cNvSpPr>
            <a:spLocks noChangeArrowheads="1"/>
          </p:cNvSpPr>
          <p:nvPr/>
        </p:nvSpPr>
        <p:spPr bwMode="auto">
          <a:xfrm>
            <a:off x="8150225" y="4052888"/>
            <a:ext cx="23653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400" b="1">
                <a:solidFill>
                  <a:srgbClr val="6800BE"/>
                </a:solidFill>
              </a:rPr>
              <a:t>User Segment</a:t>
            </a:r>
          </a:p>
        </p:txBody>
      </p:sp>
      <p:grpSp>
        <p:nvGrpSpPr>
          <p:cNvPr id="9242" name="Group 237"/>
          <p:cNvGrpSpPr>
            <a:grpSpLocks/>
          </p:cNvGrpSpPr>
          <p:nvPr/>
        </p:nvGrpSpPr>
        <p:grpSpPr bwMode="auto">
          <a:xfrm>
            <a:off x="6921500" y="1771650"/>
            <a:ext cx="2425700" cy="1282700"/>
            <a:chOff x="3496" y="844"/>
            <a:chExt cx="1528" cy="808"/>
          </a:xfrm>
        </p:grpSpPr>
        <p:sp>
          <p:nvSpPr>
            <p:cNvPr id="9247" name="Line 100"/>
            <p:cNvSpPr>
              <a:spLocks noChangeShapeType="1"/>
            </p:cNvSpPr>
            <p:nvPr/>
          </p:nvSpPr>
          <p:spPr bwMode="auto">
            <a:xfrm>
              <a:off x="3496" y="844"/>
              <a:ext cx="560" cy="290"/>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8" name="Line 101"/>
            <p:cNvSpPr>
              <a:spLocks noChangeShapeType="1"/>
            </p:cNvSpPr>
            <p:nvPr/>
          </p:nvSpPr>
          <p:spPr bwMode="auto">
            <a:xfrm flipV="1">
              <a:off x="4049" y="1092"/>
              <a:ext cx="101" cy="45"/>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9" name="Line 102"/>
            <p:cNvSpPr>
              <a:spLocks noChangeShapeType="1"/>
            </p:cNvSpPr>
            <p:nvPr/>
          </p:nvSpPr>
          <p:spPr bwMode="auto">
            <a:xfrm flipH="1">
              <a:off x="4050" y="1095"/>
              <a:ext cx="99" cy="108"/>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50" name="Line 103"/>
            <p:cNvSpPr>
              <a:spLocks noChangeShapeType="1"/>
            </p:cNvSpPr>
            <p:nvPr/>
          </p:nvSpPr>
          <p:spPr bwMode="auto">
            <a:xfrm flipV="1">
              <a:off x="4056" y="1150"/>
              <a:ext cx="142" cy="52"/>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51" name="Line 104"/>
            <p:cNvSpPr>
              <a:spLocks noChangeShapeType="1"/>
            </p:cNvSpPr>
            <p:nvPr/>
          </p:nvSpPr>
          <p:spPr bwMode="auto">
            <a:xfrm flipH="1">
              <a:off x="4157" y="1153"/>
              <a:ext cx="44" cy="46"/>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52" name="Line 105"/>
            <p:cNvSpPr>
              <a:spLocks noChangeShapeType="1"/>
            </p:cNvSpPr>
            <p:nvPr/>
          </p:nvSpPr>
          <p:spPr bwMode="auto">
            <a:xfrm>
              <a:off x="4162" y="1202"/>
              <a:ext cx="369" cy="194"/>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53" name="Line 110"/>
            <p:cNvSpPr>
              <a:spLocks noChangeShapeType="1"/>
            </p:cNvSpPr>
            <p:nvPr/>
          </p:nvSpPr>
          <p:spPr bwMode="auto">
            <a:xfrm>
              <a:off x="4653" y="1461"/>
              <a:ext cx="371" cy="191"/>
            </a:xfrm>
            <a:prstGeom prst="line">
              <a:avLst/>
            </a:prstGeom>
            <a:noFill/>
            <a:ln w="28575">
              <a:solidFill>
                <a:srgbClr val="6800B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54" name="Line 226"/>
            <p:cNvSpPr>
              <a:spLocks noChangeShapeType="1"/>
            </p:cNvSpPr>
            <p:nvPr/>
          </p:nvSpPr>
          <p:spPr bwMode="auto">
            <a:xfrm flipV="1">
              <a:off x="4536" y="1351"/>
              <a:ext cx="101" cy="45"/>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55" name="Line 227"/>
            <p:cNvSpPr>
              <a:spLocks noChangeShapeType="1"/>
            </p:cNvSpPr>
            <p:nvPr/>
          </p:nvSpPr>
          <p:spPr bwMode="auto">
            <a:xfrm flipH="1">
              <a:off x="4537" y="1354"/>
              <a:ext cx="99" cy="108"/>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56" name="Line 228"/>
            <p:cNvSpPr>
              <a:spLocks noChangeShapeType="1"/>
            </p:cNvSpPr>
            <p:nvPr/>
          </p:nvSpPr>
          <p:spPr bwMode="auto">
            <a:xfrm flipV="1">
              <a:off x="4543" y="1409"/>
              <a:ext cx="142" cy="52"/>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57" name="Line 229"/>
            <p:cNvSpPr>
              <a:spLocks noChangeShapeType="1"/>
            </p:cNvSpPr>
            <p:nvPr/>
          </p:nvSpPr>
          <p:spPr bwMode="auto">
            <a:xfrm flipH="1">
              <a:off x="4644" y="1412"/>
              <a:ext cx="44" cy="46"/>
            </a:xfrm>
            <a:prstGeom prst="line">
              <a:avLst/>
            </a:prstGeom>
            <a:noFill/>
            <a:ln w="28575">
              <a:solidFill>
                <a:srgbClr val="6800B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220" name="Rectangle 246"/>
          <p:cNvSpPr>
            <a:spLocks noGrp="1" noChangeArrowheads="1"/>
          </p:cNvSpPr>
          <p:nvPr>
            <p:ph type="title"/>
          </p:nvPr>
        </p:nvSpPr>
        <p:spPr>
          <a:xfrm>
            <a:off x="2962275" y="460375"/>
            <a:ext cx="7705725" cy="415925"/>
          </a:xfrm>
        </p:spPr>
        <p:txBody>
          <a:bodyPr>
            <a:normAutofit fontScale="90000"/>
          </a:bodyPr>
          <a:lstStyle/>
          <a:p>
            <a:pPr fontAlgn="auto">
              <a:spcBef>
                <a:spcPct val="50000"/>
              </a:spcBef>
              <a:spcAft>
                <a:spcPts val="0"/>
              </a:spcAft>
              <a:defRPr/>
            </a:pPr>
            <a:r>
              <a:rPr lang="en-US" dirty="0">
                <a:solidFill>
                  <a:schemeClr val="tx1"/>
                </a:solidFill>
                <a:latin typeface="Times New Roman" charset="0"/>
              </a:rPr>
              <a:t>Three Segments of the </a:t>
            </a:r>
            <a:r>
              <a:rPr lang="en-US" dirty="0" smtClean="0">
                <a:solidFill>
                  <a:schemeClr val="tx1"/>
                </a:solidFill>
                <a:latin typeface="Times New Roman" charset="0"/>
              </a:rPr>
              <a:t>GPS System</a:t>
            </a:r>
            <a:endParaRPr lang="en-US" dirty="0">
              <a:solidFill>
                <a:schemeClr val="tx1"/>
              </a:solidFill>
              <a:latin typeface="Times New Roman" charset="0"/>
            </a:endParaRPr>
          </a:p>
        </p:txBody>
      </p:sp>
      <p:sp>
        <p:nvSpPr>
          <p:cNvPr id="9244" name="Text Box 274"/>
          <p:cNvSpPr txBox="1">
            <a:spLocks noChangeArrowheads="1"/>
          </p:cNvSpPr>
          <p:nvPr/>
        </p:nvSpPr>
        <p:spPr bwMode="auto">
          <a:xfrm>
            <a:off x="5338763" y="6372225"/>
            <a:ext cx="238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en-US" altLang="en-US" sz="2400"/>
              <a:t>Monitor Stations</a:t>
            </a:r>
          </a:p>
        </p:txBody>
      </p:sp>
      <p:sp>
        <p:nvSpPr>
          <p:cNvPr id="9245" name="Text Box 275"/>
          <p:cNvSpPr txBox="1">
            <a:spLocks noChangeArrowheads="1"/>
          </p:cNvSpPr>
          <p:nvPr/>
        </p:nvSpPr>
        <p:spPr bwMode="auto">
          <a:xfrm>
            <a:off x="8969375" y="5770563"/>
            <a:ext cx="16938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en-US" altLang="en-US" sz="2400"/>
              <a:t>Ground</a:t>
            </a:r>
            <a:br>
              <a:rPr lang="en-US" altLang="en-US" sz="2400"/>
            </a:br>
            <a:r>
              <a:rPr lang="en-US" altLang="en-US" sz="2400"/>
              <a:t>Antennas</a:t>
            </a:r>
          </a:p>
        </p:txBody>
      </p:sp>
      <p:sp>
        <p:nvSpPr>
          <p:cNvPr id="9246" name="Text Box 276"/>
          <p:cNvSpPr txBox="1">
            <a:spLocks noChangeArrowheads="1"/>
          </p:cNvSpPr>
          <p:nvPr/>
        </p:nvSpPr>
        <p:spPr bwMode="auto">
          <a:xfrm>
            <a:off x="1524000" y="6400800"/>
            <a:ext cx="214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en-US" altLang="en-US" sz="2400"/>
              <a:t>Master Station</a:t>
            </a:r>
          </a:p>
        </p:txBody>
      </p:sp>
    </p:spTree>
    <p:extLst>
      <p:ext uri="{BB962C8B-B14F-4D97-AF65-F5344CB8AC3E}">
        <p14:creationId xmlns:p14="http://schemas.microsoft.com/office/powerpoint/2010/main" val="1967154972"/>
      </p:ext>
    </p:extLst>
  </p:cSld>
  <p:clrMapOvr>
    <a:masterClrMapping/>
  </p:clrMapOvr>
  <p:transition spd="med">
    <p:strips dir="l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a:t>
            </a:r>
            <a:endParaRPr lang="en-US" dirty="0"/>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2</a:t>
            </a:fld>
            <a:endParaRPr lang="en-US"/>
          </a:p>
        </p:txBody>
      </p:sp>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815184138"/>
              </p:ext>
            </p:extLst>
          </p:nvPr>
        </p:nvGraphicFramePr>
        <p:xfrm>
          <a:off x="533400" y="1685046"/>
          <a:ext cx="3800475" cy="4876800"/>
        </p:xfrm>
        <a:graphic>
          <a:graphicData uri="http://schemas.openxmlformats.org/presentationml/2006/ole">
            <mc:AlternateContent xmlns:mc="http://schemas.openxmlformats.org/markup-compatibility/2006">
              <mc:Choice xmlns:v="urn:schemas-microsoft-com:vml" Requires="v">
                <p:oleObj spid="_x0000_s34827" name="Document" r:id="rId4" imgW="6858000" imgH="8801100" progId="Word.Document.12">
                  <p:embed/>
                </p:oleObj>
              </mc:Choice>
              <mc:Fallback>
                <p:oleObj name="Document" r:id="rId4" imgW="6858000" imgH="8801100" progId="Word.Document.12">
                  <p:embed/>
                  <p:pic>
                    <p:nvPicPr>
                      <p:cNvPr id="0" name=""/>
                      <p:cNvPicPr/>
                      <p:nvPr/>
                    </p:nvPicPr>
                    <p:blipFill>
                      <a:blip r:embed="rId5"/>
                      <a:stretch>
                        <a:fillRect/>
                      </a:stretch>
                    </p:blipFill>
                    <p:spPr>
                      <a:xfrm>
                        <a:off x="533400" y="1685046"/>
                        <a:ext cx="3800475" cy="4876800"/>
                      </a:xfrm>
                      <a:prstGeom prst="rect">
                        <a:avLst/>
                      </a:prstGeom>
                    </p:spPr>
                  </p:pic>
                </p:oleObj>
              </mc:Fallback>
            </mc:AlternateContent>
          </a:graphicData>
        </a:graphic>
      </p:graphicFrame>
      <p:sp>
        <p:nvSpPr>
          <p:cNvPr id="7" name="TextBox 6"/>
          <p:cNvSpPr txBox="1"/>
          <p:nvPr/>
        </p:nvSpPr>
        <p:spPr>
          <a:xfrm>
            <a:off x="2741106" y="1154668"/>
            <a:ext cx="4553491" cy="369332"/>
          </a:xfrm>
          <a:prstGeom prst="rect">
            <a:avLst/>
          </a:prstGeom>
          <a:noFill/>
        </p:spPr>
        <p:txBody>
          <a:bodyPr wrap="none" rtlCol="0">
            <a:spAutoFit/>
          </a:bodyPr>
          <a:lstStyle/>
          <a:p>
            <a:r>
              <a:rPr lang="en-US" dirty="0" smtClean="0"/>
              <a:t>Double click image to open MS </a:t>
            </a:r>
            <a:r>
              <a:rPr lang="en-US" smtClean="0"/>
              <a:t>Word DOC</a:t>
            </a:r>
            <a:endParaRPr lang="en-US"/>
          </a:p>
        </p:txBody>
      </p:sp>
      <p:sp>
        <p:nvSpPr>
          <p:cNvPr id="8" name="TextBox 7"/>
          <p:cNvSpPr txBox="1"/>
          <p:nvPr/>
        </p:nvSpPr>
        <p:spPr>
          <a:xfrm>
            <a:off x="5638800" y="1709928"/>
            <a:ext cx="4394718" cy="1200329"/>
          </a:xfrm>
          <a:prstGeom prst="rect">
            <a:avLst/>
          </a:prstGeom>
          <a:noFill/>
        </p:spPr>
        <p:txBody>
          <a:bodyPr wrap="square" rtlCol="0">
            <a:spAutoFit/>
          </a:bodyPr>
          <a:lstStyle/>
          <a:p>
            <a:r>
              <a:rPr lang="en-US" dirty="0" smtClean="0"/>
              <a:t>This presentation contains three sections. One is an overview of GIS, one an overview of the GPS system, and the third applications of GIS.</a:t>
            </a:r>
            <a:endParaRPr lang="en-US" dirty="0"/>
          </a:p>
        </p:txBody>
      </p:sp>
    </p:spTree>
    <p:extLst>
      <p:ext uri="{BB962C8B-B14F-4D97-AF65-F5344CB8AC3E}">
        <p14:creationId xmlns:p14="http://schemas.microsoft.com/office/powerpoint/2010/main" val="842414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3"/>
          <p:cNvSpPr>
            <a:spLocks noGrp="1" noChangeArrowheads="1"/>
          </p:cNvSpPr>
          <p:nvPr>
            <p:ph type="title"/>
          </p:nvPr>
        </p:nvSpPr>
        <p:spPr>
          <a:xfrm>
            <a:off x="2951163" y="277813"/>
            <a:ext cx="7259637" cy="846137"/>
          </a:xfrm>
        </p:spPr>
        <p:txBody>
          <a:bodyPr lIns="92075" tIns="46038" rIns="92075" bIns="46038" anchor="b"/>
          <a:lstStyle/>
          <a:p>
            <a:pPr fontAlgn="auto">
              <a:spcAft>
                <a:spcPts val="0"/>
              </a:spcAft>
              <a:defRPr/>
            </a:pPr>
            <a:r>
              <a:rPr lang="en-US" dirty="0">
                <a:solidFill>
                  <a:schemeClr val="tx1"/>
                </a:solidFill>
                <a:latin typeface="Times New Roman" charset="0"/>
              </a:rPr>
              <a:t>Components of the System</a:t>
            </a:r>
          </a:p>
        </p:txBody>
      </p:sp>
      <p:sp>
        <p:nvSpPr>
          <p:cNvPr id="9220" name="Rectangle 4"/>
          <p:cNvSpPr>
            <a:spLocks noGrp="1" noChangeArrowheads="1"/>
          </p:cNvSpPr>
          <p:nvPr>
            <p:ph type="body" sz="half" idx="1"/>
          </p:nvPr>
        </p:nvSpPr>
        <p:spPr>
          <a:xfrm>
            <a:off x="2917825" y="1471613"/>
            <a:ext cx="3551238" cy="5386387"/>
          </a:xfrm>
          <a:noFill/>
        </p:spPr>
        <p:txBody>
          <a:bodyPr lIns="92075" tIns="46038" rIns="92075" bIns="46038"/>
          <a:lstStyle/>
          <a:p>
            <a:pPr marL="0" indent="0">
              <a:lnSpc>
                <a:spcPct val="80000"/>
              </a:lnSpc>
              <a:buFont typeface="Arial" charset="0"/>
              <a:buNone/>
            </a:pPr>
            <a:r>
              <a:rPr lang="en-US" altLang="en-US">
                <a:latin typeface="Times New Roman" charset="0"/>
              </a:rPr>
              <a:t>Space segment</a:t>
            </a:r>
          </a:p>
          <a:p>
            <a:pPr marL="0" indent="0">
              <a:lnSpc>
                <a:spcPct val="80000"/>
              </a:lnSpc>
            </a:pPr>
            <a:r>
              <a:rPr lang="en-US" altLang="en-US">
                <a:latin typeface="Times New Roman" charset="0"/>
              </a:rPr>
              <a:t>24 satellite vehicles</a:t>
            </a:r>
          </a:p>
          <a:p>
            <a:pPr marL="0" indent="0">
              <a:lnSpc>
                <a:spcPct val="80000"/>
              </a:lnSpc>
            </a:pPr>
            <a:r>
              <a:rPr lang="en-US" altLang="en-US">
                <a:latin typeface="Times New Roman" charset="0"/>
              </a:rPr>
              <a:t>Six orbital planes</a:t>
            </a:r>
          </a:p>
          <a:p>
            <a:pPr lvl="1">
              <a:lnSpc>
                <a:spcPct val="80000"/>
              </a:lnSpc>
            </a:pPr>
            <a:r>
              <a:rPr lang="en-US" altLang="en-US">
                <a:latin typeface="Times New Roman" charset="0"/>
              </a:rPr>
              <a:t>Inclined 55</a:t>
            </a:r>
            <a:r>
              <a:rPr lang="en-US" altLang="en-US" baseline="30000">
                <a:latin typeface="Times New Roman" charset="0"/>
              </a:rPr>
              <a:t>o </a:t>
            </a:r>
            <a:r>
              <a:rPr lang="en-US" altLang="en-US">
                <a:latin typeface="Times New Roman" charset="0"/>
              </a:rPr>
              <a:t>with respect to equator</a:t>
            </a:r>
          </a:p>
          <a:p>
            <a:pPr lvl="1">
              <a:lnSpc>
                <a:spcPct val="80000"/>
              </a:lnSpc>
            </a:pPr>
            <a:r>
              <a:rPr lang="en-US" altLang="en-US">
                <a:latin typeface="Times New Roman" charset="0"/>
              </a:rPr>
              <a:t>Orbits separated by 60</a:t>
            </a:r>
            <a:r>
              <a:rPr lang="en-US" altLang="en-US" baseline="30000">
                <a:latin typeface="Times New Roman" charset="0"/>
              </a:rPr>
              <a:t>o</a:t>
            </a:r>
          </a:p>
          <a:p>
            <a:pPr marL="0" indent="0">
              <a:lnSpc>
                <a:spcPct val="80000"/>
              </a:lnSpc>
            </a:pPr>
            <a:r>
              <a:rPr lang="en-US" altLang="en-US">
                <a:latin typeface="Times New Roman" charset="0"/>
              </a:rPr>
              <a:t>20,200 km elevation above Earth</a:t>
            </a:r>
          </a:p>
          <a:p>
            <a:pPr marL="0" indent="0">
              <a:lnSpc>
                <a:spcPct val="80000"/>
              </a:lnSpc>
            </a:pPr>
            <a:r>
              <a:rPr lang="en-US" altLang="en-US">
                <a:latin typeface="Times New Roman" charset="0"/>
              </a:rPr>
              <a:t>Orbital period of 11 hr 55 min</a:t>
            </a:r>
          </a:p>
          <a:p>
            <a:pPr marL="0" indent="0">
              <a:lnSpc>
                <a:spcPct val="80000"/>
              </a:lnSpc>
            </a:pPr>
            <a:r>
              <a:rPr lang="en-US" altLang="en-US">
                <a:latin typeface="Times New Roman" charset="0"/>
              </a:rPr>
              <a:t>Five to eight satellites visible from any point on Earth</a:t>
            </a:r>
          </a:p>
          <a:p>
            <a:pPr marL="0" indent="0">
              <a:lnSpc>
                <a:spcPct val="80000"/>
              </a:lnSpc>
              <a:buFont typeface="Arial" charset="0"/>
              <a:buNone/>
            </a:pPr>
            <a:r>
              <a:rPr lang="en-US" altLang="en-US">
                <a:latin typeface="Times New Roman" charset="0"/>
              </a:rPr>
              <a:t>	</a:t>
            </a:r>
            <a:r>
              <a:rPr lang="en-US" altLang="en-US" sz="2000">
                <a:latin typeface="Times New Roman" charset="0"/>
              </a:rPr>
              <a:t>Block I Satellite Vehicle</a:t>
            </a:r>
          </a:p>
        </p:txBody>
      </p:sp>
      <p:pic>
        <p:nvPicPr>
          <p:cNvPr id="10243" name="Picture 10" descr="sv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4060" r="4060"/>
          <a:stretch>
            <a:fillRect/>
          </a:stretch>
        </p:blipFill>
        <p:spPr>
          <a:xfrm>
            <a:off x="6464300" y="1454150"/>
            <a:ext cx="4038600" cy="4530725"/>
          </a:xfrm>
          <a:noFill/>
        </p:spPr>
      </p:pic>
      <p:sp>
        <p:nvSpPr>
          <p:cNvPr id="9221" name="Rectangle 5"/>
          <p:cNvSpPr>
            <a:spLocks noChangeArrowheads="1"/>
          </p:cNvSpPr>
          <p:nvPr/>
        </p:nvSpPr>
        <p:spPr bwMode="auto">
          <a:xfrm>
            <a:off x="2209800" y="6248400"/>
            <a:ext cx="1905000" cy="457200"/>
          </a:xfrm>
          <a:prstGeom prst="rect">
            <a:avLst/>
          </a:prstGeom>
          <a:noFill/>
          <a:ln w="9525">
            <a:noFill/>
            <a:miter lim="800000"/>
            <a:headEnd/>
            <a:tailEnd/>
          </a:ln>
          <a:effectLst/>
        </p:spPr>
        <p:txBody>
          <a:bodyPr lIns="90488" tIns="44450" rIns="90488" bIns="44450"/>
          <a:lstStyle/>
          <a:p>
            <a:pPr>
              <a:spcBef>
                <a:spcPct val="50000"/>
              </a:spcBef>
              <a:defRPr/>
            </a:pPr>
            <a:endParaRPr lang="en-US" sz="2400" i="1">
              <a:effectLst>
                <a:outerShdw blurRad="38100" dist="38100" dir="2700000" algn="tl">
                  <a:srgbClr val="010199"/>
                </a:outerShdw>
              </a:effectLst>
              <a:ea typeface="+mn-ea"/>
            </a:endParaRPr>
          </a:p>
        </p:txBody>
      </p:sp>
      <p:sp>
        <p:nvSpPr>
          <p:cNvPr id="9222" name="Rectangle 6"/>
          <p:cNvSpPr>
            <a:spLocks noChangeArrowheads="1"/>
          </p:cNvSpPr>
          <p:nvPr/>
        </p:nvSpPr>
        <p:spPr bwMode="auto">
          <a:xfrm>
            <a:off x="4648200" y="6248400"/>
            <a:ext cx="2895600" cy="457200"/>
          </a:xfrm>
          <a:prstGeom prst="rect">
            <a:avLst/>
          </a:prstGeom>
          <a:noFill/>
          <a:ln w="9525">
            <a:noFill/>
            <a:miter lim="800000"/>
            <a:headEnd/>
            <a:tailEnd/>
          </a:ln>
          <a:effectLst/>
        </p:spPr>
        <p:txBody>
          <a:bodyPr lIns="90488" tIns="44450" rIns="90488" bIns="44450"/>
          <a:lstStyle/>
          <a:p>
            <a:pPr algn="ctr">
              <a:spcBef>
                <a:spcPct val="50000"/>
              </a:spcBef>
              <a:defRPr/>
            </a:pPr>
            <a:endParaRPr lang="en-US" sz="2400" i="1">
              <a:effectLst>
                <a:outerShdw blurRad="38100" dist="38100" dir="2700000" algn="tl">
                  <a:srgbClr val="010199"/>
                </a:outerShdw>
              </a:effectLst>
              <a:ea typeface="+mn-ea"/>
            </a:endParaRPr>
          </a:p>
        </p:txBody>
      </p:sp>
    </p:spTree>
    <p:extLst>
      <p:ext uri="{BB962C8B-B14F-4D97-AF65-F5344CB8AC3E}">
        <p14:creationId xmlns:p14="http://schemas.microsoft.com/office/powerpoint/2010/main" val="20437862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Effect transition="in" filter="box(in)">
                                      <p:cBhvr>
                                        <p:cTn id="7" dur="500"/>
                                        <p:tgtEl>
                                          <p:spTgt spid="92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20">
                                            <p:txEl>
                                              <p:pRg st="1" end="1"/>
                                            </p:txEl>
                                          </p:spTgt>
                                        </p:tgtEl>
                                        <p:attrNameLst>
                                          <p:attrName>style.visibility</p:attrName>
                                        </p:attrNameLst>
                                      </p:cBhvr>
                                      <p:to>
                                        <p:strVal val="visible"/>
                                      </p:to>
                                    </p:set>
                                    <p:animEffect transition="in" filter="box(in)">
                                      <p:cBhvr>
                                        <p:cTn id="12" dur="500"/>
                                        <p:tgtEl>
                                          <p:spTgt spid="92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220">
                                            <p:txEl>
                                              <p:pRg st="2" end="2"/>
                                            </p:txEl>
                                          </p:spTgt>
                                        </p:tgtEl>
                                        <p:attrNameLst>
                                          <p:attrName>style.visibility</p:attrName>
                                        </p:attrNameLst>
                                      </p:cBhvr>
                                      <p:to>
                                        <p:strVal val="visible"/>
                                      </p:to>
                                    </p:set>
                                    <p:animEffect transition="in" filter="box(in)">
                                      <p:cBhvr>
                                        <p:cTn id="17" dur="500"/>
                                        <p:tgtEl>
                                          <p:spTgt spid="922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220">
                                            <p:txEl>
                                              <p:pRg st="3" end="3"/>
                                            </p:txEl>
                                          </p:spTgt>
                                        </p:tgtEl>
                                        <p:attrNameLst>
                                          <p:attrName>style.visibility</p:attrName>
                                        </p:attrNameLst>
                                      </p:cBhvr>
                                      <p:to>
                                        <p:strVal val="visible"/>
                                      </p:to>
                                    </p:set>
                                    <p:animEffect transition="in" filter="box(in)">
                                      <p:cBhvr>
                                        <p:cTn id="22" dur="500"/>
                                        <p:tgtEl>
                                          <p:spTgt spid="922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220">
                                            <p:txEl>
                                              <p:pRg st="4" end="4"/>
                                            </p:txEl>
                                          </p:spTgt>
                                        </p:tgtEl>
                                        <p:attrNameLst>
                                          <p:attrName>style.visibility</p:attrName>
                                        </p:attrNameLst>
                                      </p:cBhvr>
                                      <p:to>
                                        <p:strVal val="visible"/>
                                      </p:to>
                                    </p:set>
                                    <p:animEffect transition="in" filter="box(in)">
                                      <p:cBhvr>
                                        <p:cTn id="27" dur="500"/>
                                        <p:tgtEl>
                                          <p:spTgt spid="922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9220">
                                            <p:txEl>
                                              <p:pRg st="5" end="5"/>
                                            </p:txEl>
                                          </p:spTgt>
                                        </p:tgtEl>
                                        <p:attrNameLst>
                                          <p:attrName>style.visibility</p:attrName>
                                        </p:attrNameLst>
                                      </p:cBhvr>
                                      <p:to>
                                        <p:strVal val="visible"/>
                                      </p:to>
                                    </p:set>
                                    <p:animEffect transition="in" filter="box(in)">
                                      <p:cBhvr>
                                        <p:cTn id="32" dur="500"/>
                                        <p:tgtEl>
                                          <p:spTgt spid="922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220">
                                            <p:txEl>
                                              <p:pRg st="6" end="6"/>
                                            </p:txEl>
                                          </p:spTgt>
                                        </p:tgtEl>
                                        <p:attrNameLst>
                                          <p:attrName>style.visibility</p:attrName>
                                        </p:attrNameLst>
                                      </p:cBhvr>
                                      <p:to>
                                        <p:strVal val="visible"/>
                                      </p:to>
                                    </p:set>
                                    <p:animEffect transition="in" filter="box(in)">
                                      <p:cBhvr>
                                        <p:cTn id="37" dur="500"/>
                                        <p:tgtEl>
                                          <p:spTgt spid="922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9220">
                                            <p:txEl>
                                              <p:pRg st="7" end="7"/>
                                            </p:txEl>
                                          </p:spTgt>
                                        </p:tgtEl>
                                        <p:attrNameLst>
                                          <p:attrName>style.visibility</p:attrName>
                                        </p:attrNameLst>
                                      </p:cBhvr>
                                      <p:to>
                                        <p:strVal val="visible"/>
                                      </p:to>
                                    </p:set>
                                    <p:animEffect transition="in" filter="box(in)">
                                      <p:cBhvr>
                                        <p:cTn id="42" dur="500"/>
                                        <p:tgtEl>
                                          <p:spTgt spid="9220">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9220">
                                            <p:txEl>
                                              <p:pRg st="8" end="8"/>
                                            </p:txEl>
                                          </p:spTgt>
                                        </p:tgtEl>
                                        <p:attrNameLst>
                                          <p:attrName>style.visibility</p:attrName>
                                        </p:attrNameLst>
                                      </p:cBhvr>
                                      <p:to>
                                        <p:strVal val="visible"/>
                                      </p:to>
                                    </p:set>
                                    <p:animEffect transition="in" filter="box(in)">
                                      <p:cBhvr>
                                        <p:cTn id="47" dur="500"/>
                                        <p:tgtEl>
                                          <p:spTgt spid="922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bldLvl="2"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Oval 1026"/>
          <p:cNvSpPr>
            <a:spLocks noChangeArrowheads="1"/>
          </p:cNvSpPr>
          <p:nvPr/>
        </p:nvSpPr>
        <p:spPr bwMode="auto">
          <a:xfrm>
            <a:off x="1917700" y="979488"/>
            <a:ext cx="5842000" cy="5546725"/>
          </a:xfrm>
          <a:prstGeom prst="ellipse">
            <a:avLst/>
          </a:prstGeom>
          <a:solidFill>
            <a:srgbClr val="A7FFA7">
              <a:alpha val="50195"/>
            </a:srgbClr>
          </a:solidFill>
          <a:ln w="38100">
            <a:solidFill>
              <a:srgbClr val="006600"/>
            </a:solidFill>
            <a:prstDash val="sysDot"/>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1266" name="Oval 1027"/>
          <p:cNvSpPr>
            <a:spLocks noChangeArrowheads="1"/>
          </p:cNvSpPr>
          <p:nvPr/>
        </p:nvSpPr>
        <p:spPr bwMode="auto">
          <a:xfrm>
            <a:off x="1906588" y="3176588"/>
            <a:ext cx="5838825" cy="1203325"/>
          </a:xfrm>
          <a:prstGeom prst="ellipse">
            <a:avLst/>
          </a:prstGeom>
          <a:solidFill>
            <a:srgbClr val="A7FFA7">
              <a:alpha val="50195"/>
            </a:srgbClr>
          </a:solidFill>
          <a:ln w="38100">
            <a:solidFill>
              <a:srgbClr val="006600"/>
            </a:solidFill>
            <a:prstDash val="sysDot"/>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0244" name="Rectangle 1028"/>
          <p:cNvSpPr>
            <a:spLocks noGrp="1" noChangeArrowheads="1"/>
          </p:cNvSpPr>
          <p:nvPr>
            <p:ph type="title" idx="4294967295"/>
          </p:nvPr>
        </p:nvSpPr>
        <p:spPr>
          <a:xfrm>
            <a:off x="0" y="0"/>
            <a:ext cx="9144000" cy="720725"/>
          </a:xfrm>
          <a:effectLst>
            <a:outerShdw dist="28398" dir="1593903" algn="ctr" rotWithShape="0">
              <a:srgbClr val="AC7F0E"/>
            </a:outerShdw>
          </a:effectLst>
        </p:spPr>
        <p:txBody>
          <a:bodyPr/>
          <a:lstStyle/>
          <a:p>
            <a:pPr fontAlgn="auto">
              <a:spcAft>
                <a:spcPts val="0"/>
              </a:spcAft>
              <a:defRPr/>
            </a:pPr>
            <a:r>
              <a:rPr lang="en-US">
                <a:solidFill>
                  <a:schemeClr val="tx1"/>
                </a:solidFill>
                <a:latin typeface="Times New Roman" charset="0"/>
              </a:rPr>
              <a:t>Signal From One Satellite</a:t>
            </a:r>
          </a:p>
        </p:txBody>
      </p:sp>
      <p:grpSp>
        <p:nvGrpSpPr>
          <p:cNvPr id="11268" name="Group 1029"/>
          <p:cNvGrpSpPr>
            <a:grpSpLocks/>
          </p:cNvGrpSpPr>
          <p:nvPr/>
        </p:nvGrpSpPr>
        <p:grpSpPr bwMode="auto">
          <a:xfrm>
            <a:off x="4530725" y="3495675"/>
            <a:ext cx="633413" cy="557213"/>
            <a:chOff x="1621" y="1008"/>
            <a:chExt cx="231" cy="231"/>
          </a:xfrm>
        </p:grpSpPr>
        <p:sp>
          <p:nvSpPr>
            <p:cNvPr id="11272" name="Rectangle 1030"/>
            <p:cNvSpPr>
              <a:spLocks noChangeArrowheads="1"/>
            </p:cNvSpPr>
            <p:nvPr/>
          </p:nvSpPr>
          <p:spPr bwMode="auto">
            <a:xfrm>
              <a:off x="1621" y="1008"/>
              <a:ext cx="58" cy="231"/>
            </a:xfrm>
            <a:prstGeom prst="rect">
              <a:avLst/>
            </a:prstGeom>
            <a:solidFill>
              <a:srgbClr val="0D0D0D"/>
            </a:solidFill>
            <a:ln w="38100">
              <a:solidFill>
                <a:srgbClr val="0066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1273" name="Rectangle 1031"/>
            <p:cNvSpPr>
              <a:spLocks noChangeArrowheads="1"/>
            </p:cNvSpPr>
            <p:nvPr/>
          </p:nvSpPr>
          <p:spPr bwMode="auto">
            <a:xfrm>
              <a:off x="1793" y="1008"/>
              <a:ext cx="59" cy="231"/>
            </a:xfrm>
            <a:prstGeom prst="rect">
              <a:avLst/>
            </a:prstGeom>
            <a:solidFill>
              <a:srgbClr val="0D0D0D"/>
            </a:solidFill>
            <a:ln w="38100">
              <a:solidFill>
                <a:srgbClr val="0066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1274" name="Oval 1032"/>
            <p:cNvSpPr>
              <a:spLocks noChangeArrowheads="1"/>
            </p:cNvSpPr>
            <p:nvPr/>
          </p:nvSpPr>
          <p:spPr bwMode="auto">
            <a:xfrm>
              <a:off x="1678" y="1066"/>
              <a:ext cx="116" cy="116"/>
            </a:xfrm>
            <a:prstGeom prst="ellipse">
              <a:avLst/>
            </a:prstGeom>
            <a:solidFill>
              <a:srgbClr val="0D0D0D"/>
            </a:solidFill>
            <a:ln w="38100">
              <a:solidFill>
                <a:srgbClr val="0066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sp>
        <p:nvSpPr>
          <p:cNvPr id="11269" name="Line 1033"/>
          <p:cNvSpPr>
            <a:spLocks noChangeShapeType="1"/>
          </p:cNvSpPr>
          <p:nvPr/>
        </p:nvSpPr>
        <p:spPr bwMode="auto">
          <a:xfrm flipH="1">
            <a:off x="7378700" y="2120900"/>
            <a:ext cx="800100" cy="1879600"/>
          </a:xfrm>
          <a:prstGeom prst="line">
            <a:avLst/>
          </a:prstGeom>
          <a:noFill/>
          <a:ln w="38100">
            <a:solidFill>
              <a:srgbClr val="8E0A2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70" name="Line 1034"/>
          <p:cNvSpPr>
            <a:spLocks noChangeShapeType="1"/>
          </p:cNvSpPr>
          <p:nvPr/>
        </p:nvSpPr>
        <p:spPr bwMode="auto">
          <a:xfrm flipH="1">
            <a:off x="7213600" y="2108200"/>
            <a:ext cx="990600" cy="0"/>
          </a:xfrm>
          <a:prstGeom prst="line">
            <a:avLst/>
          </a:prstGeom>
          <a:noFill/>
          <a:ln w="38100">
            <a:solidFill>
              <a:srgbClr val="8E0A2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71" name="Text Box 1035"/>
          <p:cNvSpPr txBox="1">
            <a:spLocks noChangeArrowheads="1"/>
          </p:cNvSpPr>
          <p:nvPr/>
        </p:nvSpPr>
        <p:spPr bwMode="auto">
          <a:xfrm>
            <a:off x="8115300" y="1677988"/>
            <a:ext cx="2400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en-US" altLang="en-US" sz="2400" b="1">
                <a:solidFill>
                  <a:srgbClr val="8E0A20"/>
                </a:solidFill>
              </a:rPr>
              <a:t>The receiver is somewhere on this sphere.</a:t>
            </a:r>
            <a:endParaRPr lang="en-US" altLang="en-US" sz="2400" b="1"/>
          </a:p>
        </p:txBody>
      </p:sp>
    </p:spTree>
    <p:extLst>
      <p:ext uri="{BB962C8B-B14F-4D97-AF65-F5344CB8AC3E}">
        <p14:creationId xmlns:p14="http://schemas.microsoft.com/office/powerpoint/2010/main" val="914015354"/>
      </p:ext>
    </p:extLst>
  </p:cSld>
  <p:clrMapOvr>
    <a:masterClrMapping/>
  </p:clrMapOvr>
  <p:transition spd="med">
    <p:strips dir="l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9" name="Group 43"/>
          <p:cNvGrpSpPr>
            <a:grpSpLocks/>
          </p:cNvGrpSpPr>
          <p:nvPr/>
        </p:nvGrpSpPr>
        <p:grpSpPr bwMode="auto">
          <a:xfrm>
            <a:off x="6332538" y="2636838"/>
            <a:ext cx="3400425" cy="3260725"/>
            <a:chOff x="2991" y="1997"/>
            <a:chExt cx="2142" cy="2054"/>
          </a:xfrm>
        </p:grpSpPr>
        <p:sp>
          <p:nvSpPr>
            <p:cNvPr id="12298" name="Oval 16"/>
            <p:cNvSpPr>
              <a:spLocks noChangeArrowheads="1"/>
            </p:cNvSpPr>
            <p:nvPr/>
          </p:nvSpPr>
          <p:spPr bwMode="auto">
            <a:xfrm>
              <a:off x="2991" y="1997"/>
              <a:ext cx="2142" cy="2054"/>
            </a:xfrm>
            <a:prstGeom prst="ellipse">
              <a:avLst/>
            </a:prstGeom>
            <a:solidFill>
              <a:srgbClr val="F2BBFF">
                <a:alpha val="50195"/>
              </a:srgbClr>
            </a:solidFill>
            <a:ln w="28575">
              <a:solidFill>
                <a:srgbClr val="9900CC"/>
              </a:solidFill>
              <a:prstDash val="sysDot"/>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nvGrpSpPr>
            <p:cNvPr id="12299" name="Group 17"/>
            <p:cNvGrpSpPr>
              <a:grpSpLocks/>
            </p:cNvGrpSpPr>
            <p:nvPr/>
          </p:nvGrpSpPr>
          <p:grpSpPr bwMode="auto">
            <a:xfrm>
              <a:off x="3853" y="2850"/>
              <a:ext cx="420" cy="370"/>
              <a:chOff x="1621" y="1008"/>
              <a:chExt cx="231" cy="231"/>
            </a:xfrm>
          </p:grpSpPr>
          <p:sp>
            <p:nvSpPr>
              <p:cNvPr id="12301" name="Rectangle 18"/>
              <p:cNvSpPr>
                <a:spLocks noChangeArrowheads="1"/>
              </p:cNvSpPr>
              <p:nvPr/>
            </p:nvSpPr>
            <p:spPr bwMode="auto">
              <a:xfrm>
                <a:off x="1621" y="1008"/>
                <a:ext cx="58" cy="231"/>
              </a:xfrm>
              <a:prstGeom prst="rect">
                <a:avLst/>
              </a:prstGeom>
              <a:solidFill>
                <a:srgbClr val="0D0D0D"/>
              </a:solidFill>
              <a:ln w="38100">
                <a:solidFill>
                  <a:srgbClr val="9900CC"/>
                </a:solidFill>
                <a:prstDash val="sysDot"/>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2302" name="Rectangle 19"/>
              <p:cNvSpPr>
                <a:spLocks noChangeArrowheads="1"/>
              </p:cNvSpPr>
              <p:nvPr/>
            </p:nvSpPr>
            <p:spPr bwMode="auto">
              <a:xfrm>
                <a:off x="1793" y="1008"/>
                <a:ext cx="59" cy="231"/>
              </a:xfrm>
              <a:prstGeom prst="rect">
                <a:avLst/>
              </a:prstGeom>
              <a:solidFill>
                <a:srgbClr val="0D0D0D"/>
              </a:solidFill>
              <a:ln w="38100">
                <a:solidFill>
                  <a:srgbClr val="9900CC"/>
                </a:solidFill>
                <a:prstDash val="sysDot"/>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2303" name="Oval 20"/>
              <p:cNvSpPr>
                <a:spLocks noChangeArrowheads="1"/>
              </p:cNvSpPr>
              <p:nvPr/>
            </p:nvSpPr>
            <p:spPr bwMode="auto">
              <a:xfrm>
                <a:off x="1678" y="1066"/>
                <a:ext cx="116" cy="116"/>
              </a:xfrm>
              <a:prstGeom prst="ellipse">
                <a:avLst/>
              </a:prstGeom>
              <a:solidFill>
                <a:srgbClr val="0D0D0D"/>
              </a:solidFill>
              <a:ln w="38100">
                <a:solidFill>
                  <a:srgbClr val="9900CC"/>
                </a:solidFill>
                <a:prstDash val="sysDot"/>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sp>
          <p:nvSpPr>
            <p:cNvPr id="12300" name="Oval 39"/>
            <p:cNvSpPr>
              <a:spLocks noChangeArrowheads="1"/>
            </p:cNvSpPr>
            <p:nvPr/>
          </p:nvSpPr>
          <p:spPr bwMode="auto">
            <a:xfrm>
              <a:off x="3001" y="2753"/>
              <a:ext cx="2118" cy="542"/>
            </a:xfrm>
            <a:prstGeom prst="ellipse">
              <a:avLst/>
            </a:prstGeom>
            <a:noFill/>
            <a:ln w="28575">
              <a:solidFill>
                <a:srgbClr val="9900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12290" name="Group 42"/>
          <p:cNvGrpSpPr>
            <a:grpSpLocks/>
          </p:cNvGrpSpPr>
          <p:nvPr/>
        </p:nvGrpSpPr>
        <p:grpSpPr bwMode="auto">
          <a:xfrm>
            <a:off x="2513013" y="1104900"/>
            <a:ext cx="4197350" cy="4022725"/>
            <a:chOff x="431" y="1138"/>
            <a:chExt cx="2644" cy="2534"/>
          </a:xfrm>
        </p:grpSpPr>
        <p:sp>
          <p:nvSpPr>
            <p:cNvPr id="12292" name="Oval 4"/>
            <p:cNvSpPr>
              <a:spLocks noChangeArrowheads="1"/>
            </p:cNvSpPr>
            <p:nvPr/>
          </p:nvSpPr>
          <p:spPr bwMode="auto">
            <a:xfrm>
              <a:off x="431" y="1138"/>
              <a:ext cx="2644" cy="2534"/>
            </a:xfrm>
            <a:prstGeom prst="ellipse">
              <a:avLst/>
            </a:prstGeom>
            <a:solidFill>
              <a:srgbClr val="B1B1EB">
                <a:alpha val="50195"/>
              </a:srgbClr>
            </a:solidFill>
            <a:ln w="28575">
              <a:solidFill>
                <a:srgbClr val="222286"/>
              </a:solidFill>
              <a:prstDash val="sysDot"/>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nvGrpSpPr>
            <p:cNvPr id="12293" name="Group 5"/>
            <p:cNvGrpSpPr>
              <a:grpSpLocks/>
            </p:cNvGrpSpPr>
            <p:nvPr/>
          </p:nvGrpSpPr>
          <p:grpSpPr bwMode="auto">
            <a:xfrm>
              <a:off x="1539" y="2203"/>
              <a:ext cx="406" cy="358"/>
              <a:chOff x="1621" y="1008"/>
              <a:chExt cx="231" cy="231"/>
            </a:xfrm>
          </p:grpSpPr>
          <p:sp>
            <p:nvSpPr>
              <p:cNvPr id="12295" name="Rectangle 6"/>
              <p:cNvSpPr>
                <a:spLocks noChangeArrowheads="1"/>
              </p:cNvSpPr>
              <p:nvPr/>
            </p:nvSpPr>
            <p:spPr bwMode="auto">
              <a:xfrm>
                <a:off x="1621" y="1008"/>
                <a:ext cx="58" cy="231"/>
              </a:xfrm>
              <a:prstGeom prst="rect">
                <a:avLst/>
              </a:prstGeom>
              <a:solidFill>
                <a:schemeClr val="tx1"/>
              </a:solidFill>
              <a:ln w="38100">
                <a:solidFill>
                  <a:srgbClr val="222286"/>
                </a:solidFill>
                <a:prstDash val="sysDot"/>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2296" name="Rectangle 7"/>
              <p:cNvSpPr>
                <a:spLocks noChangeArrowheads="1"/>
              </p:cNvSpPr>
              <p:nvPr/>
            </p:nvSpPr>
            <p:spPr bwMode="auto">
              <a:xfrm>
                <a:off x="1793" y="1008"/>
                <a:ext cx="59" cy="231"/>
              </a:xfrm>
              <a:prstGeom prst="rect">
                <a:avLst/>
              </a:prstGeom>
              <a:solidFill>
                <a:schemeClr val="tx1"/>
              </a:solidFill>
              <a:ln w="38100">
                <a:solidFill>
                  <a:srgbClr val="222286"/>
                </a:solidFill>
                <a:prstDash val="sysDot"/>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2297" name="Oval 8"/>
              <p:cNvSpPr>
                <a:spLocks noChangeArrowheads="1"/>
              </p:cNvSpPr>
              <p:nvPr/>
            </p:nvSpPr>
            <p:spPr bwMode="auto">
              <a:xfrm>
                <a:off x="1678" y="1066"/>
                <a:ext cx="116" cy="116"/>
              </a:xfrm>
              <a:prstGeom prst="ellipse">
                <a:avLst/>
              </a:prstGeom>
              <a:solidFill>
                <a:schemeClr val="tx1"/>
              </a:solidFill>
              <a:ln w="38100">
                <a:solidFill>
                  <a:srgbClr val="222286"/>
                </a:solidFill>
                <a:prstDash val="sysDot"/>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sp>
          <p:nvSpPr>
            <p:cNvPr id="12294" name="Oval 34"/>
            <p:cNvSpPr>
              <a:spLocks noChangeArrowheads="1"/>
            </p:cNvSpPr>
            <p:nvPr/>
          </p:nvSpPr>
          <p:spPr bwMode="auto">
            <a:xfrm>
              <a:off x="441" y="2041"/>
              <a:ext cx="2622" cy="758"/>
            </a:xfrm>
            <a:prstGeom prst="ellipse">
              <a:avLst/>
            </a:prstGeom>
            <a:noFill/>
            <a:ln w="28575">
              <a:solidFill>
                <a:srgbClr val="222286"/>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sp>
        <p:nvSpPr>
          <p:cNvPr id="11268" name="Rectangle 2"/>
          <p:cNvSpPr>
            <a:spLocks noGrp="1" noChangeArrowheads="1"/>
          </p:cNvSpPr>
          <p:nvPr>
            <p:ph type="title" idx="4294967295"/>
          </p:nvPr>
        </p:nvSpPr>
        <p:spPr>
          <a:xfrm>
            <a:off x="0" y="0"/>
            <a:ext cx="9144000" cy="746125"/>
          </a:xfrm>
          <a:effectLst>
            <a:outerShdw dist="28398" dir="1593903" algn="ctr" rotWithShape="0">
              <a:srgbClr val="AC7F0E"/>
            </a:outerShdw>
          </a:effectLst>
        </p:spPr>
        <p:txBody>
          <a:bodyPr/>
          <a:lstStyle/>
          <a:p>
            <a:pPr fontAlgn="auto">
              <a:spcAft>
                <a:spcPts val="0"/>
              </a:spcAft>
              <a:defRPr/>
            </a:pPr>
            <a:r>
              <a:rPr lang="en-US">
                <a:solidFill>
                  <a:schemeClr val="tx1"/>
                </a:solidFill>
                <a:latin typeface="Times New Roman" charset="0"/>
              </a:rPr>
              <a:t>Signals From Two Satellites</a:t>
            </a:r>
          </a:p>
        </p:txBody>
      </p:sp>
    </p:spTree>
    <p:extLst>
      <p:ext uri="{BB962C8B-B14F-4D97-AF65-F5344CB8AC3E}">
        <p14:creationId xmlns:p14="http://schemas.microsoft.com/office/powerpoint/2010/main" val="905527687"/>
      </p:ext>
    </p:extLst>
  </p:cSld>
  <p:clrMapOvr>
    <a:masterClrMapping/>
  </p:clrMapOvr>
  <p:transition spd="med">
    <p:strips dir="l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2097"/>
          <p:cNvGrpSpPr>
            <a:grpSpLocks/>
          </p:cNvGrpSpPr>
          <p:nvPr/>
        </p:nvGrpSpPr>
        <p:grpSpPr bwMode="auto">
          <a:xfrm>
            <a:off x="5745163" y="1546225"/>
            <a:ext cx="4591050" cy="4403725"/>
            <a:chOff x="2568" y="885"/>
            <a:chExt cx="2892" cy="2774"/>
          </a:xfrm>
        </p:grpSpPr>
        <p:sp>
          <p:nvSpPr>
            <p:cNvPr id="13324" name="Oval 2098"/>
            <p:cNvSpPr>
              <a:spLocks noChangeArrowheads="1"/>
            </p:cNvSpPr>
            <p:nvPr/>
          </p:nvSpPr>
          <p:spPr bwMode="auto">
            <a:xfrm>
              <a:off x="2568" y="885"/>
              <a:ext cx="2892" cy="2774"/>
            </a:xfrm>
            <a:prstGeom prst="ellipse">
              <a:avLst/>
            </a:prstGeom>
            <a:solidFill>
              <a:srgbClr val="F2BBFF">
                <a:alpha val="50195"/>
              </a:srgbClr>
            </a:solidFill>
            <a:ln w="28575">
              <a:solidFill>
                <a:srgbClr val="9900CC">
                  <a:alpha val="12157"/>
                </a:srgbClr>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nvGrpSpPr>
            <p:cNvPr id="13325" name="Group 2099"/>
            <p:cNvGrpSpPr>
              <a:grpSpLocks/>
            </p:cNvGrpSpPr>
            <p:nvPr/>
          </p:nvGrpSpPr>
          <p:grpSpPr bwMode="auto">
            <a:xfrm>
              <a:off x="2943" y="1253"/>
              <a:ext cx="2142" cy="2054"/>
              <a:chOff x="2943" y="1253"/>
              <a:chExt cx="2142" cy="2054"/>
            </a:xfrm>
          </p:grpSpPr>
          <p:sp>
            <p:nvSpPr>
              <p:cNvPr id="13326" name="Oval 2100"/>
              <p:cNvSpPr>
                <a:spLocks noChangeArrowheads="1"/>
              </p:cNvSpPr>
              <p:nvPr/>
            </p:nvSpPr>
            <p:spPr bwMode="auto">
              <a:xfrm>
                <a:off x="2943" y="1253"/>
                <a:ext cx="2142" cy="2054"/>
              </a:xfrm>
              <a:prstGeom prst="ellipse">
                <a:avLst/>
              </a:prstGeom>
              <a:solidFill>
                <a:srgbClr val="F2BBFF">
                  <a:alpha val="50195"/>
                </a:srgbClr>
              </a:solidFill>
              <a:ln w="28575">
                <a:solidFill>
                  <a:srgbClr val="9900CC">
                    <a:alpha val="12157"/>
                  </a:srgbClr>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nvGrpSpPr>
              <p:cNvPr id="13327" name="Group 2101"/>
              <p:cNvGrpSpPr>
                <a:grpSpLocks/>
              </p:cNvGrpSpPr>
              <p:nvPr/>
            </p:nvGrpSpPr>
            <p:grpSpPr bwMode="auto">
              <a:xfrm>
                <a:off x="3805" y="2106"/>
                <a:ext cx="420" cy="370"/>
                <a:chOff x="1621" y="1008"/>
                <a:chExt cx="231" cy="231"/>
              </a:xfrm>
            </p:grpSpPr>
            <p:sp>
              <p:nvSpPr>
                <p:cNvPr id="13328" name="Rectangle 2102"/>
                <p:cNvSpPr>
                  <a:spLocks noChangeArrowheads="1"/>
                </p:cNvSpPr>
                <p:nvPr/>
              </p:nvSpPr>
              <p:spPr bwMode="auto">
                <a:xfrm>
                  <a:off x="1621" y="1008"/>
                  <a:ext cx="58" cy="231"/>
                </a:xfrm>
                <a:prstGeom prst="rect">
                  <a:avLst/>
                </a:prstGeom>
                <a:solidFill>
                  <a:srgbClr val="0D0D0D"/>
                </a:solidFill>
                <a:ln w="38100">
                  <a:solidFill>
                    <a:srgbClr val="9900CC">
                      <a:alpha val="12157"/>
                    </a:srgbClr>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3329" name="Rectangle 2103"/>
                <p:cNvSpPr>
                  <a:spLocks noChangeArrowheads="1"/>
                </p:cNvSpPr>
                <p:nvPr/>
              </p:nvSpPr>
              <p:spPr bwMode="auto">
                <a:xfrm>
                  <a:off x="1793" y="1008"/>
                  <a:ext cx="59" cy="231"/>
                </a:xfrm>
                <a:prstGeom prst="rect">
                  <a:avLst/>
                </a:prstGeom>
                <a:solidFill>
                  <a:srgbClr val="0D0D0D"/>
                </a:solidFill>
                <a:ln w="38100">
                  <a:solidFill>
                    <a:srgbClr val="9900CC">
                      <a:alpha val="12157"/>
                    </a:srgbClr>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3330" name="Oval 2104"/>
                <p:cNvSpPr>
                  <a:spLocks noChangeArrowheads="1"/>
                </p:cNvSpPr>
                <p:nvPr/>
              </p:nvSpPr>
              <p:spPr bwMode="auto">
                <a:xfrm>
                  <a:off x="1678" y="1066"/>
                  <a:ext cx="116" cy="116"/>
                </a:xfrm>
                <a:prstGeom prst="ellipse">
                  <a:avLst/>
                </a:prstGeom>
                <a:solidFill>
                  <a:srgbClr val="0D0D0D"/>
                </a:solidFill>
                <a:ln w="38100">
                  <a:solidFill>
                    <a:srgbClr val="9900CC">
                      <a:alpha val="12157"/>
                    </a:srgbClr>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grpSp>
      <p:grpSp>
        <p:nvGrpSpPr>
          <p:cNvPr id="13314" name="Group 2090"/>
          <p:cNvGrpSpPr>
            <a:grpSpLocks/>
          </p:cNvGrpSpPr>
          <p:nvPr/>
        </p:nvGrpSpPr>
        <p:grpSpPr bwMode="auto">
          <a:xfrm>
            <a:off x="2170113" y="1338263"/>
            <a:ext cx="5492750" cy="5264150"/>
            <a:chOff x="311" y="747"/>
            <a:chExt cx="3460" cy="3316"/>
          </a:xfrm>
        </p:grpSpPr>
        <p:sp>
          <p:nvSpPr>
            <p:cNvPr id="13318" name="Oval 2091"/>
            <p:cNvSpPr>
              <a:spLocks noChangeArrowheads="1"/>
            </p:cNvSpPr>
            <p:nvPr/>
          </p:nvSpPr>
          <p:spPr bwMode="auto">
            <a:xfrm>
              <a:off x="311" y="747"/>
              <a:ext cx="3460" cy="3316"/>
            </a:xfrm>
            <a:prstGeom prst="ellipse">
              <a:avLst/>
            </a:prstGeom>
            <a:solidFill>
              <a:srgbClr val="B1B1EB">
                <a:alpha val="50195"/>
              </a:srgbClr>
            </a:solidFill>
            <a:ln w="28575">
              <a:solidFill>
                <a:srgbClr val="222286">
                  <a:alpha val="38823"/>
                </a:srgbClr>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3319" name="Oval 2092"/>
            <p:cNvSpPr>
              <a:spLocks noChangeArrowheads="1"/>
            </p:cNvSpPr>
            <p:nvPr/>
          </p:nvSpPr>
          <p:spPr bwMode="auto">
            <a:xfrm>
              <a:off x="719" y="1138"/>
              <a:ext cx="2644" cy="2534"/>
            </a:xfrm>
            <a:prstGeom prst="ellipse">
              <a:avLst/>
            </a:prstGeom>
            <a:solidFill>
              <a:srgbClr val="B1B1EB">
                <a:alpha val="50195"/>
              </a:srgbClr>
            </a:solidFill>
            <a:ln w="28575">
              <a:solidFill>
                <a:srgbClr val="222286">
                  <a:alpha val="38823"/>
                </a:srgbClr>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nvGrpSpPr>
            <p:cNvPr id="13320" name="Group 2093"/>
            <p:cNvGrpSpPr>
              <a:grpSpLocks/>
            </p:cNvGrpSpPr>
            <p:nvPr/>
          </p:nvGrpSpPr>
          <p:grpSpPr bwMode="auto">
            <a:xfrm>
              <a:off x="1827" y="2203"/>
              <a:ext cx="406" cy="358"/>
              <a:chOff x="1621" y="1008"/>
              <a:chExt cx="231" cy="231"/>
            </a:xfrm>
          </p:grpSpPr>
          <p:sp>
            <p:nvSpPr>
              <p:cNvPr id="13321" name="Rectangle 2094"/>
              <p:cNvSpPr>
                <a:spLocks noChangeArrowheads="1"/>
              </p:cNvSpPr>
              <p:nvPr/>
            </p:nvSpPr>
            <p:spPr bwMode="auto">
              <a:xfrm>
                <a:off x="1621" y="1008"/>
                <a:ext cx="58" cy="231"/>
              </a:xfrm>
              <a:prstGeom prst="rect">
                <a:avLst/>
              </a:prstGeom>
              <a:solidFill>
                <a:schemeClr val="tx1"/>
              </a:solidFill>
              <a:ln w="38100">
                <a:solidFill>
                  <a:srgbClr val="222286">
                    <a:alpha val="38823"/>
                  </a:srgbClr>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3322" name="Rectangle 2095"/>
              <p:cNvSpPr>
                <a:spLocks noChangeArrowheads="1"/>
              </p:cNvSpPr>
              <p:nvPr/>
            </p:nvSpPr>
            <p:spPr bwMode="auto">
              <a:xfrm>
                <a:off x="1793" y="1008"/>
                <a:ext cx="59" cy="231"/>
              </a:xfrm>
              <a:prstGeom prst="rect">
                <a:avLst/>
              </a:prstGeom>
              <a:solidFill>
                <a:schemeClr val="tx1"/>
              </a:solidFill>
              <a:ln w="38100">
                <a:solidFill>
                  <a:srgbClr val="222286">
                    <a:alpha val="38823"/>
                  </a:srgbClr>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3323" name="Oval 2096"/>
              <p:cNvSpPr>
                <a:spLocks noChangeArrowheads="1"/>
              </p:cNvSpPr>
              <p:nvPr/>
            </p:nvSpPr>
            <p:spPr bwMode="auto">
              <a:xfrm>
                <a:off x="1678" y="1066"/>
                <a:ext cx="116" cy="116"/>
              </a:xfrm>
              <a:prstGeom prst="ellipse">
                <a:avLst/>
              </a:prstGeom>
              <a:solidFill>
                <a:schemeClr val="tx1"/>
              </a:solidFill>
              <a:ln w="38100">
                <a:solidFill>
                  <a:srgbClr val="222286">
                    <a:alpha val="38823"/>
                  </a:srgbClr>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sp>
        <p:nvSpPr>
          <p:cNvPr id="20" name="Flowchart: Alternate Process 19"/>
          <p:cNvSpPr/>
          <p:nvPr/>
        </p:nvSpPr>
        <p:spPr bwMode="auto">
          <a:xfrm rot="1986437">
            <a:off x="6554788" y="5000625"/>
            <a:ext cx="681037" cy="573088"/>
          </a:xfrm>
          <a:prstGeom prst="flowChartAlternateProcess">
            <a:avLst/>
          </a:prstGeom>
          <a:solidFill>
            <a:schemeClr val="tx1">
              <a:lumMod val="50000"/>
              <a:lumOff val="50000"/>
              <a:alpha val="50000"/>
            </a:schemeClr>
          </a:solidFill>
          <a:ln w="12700" cap="sq" cmpd="sng" algn="ctr">
            <a:noFill/>
            <a:prstDash val="solid"/>
            <a:round/>
            <a:headEnd type="none" w="sm" len="sm"/>
            <a:tailEnd type="none" w="sm" len="sm"/>
          </a:ln>
          <a:effectLst/>
        </p:spPr>
        <p:txBody>
          <a:bodyPr/>
          <a:lstStyle/>
          <a:p>
            <a:pPr>
              <a:defRPr/>
            </a:pPr>
            <a:endParaRPr lang="en-US">
              <a:ea typeface="+mn-ea"/>
            </a:endParaRPr>
          </a:p>
        </p:txBody>
      </p:sp>
      <p:sp>
        <p:nvSpPr>
          <p:cNvPr id="12293" name="Rectangle 2057"/>
          <p:cNvSpPr>
            <a:spLocks noGrp="1" noChangeArrowheads="1"/>
          </p:cNvSpPr>
          <p:nvPr>
            <p:ph type="title" idx="4294967295"/>
          </p:nvPr>
        </p:nvSpPr>
        <p:spPr>
          <a:xfrm>
            <a:off x="0" y="0"/>
            <a:ext cx="9144000" cy="773113"/>
          </a:xfrm>
          <a:effectLst>
            <a:outerShdw dist="28398" dir="1593903" algn="ctr" rotWithShape="0">
              <a:srgbClr val="AC7F0E"/>
            </a:outerShdw>
          </a:effectLst>
        </p:spPr>
        <p:txBody>
          <a:bodyPr/>
          <a:lstStyle/>
          <a:p>
            <a:pPr fontAlgn="auto">
              <a:spcAft>
                <a:spcPts val="0"/>
              </a:spcAft>
              <a:defRPr/>
            </a:pPr>
            <a:r>
              <a:rPr lang="en-US">
                <a:solidFill>
                  <a:schemeClr val="tx1"/>
                </a:solidFill>
                <a:latin typeface="Times New Roman" charset="0"/>
              </a:rPr>
              <a:t>Triangulating Correct Position </a:t>
            </a:r>
          </a:p>
        </p:txBody>
      </p:sp>
      <p:sp>
        <p:nvSpPr>
          <p:cNvPr id="13317" name="Oval 2107"/>
          <p:cNvSpPr>
            <a:spLocks noChangeArrowheads="1"/>
          </p:cNvSpPr>
          <p:nvPr/>
        </p:nvSpPr>
        <p:spPr bwMode="auto">
          <a:xfrm>
            <a:off x="6731000" y="4841875"/>
            <a:ext cx="114300" cy="114300"/>
          </a:xfrm>
          <a:prstGeom prst="ellipse">
            <a:avLst/>
          </a:prstGeom>
          <a:solidFill>
            <a:srgbClr val="FFFF00"/>
          </a:solidFill>
          <a:ln w="28575">
            <a:solidFill>
              <a:srgbClr val="FFFF00"/>
            </a:solidFill>
            <a:round/>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Tree>
    <p:extLst>
      <p:ext uri="{BB962C8B-B14F-4D97-AF65-F5344CB8AC3E}">
        <p14:creationId xmlns:p14="http://schemas.microsoft.com/office/powerpoint/2010/main" val="2134712767"/>
      </p:ext>
    </p:extLst>
  </p:cSld>
  <p:clrMapOvr>
    <a:masterClrMapping/>
  </p:clrMapOvr>
  <p:transition spd="med">
    <p:strips dir="l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55"/>
          <p:cNvGrpSpPr>
            <a:grpSpLocks/>
          </p:cNvGrpSpPr>
          <p:nvPr/>
        </p:nvGrpSpPr>
        <p:grpSpPr bwMode="auto">
          <a:xfrm>
            <a:off x="5784850" y="3597275"/>
            <a:ext cx="3400425" cy="3260725"/>
            <a:chOff x="2991" y="1997"/>
            <a:chExt cx="2142" cy="2054"/>
          </a:xfrm>
        </p:grpSpPr>
        <p:sp>
          <p:nvSpPr>
            <p:cNvPr id="14353" name="Oval 40"/>
            <p:cNvSpPr>
              <a:spLocks noChangeArrowheads="1"/>
            </p:cNvSpPr>
            <p:nvPr/>
          </p:nvSpPr>
          <p:spPr bwMode="auto">
            <a:xfrm>
              <a:off x="2991" y="1997"/>
              <a:ext cx="2142" cy="2054"/>
            </a:xfrm>
            <a:prstGeom prst="ellipse">
              <a:avLst/>
            </a:prstGeom>
            <a:solidFill>
              <a:srgbClr val="F2BBFF">
                <a:alpha val="50195"/>
              </a:srgbClr>
            </a:solidFill>
            <a:ln w="28575">
              <a:solidFill>
                <a:srgbClr val="9900CC"/>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nvGrpSpPr>
            <p:cNvPr id="14354" name="Group 41"/>
            <p:cNvGrpSpPr>
              <a:grpSpLocks/>
            </p:cNvGrpSpPr>
            <p:nvPr/>
          </p:nvGrpSpPr>
          <p:grpSpPr bwMode="auto">
            <a:xfrm>
              <a:off x="3853" y="2850"/>
              <a:ext cx="420" cy="370"/>
              <a:chOff x="1621" y="1008"/>
              <a:chExt cx="231" cy="231"/>
            </a:xfrm>
          </p:grpSpPr>
          <p:sp>
            <p:nvSpPr>
              <p:cNvPr id="14356" name="Rectangle 42"/>
              <p:cNvSpPr>
                <a:spLocks noChangeArrowheads="1"/>
              </p:cNvSpPr>
              <p:nvPr/>
            </p:nvSpPr>
            <p:spPr bwMode="auto">
              <a:xfrm>
                <a:off x="1621" y="1008"/>
                <a:ext cx="58" cy="231"/>
              </a:xfrm>
              <a:prstGeom prst="rect">
                <a:avLst/>
              </a:prstGeom>
              <a:solidFill>
                <a:srgbClr val="0D0D0D"/>
              </a:solidFill>
              <a:ln w="38100">
                <a:solidFill>
                  <a:srgbClr val="9900CC"/>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4357" name="Rectangle 43"/>
              <p:cNvSpPr>
                <a:spLocks noChangeArrowheads="1"/>
              </p:cNvSpPr>
              <p:nvPr/>
            </p:nvSpPr>
            <p:spPr bwMode="auto">
              <a:xfrm>
                <a:off x="1793" y="1008"/>
                <a:ext cx="59" cy="231"/>
              </a:xfrm>
              <a:prstGeom prst="rect">
                <a:avLst/>
              </a:prstGeom>
              <a:solidFill>
                <a:srgbClr val="0D0D0D"/>
              </a:solidFill>
              <a:ln w="38100">
                <a:solidFill>
                  <a:srgbClr val="9900CC"/>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4358" name="Oval 44"/>
              <p:cNvSpPr>
                <a:spLocks noChangeArrowheads="1"/>
              </p:cNvSpPr>
              <p:nvPr/>
            </p:nvSpPr>
            <p:spPr bwMode="auto">
              <a:xfrm>
                <a:off x="1678" y="1066"/>
                <a:ext cx="116" cy="116"/>
              </a:xfrm>
              <a:prstGeom prst="ellipse">
                <a:avLst/>
              </a:prstGeom>
              <a:solidFill>
                <a:srgbClr val="0D0D0D"/>
              </a:solidFill>
              <a:ln w="38100">
                <a:solidFill>
                  <a:srgbClr val="9900CC"/>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sp>
          <p:nvSpPr>
            <p:cNvPr id="14355" name="Oval 47"/>
            <p:cNvSpPr>
              <a:spLocks noChangeArrowheads="1"/>
            </p:cNvSpPr>
            <p:nvPr/>
          </p:nvSpPr>
          <p:spPr bwMode="auto">
            <a:xfrm>
              <a:off x="3001" y="2753"/>
              <a:ext cx="2118" cy="542"/>
            </a:xfrm>
            <a:prstGeom prst="ellipse">
              <a:avLst/>
            </a:prstGeom>
            <a:noFill/>
            <a:ln w="28575">
              <a:solidFill>
                <a:srgbClr val="9900CC"/>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sp>
        <p:nvSpPr>
          <p:cNvPr id="13315" name="Rectangle 2"/>
          <p:cNvSpPr>
            <a:spLocks noGrp="1" noChangeArrowheads="1"/>
          </p:cNvSpPr>
          <p:nvPr>
            <p:ph type="title" idx="4294967295"/>
          </p:nvPr>
        </p:nvSpPr>
        <p:spPr>
          <a:xfrm>
            <a:off x="0" y="0"/>
            <a:ext cx="9144000" cy="773113"/>
          </a:xfrm>
          <a:effectLst>
            <a:outerShdw dist="28398" dir="1593903" algn="ctr" rotWithShape="0">
              <a:srgbClr val="AC7F0E"/>
            </a:outerShdw>
          </a:effectLst>
        </p:spPr>
        <p:txBody>
          <a:bodyPr/>
          <a:lstStyle/>
          <a:p>
            <a:pPr fontAlgn="auto">
              <a:spcAft>
                <a:spcPts val="0"/>
              </a:spcAft>
              <a:defRPr/>
            </a:pPr>
            <a:r>
              <a:rPr lang="en-US">
                <a:solidFill>
                  <a:schemeClr val="tx1"/>
                </a:solidFill>
                <a:latin typeface="Times New Roman" charset="0"/>
              </a:rPr>
              <a:t>Three Satellites (2D Positioning)</a:t>
            </a:r>
          </a:p>
        </p:txBody>
      </p:sp>
      <p:grpSp>
        <p:nvGrpSpPr>
          <p:cNvPr id="14339" name="Group 53"/>
          <p:cNvGrpSpPr>
            <a:grpSpLocks/>
          </p:cNvGrpSpPr>
          <p:nvPr/>
        </p:nvGrpSpPr>
        <p:grpSpPr bwMode="auto">
          <a:xfrm>
            <a:off x="2208213" y="1806575"/>
            <a:ext cx="4197350" cy="4022725"/>
            <a:chOff x="431" y="1138"/>
            <a:chExt cx="2644" cy="2534"/>
          </a:xfrm>
        </p:grpSpPr>
        <p:sp>
          <p:nvSpPr>
            <p:cNvPr id="14347" name="Oval 31"/>
            <p:cNvSpPr>
              <a:spLocks noChangeArrowheads="1"/>
            </p:cNvSpPr>
            <p:nvPr/>
          </p:nvSpPr>
          <p:spPr bwMode="auto">
            <a:xfrm>
              <a:off x="431" y="1138"/>
              <a:ext cx="2644" cy="2534"/>
            </a:xfrm>
            <a:prstGeom prst="ellipse">
              <a:avLst/>
            </a:prstGeom>
            <a:solidFill>
              <a:srgbClr val="B1B1EB">
                <a:alpha val="50195"/>
              </a:srgbClr>
            </a:solidFill>
            <a:ln w="28575">
              <a:solidFill>
                <a:srgbClr val="222286"/>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nvGrpSpPr>
            <p:cNvPr id="14348" name="Group 32"/>
            <p:cNvGrpSpPr>
              <a:grpSpLocks/>
            </p:cNvGrpSpPr>
            <p:nvPr/>
          </p:nvGrpSpPr>
          <p:grpSpPr bwMode="auto">
            <a:xfrm>
              <a:off x="1539" y="2203"/>
              <a:ext cx="406" cy="358"/>
              <a:chOff x="1621" y="1008"/>
              <a:chExt cx="231" cy="231"/>
            </a:xfrm>
          </p:grpSpPr>
          <p:sp>
            <p:nvSpPr>
              <p:cNvPr id="14350" name="Rectangle 33"/>
              <p:cNvSpPr>
                <a:spLocks noChangeArrowheads="1"/>
              </p:cNvSpPr>
              <p:nvPr/>
            </p:nvSpPr>
            <p:spPr bwMode="auto">
              <a:xfrm>
                <a:off x="1621" y="1008"/>
                <a:ext cx="58" cy="231"/>
              </a:xfrm>
              <a:prstGeom prst="rect">
                <a:avLst/>
              </a:prstGeom>
              <a:solidFill>
                <a:schemeClr val="tx1"/>
              </a:solidFill>
              <a:ln w="38100">
                <a:solidFill>
                  <a:srgbClr val="222286"/>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4351" name="Rectangle 34"/>
              <p:cNvSpPr>
                <a:spLocks noChangeArrowheads="1"/>
              </p:cNvSpPr>
              <p:nvPr/>
            </p:nvSpPr>
            <p:spPr bwMode="auto">
              <a:xfrm>
                <a:off x="1793" y="1008"/>
                <a:ext cx="59" cy="231"/>
              </a:xfrm>
              <a:prstGeom prst="rect">
                <a:avLst/>
              </a:prstGeom>
              <a:solidFill>
                <a:schemeClr val="tx1"/>
              </a:solidFill>
              <a:ln w="38100">
                <a:solidFill>
                  <a:srgbClr val="222286"/>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4352" name="Oval 35"/>
              <p:cNvSpPr>
                <a:spLocks noChangeArrowheads="1"/>
              </p:cNvSpPr>
              <p:nvPr/>
            </p:nvSpPr>
            <p:spPr bwMode="auto">
              <a:xfrm>
                <a:off x="1678" y="1066"/>
                <a:ext cx="116" cy="116"/>
              </a:xfrm>
              <a:prstGeom prst="ellipse">
                <a:avLst/>
              </a:prstGeom>
              <a:solidFill>
                <a:schemeClr val="tx1"/>
              </a:solidFill>
              <a:ln w="38100">
                <a:solidFill>
                  <a:srgbClr val="222286"/>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sp>
          <p:nvSpPr>
            <p:cNvPr id="14349" name="Oval 37"/>
            <p:cNvSpPr>
              <a:spLocks noChangeArrowheads="1"/>
            </p:cNvSpPr>
            <p:nvPr/>
          </p:nvSpPr>
          <p:spPr bwMode="auto">
            <a:xfrm>
              <a:off x="441" y="2041"/>
              <a:ext cx="2622" cy="758"/>
            </a:xfrm>
            <a:prstGeom prst="ellipse">
              <a:avLst/>
            </a:prstGeom>
            <a:noFill/>
            <a:ln w="28575">
              <a:solidFill>
                <a:srgbClr val="222286"/>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14340" name="Group 54"/>
          <p:cNvGrpSpPr>
            <a:grpSpLocks/>
          </p:cNvGrpSpPr>
          <p:nvPr/>
        </p:nvGrpSpPr>
        <p:grpSpPr bwMode="auto">
          <a:xfrm>
            <a:off x="5745163" y="1687513"/>
            <a:ext cx="2600325" cy="2444750"/>
            <a:chOff x="2621" y="1332"/>
            <a:chExt cx="1638" cy="1540"/>
          </a:xfrm>
        </p:grpSpPr>
        <p:sp>
          <p:nvSpPr>
            <p:cNvPr id="14341" name="Oval 20"/>
            <p:cNvSpPr>
              <a:spLocks noChangeArrowheads="1"/>
            </p:cNvSpPr>
            <p:nvPr/>
          </p:nvSpPr>
          <p:spPr bwMode="auto">
            <a:xfrm>
              <a:off x="2621" y="1332"/>
              <a:ext cx="1638" cy="1540"/>
            </a:xfrm>
            <a:prstGeom prst="ellipse">
              <a:avLst/>
            </a:prstGeom>
            <a:solidFill>
              <a:srgbClr val="95FF95">
                <a:alpha val="50195"/>
              </a:srgbClr>
            </a:solidFill>
            <a:ln w="28575">
              <a:solidFill>
                <a:srgbClr val="0066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nvGrpSpPr>
            <p:cNvPr id="14342" name="Group 22"/>
            <p:cNvGrpSpPr>
              <a:grpSpLocks/>
            </p:cNvGrpSpPr>
            <p:nvPr/>
          </p:nvGrpSpPr>
          <p:grpSpPr bwMode="auto">
            <a:xfrm>
              <a:off x="3261" y="1963"/>
              <a:ext cx="360" cy="310"/>
              <a:chOff x="1621" y="1008"/>
              <a:chExt cx="231" cy="231"/>
            </a:xfrm>
          </p:grpSpPr>
          <p:sp>
            <p:nvSpPr>
              <p:cNvPr id="14344" name="Rectangle 23"/>
              <p:cNvSpPr>
                <a:spLocks noChangeArrowheads="1"/>
              </p:cNvSpPr>
              <p:nvPr/>
            </p:nvSpPr>
            <p:spPr bwMode="auto">
              <a:xfrm>
                <a:off x="1621" y="1008"/>
                <a:ext cx="58" cy="231"/>
              </a:xfrm>
              <a:prstGeom prst="rect">
                <a:avLst/>
              </a:prstGeom>
              <a:solidFill>
                <a:schemeClr val="tx1"/>
              </a:solidFill>
              <a:ln w="38100">
                <a:solidFill>
                  <a:srgbClr val="0066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4345" name="Rectangle 24"/>
              <p:cNvSpPr>
                <a:spLocks noChangeArrowheads="1"/>
              </p:cNvSpPr>
              <p:nvPr/>
            </p:nvSpPr>
            <p:spPr bwMode="auto">
              <a:xfrm>
                <a:off x="1793" y="1008"/>
                <a:ext cx="59" cy="231"/>
              </a:xfrm>
              <a:prstGeom prst="rect">
                <a:avLst/>
              </a:prstGeom>
              <a:solidFill>
                <a:schemeClr val="tx1"/>
              </a:solidFill>
              <a:ln w="38100">
                <a:solidFill>
                  <a:srgbClr val="0066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4346" name="Oval 25"/>
              <p:cNvSpPr>
                <a:spLocks noChangeArrowheads="1"/>
              </p:cNvSpPr>
              <p:nvPr/>
            </p:nvSpPr>
            <p:spPr bwMode="auto">
              <a:xfrm>
                <a:off x="1678" y="1066"/>
                <a:ext cx="116" cy="116"/>
              </a:xfrm>
              <a:prstGeom prst="ellipse">
                <a:avLst/>
              </a:prstGeom>
              <a:solidFill>
                <a:schemeClr val="tx1"/>
              </a:solidFill>
              <a:ln w="38100">
                <a:solidFill>
                  <a:srgbClr val="0066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sp>
          <p:nvSpPr>
            <p:cNvPr id="14343" name="Oval 49"/>
            <p:cNvSpPr>
              <a:spLocks noChangeArrowheads="1"/>
            </p:cNvSpPr>
            <p:nvPr/>
          </p:nvSpPr>
          <p:spPr bwMode="auto">
            <a:xfrm>
              <a:off x="2633" y="1873"/>
              <a:ext cx="1606" cy="494"/>
            </a:xfrm>
            <a:prstGeom prst="ellipse">
              <a:avLst/>
            </a:prstGeom>
            <a:noFill/>
            <a:ln w="28575">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spTree>
    <p:extLst>
      <p:ext uri="{BB962C8B-B14F-4D97-AF65-F5344CB8AC3E}">
        <p14:creationId xmlns:p14="http://schemas.microsoft.com/office/powerpoint/2010/main" val="108184540"/>
      </p:ext>
    </p:extLst>
  </p:cSld>
  <p:clrMapOvr>
    <a:masterClrMapping/>
  </p:clrMapOvr>
  <p:transition spd="med">
    <p:strips dir="l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idx="4294967295"/>
          </p:nvPr>
        </p:nvSpPr>
        <p:spPr>
          <a:xfrm>
            <a:off x="0" y="0"/>
            <a:ext cx="9144000" cy="835025"/>
          </a:xfrm>
          <a:effectLst>
            <a:outerShdw dist="28398" dir="1593903" algn="ctr" rotWithShape="0">
              <a:srgbClr val="AC7F0E"/>
            </a:outerShdw>
          </a:effectLst>
        </p:spPr>
        <p:txBody>
          <a:bodyPr/>
          <a:lstStyle/>
          <a:p>
            <a:pPr fontAlgn="auto">
              <a:spcAft>
                <a:spcPts val="0"/>
              </a:spcAft>
              <a:defRPr/>
            </a:pPr>
            <a:r>
              <a:rPr lang="en-US">
                <a:solidFill>
                  <a:schemeClr val="tx1"/>
                </a:solidFill>
                <a:latin typeface="Times New Roman" charset="0"/>
              </a:rPr>
              <a:t>Three Dimensional (3D) Positioning</a:t>
            </a:r>
          </a:p>
        </p:txBody>
      </p:sp>
      <p:grpSp>
        <p:nvGrpSpPr>
          <p:cNvPr id="15362" name="Group 1053"/>
          <p:cNvGrpSpPr>
            <a:grpSpLocks/>
          </p:cNvGrpSpPr>
          <p:nvPr/>
        </p:nvGrpSpPr>
        <p:grpSpPr bwMode="auto">
          <a:xfrm>
            <a:off x="4622800" y="3230563"/>
            <a:ext cx="2763838" cy="2649537"/>
            <a:chOff x="1952" y="2035"/>
            <a:chExt cx="1741" cy="1669"/>
          </a:xfrm>
        </p:grpSpPr>
        <p:grpSp>
          <p:nvGrpSpPr>
            <p:cNvPr id="15388" name="Group 1033"/>
            <p:cNvGrpSpPr>
              <a:grpSpLocks/>
            </p:cNvGrpSpPr>
            <p:nvPr/>
          </p:nvGrpSpPr>
          <p:grpSpPr bwMode="auto">
            <a:xfrm>
              <a:off x="1952" y="2035"/>
              <a:ext cx="1741" cy="1669"/>
              <a:chOff x="2024" y="471"/>
              <a:chExt cx="1741" cy="1669"/>
            </a:xfrm>
          </p:grpSpPr>
          <p:sp>
            <p:nvSpPr>
              <p:cNvPr id="15390" name="Oval 1034"/>
              <p:cNvSpPr>
                <a:spLocks noChangeArrowheads="1"/>
              </p:cNvSpPr>
              <p:nvPr/>
            </p:nvSpPr>
            <p:spPr bwMode="auto">
              <a:xfrm>
                <a:off x="2024" y="471"/>
                <a:ext cx="1741" cy="1669"/>
              </a:xfrm>
              <a:prstGeom prst="ellipse">
                <a:avLst/>
              </a:prstGeom>
              <a:solidFill>
                <a:srgbClr val="A7FFA7">
                  <a:alpha val="50195"/>
                </a:srgbClr>
              </a:solidFill>
              <a:ln w="28575">
                <a:solidFill>
                  <a:srgbClr val="0066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nvGrpSpPr>
              <p:cNvPr id="15391" name="Group 1035"/>
              <p:cNvGrpSpPr>
                <a:grpSpLocks/>
              </p:cNvGrpSpPr>
              <p:nvPr/>
            </p:nvGrpSpPr>
            <p:grpSpPr bwMode="auto">
              <a:xfrm>
                <a:off x="2704" y="1147"/>
                <a:ext cx="399" cy="351"/>
                <a:chOff x="1621" y="1008"/>
                <a:chExt cx="231" cy="231"/>
              </a:xfrm>
            </p:grpSpPr>
            <p:sp>
              <p:nvSpPr>
                <p:cNvPr id="15392" name="Rectangle 1036"/>
                <p:cNvSpPr>
                  <a:spLocks noChangeArrowheads="1"/>
                </p:cNvSpPr>
                <p:nvPr/>
              </p:nvSpPr>
              <p:spPr bwMode="auto">
                <a:xfrm>
                  <a:off x="1621" y="1008"/>
                  <a:ext cx="58" cy="231"/>
                </a:xfrm>
                <a:prstGeom prst="rect">
                  <a:avLst/>
                </a:prstGeom>
                <a:solidFill>
                  <a:srgbClr val="0D0D0D"/>
                </a:solidFill>
                <a:ln w="38100">
                  <a:solidFill>
                    <a:srgbClr val="0066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5393" name="Rectangle 1037"/>
                <p:cNvSpPr>
                  <a:spLocks noChangeArrowheads="1"/>
                </p:cNvSpPr>
                <p:nvPr/>
              </p:nvSpPr>
              <p:spPr bwMode="auto">
                <a:xfrm>
                  <a:off x="1793" y="1008"/>
                  <a:ext cx="59" cy="231"/>
                </a:xfrm>
                <a:prstGeom prst="rect">
                  <a:avLst/>
                </a:prstGeom>
                <a:solidFill>
                  <a:srgbClr val="0D0D0D"/>
                </a:solidFill>
                <a:ln w="38100">
                  <a:solidFill>
                    <a:srgbClr val="0066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5394" name="Oval 1038"/>
                <p:cNvSpPr>
                  <a:spLocks noChangeArrowheads="1"/>
                </p:cNvSpPr>
                <p:nvPr/>
              </p:nvSpPr>
              <p:spPr bwMode="auto">
                <a:xfrm>
                  <a:off x="1678" y="1066"/>
                  <a:ext cx="116" cy="116"/>
                </a:xfrm>
                <a:prstGeom prst="ellipse">
                  <a:avLst/>
                </a:prstGeom>
                <a:solidFill>
                  <a:srgbClr val="0D0D0D"/>
                </a:solidFill>
                <a:ln w="38100">
                  <a:solidFill>
                    <a:srgbClr val="0066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sp>
          <p:nvSpPr>
            <p:cNvPr id="15389" name="Oval 1052"/>
            <p:cNvSpPr>
              <a:spLocks noChangeArrowheads="1"/>
            </p:cNvSpPr>
            <p:nvPr/>
          </p:nvSpPr>
          <p:spPr bwMode="auto">
            <a:xfrm>
              <a:off x="1960" y="2624"/>
              <a:ext cx="1712" cy="472"/>
            </a:xfrm>
            <a:prstGeom prst="ellipse">
              <a:avLst/>
            </a:prstGeom>
            <a:noFill/>
            <a:ln w="28575" cap="sq">
              <a:solidFill>
                <a:srgbClr val="00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15363" name="Group 1059"/>
          <p:cNvGrpSpPr>
            <a:grpSpLocks/>
          </p:cNvGrpSpPr>
          <p:nvPr/>
        </p:nvGrpSpPr>
        <p:grpSpPr bwMode="auto">
          <a:xfrm>
            <a:off x="3446463" y="1477963"/>
            <a:ext cx="2763837" cy="2649537"/>
            <a:chOff x="1211" y="931"/>
            <a:chExt cx="1741" cy="1669"/>
          </a:xfrm>
        </p:grpSpPr>
        <p:grpSp>
          <p:nvGrpSpPr>
            <p:cNvPr id="15381" name="Group 1027"/>
            <p:cNvGrpSpPr>
              <a:grpSpLocks/>
            </p:cNvGrpSpPr>
            <p:nvPr/>
          </p:nvGrpSpPr>
          <p:grpSpPr bwMode="auto">
            <a:xfrm>
              <a:off x="1211" y="931"/>
              <a:ext cx="1741" cy="1669"/>
              <a:chOff x="3320" y="2539"/>
              <a:chExt cx="1741" cy="1669"/>
            </a:xfrm>
          </p:grpSpPr>
          <p:sp>
            <p:nvSpPr>
              <p:cNvPr id="15383" name="Oval 1028"/>
              <p:cNvSpPr>
                <a:spLocks noChangeArrowheads="1"/>
              </p:cNvSpPr>
              <p:nvPr/>
            </p:nvSpPr>
            <p:spPr bwMode="auto">
              <a:xfrm>
                <a:off x="3320" y="2539"/>
                <a:ext cx="1741" cy="1669"/>
              </a:xfrm>
              <a:prstGeom prst="ellipse">
                <a:avLst/>
              </a:prstGeom>
              <a:solidFill>
                <a:srgbClr val="B1B1EB">
                  <a:alpha val="50195"/>
                </a:srgbClr>
              </a:solidFill>
              <a:ln w="28575">
                <a:solidFill>
                  <a:srgbClr val="222286"/>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nvGrpSpPr>
              <p:cNvPr id="15384" name="Group 1029"/>
              <p:cNvGrpSpPr>
                <a:grpSpLocks/>
              </p:cNvGrpSpPr>
              <p:nvPr/>
            </p:nvGrpSpPr>
            <p:grpSpPr bwMode="auto">
              <a:xfrm>
                <a:off x="3984" y="3183"/>
                <a:ext cx="399" cy="351"/>
                <a:chOff x="1621" y="1008"/>
                <a:chExt cx="231" cy="231"/>
              </a:xfrm>
            </p:grpSpPr>
            <p:sp>
              <p:nvSpPr>
                <p:cNvPr id="15385" name="Rectangle 1030"/>
                <p:cNvSpPr>
                  <a:spLocks noChangeArrowheads="1"/>
                </p:cNvSpPr>
                <p:nvPr/>
              </p:nvSpPr>
              <p:spPr bwMode="auto">
                <a:xfrm>
                  <a:off x="1621" y="1008"/>
                  <a:ext cx="58" cy="231"/>
                </a:xfrm>
                <a:prstGeom prst="rect">
                  <a:avLst/>
                </a:prstGeom>
                <a:solidFill>
                  <a:schemeClr val="tx1"/>
                </a:solidFill>
                <a:ln w="38100">
                  <a:solidFill>
                    <a:srgbClr val="222286"/>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5386" name="Rectangle 1031"/>
                <p:cNvSpPr>
                  <a:spLocks noChangeArrowheads="1"/>
                </p:cNvSpPr>
                <p:nvPr/>
              </p:nvSpPr>
              <p:spPr bwMode="auto">
                <a:xfrm>
                  <a:off x="1793" y="1008"/>
                  <a:ext cx="59" cy="231"/>
                </a:xfrm>
                <a:prstGeom prst="rect">
                  <a:avLst/>
                </a:prstGeom>
                <a:solidFill>
                  <a:schemeClr val="tx1"/>
                </a:solidFill>
                <a:ln w="38100">
                  <a:solidFill>
                    <a:srgbClr val="222286"/>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5387" name="Oval 1032"/>
                <p:cNvSpPr>
                  <a:spLocks noChangeArrowheads="1"/>
                </p:cNvSpPr>
                <p:nvPr/>
              </p:nvSpPr>
              <p:spPr bwMode="auto">
                <a:xfrm>
                  <a:off x="1678" y="1066"/>
                  <a:ext cx="116" cy="116"/>
                </a:xfrm>
                <a:prstGeom prst="ellipse">
                  <a:avLst/>
                </a:prstGeom>
                <a:solidFill>
                  <a:schemeClr val="tx1"/>
                </a:solidFill>
                <a:ln w="38100">
                  <a:solidFill>
                    <a:srgbClr val="222286"/>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sp>
          <p:nvSpPr>
            <p:cNvPr id="15382" name="Oval 1058"/>
            <p:cNvSpPr>
              <a:spLocks noChangeArrowheads="1"/>
            </p:cNvSpPr>
            <p:nvPr/>
          </p:nvSpPr>
          <p:spPr bwMode="auto">
            <a:xfrm>
              <a:off x="1216" y="1528"/>
              <a:ext cx="1728" cy="472"/>
            </a:xfrm>
            <a:prstGeom prst="ellipse">
              <a:avLst/>
            </a:prstGeom>
            <a:noFill/>
            <a:ln w="28575" cap="sq">
              <a:solidFill>
                <a:srgbClr val="22228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15364" name="Group 1060"/>
          <p:cNvGrpSpPr>
            <a:grpSpLocks/>
          </p:cNvGrpSpPr>
          <p:nvPr/>
        </p:nvGrpSpPr>
        <p:grpSpPr bwMode="auto">
          <a:xfrm>
            <a:off x="5842000" y="1127125"/>
            <a:ext cx="2763838" cy="2649538"/>
            <a:chOff x="2720" y="710"/>
            <a:chExt cx="1741" cy="1669"/>
          </a:xfrm>
        </p:grpSpPr>
        <p:grpSp>
          <p:nvGrpSpPr>
            <p:cNvPr id="15374" name="Group 1039"/>
            <p:cNvGrpSpPr>
              <a:grpSpLocks/>
            </p:cNvGrpSpPr>
            <p:nvPr/>
          </p:nvGrpSpPr>
          <p:grpSpPr bwMode="auto">
            <a:xfrm>
              <a:off x="2720" y="710"/>
              <a:ext cx="1741" cy="1669"/>
              <a:chOff x="0" y="370"/>
              <a:chExt cx="1741" cy="1669"/>
            </a:xfrm>
          </p:grpSpPr>
          <p:sp>
            <p:nvSpPr>
              <p:cNvPr id="15376" name="Oval 1040"/>
              <p:cNvSpPr>
                <a:spLocks noChangeArrowheads="1"/>
              </p:cNvSpPr>
              <p:nvPr/>
            </p:nvSpPr>
            <p:spPr bwMode="auto">
              <a:xfrm>
                <a:off x="0" y="370"/>
                <a:ext cx="1741" cy="1669"/>
              </a:xfrm>
              <a:prstGeom prst="ellipse">
                <a:avLst/>
              </a:prstGeom>
              <a:solidFill>
                <a:srgbClr val="F2BBFF">
                  <a:alpha val="50195"/>
                </a:srgbClr>
              </a:solidFill>
              <a:ln w="28575">
                <a:solidFill>
                  <a:srgbClr val="9900CC"/>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nvGrpSpPr>
              <p:cNvPr id="15377" name="Group 1041"/>
              <p:cNvGrpSpPr>
                <a:grpSpLocks/>
              </p:cNvGrpSpPr>
              <p:nvPr/>
            </p:nvGrpSpPr>
            <p:grpSpPr bwMode="auto">
              <a:xfrm>
                <a:off x="672" y="1038"/>
                <a:ext cx="399" cy="351"/>
                <a:chOff x="1621" y="1008"/>
                <a:chExt cx="231" cy="231"/>
              </a:xfrm>
            </p:grpSpPr>
            <p:sp>
              <p:nvSpPr>
                <p:cNvPr id="15378" name="Rectangle 1042"/>
                <p:cNvSpPr>
                  <a:spLocks noChangeArrowheads="1"/>
                </p:cNvSpPr>
                <p:nvPr/>
              </p:nvSpPr>
              <p:spPr bwMode="auto">
                <a:xfrm>
                  <a:off x="1621" y="1008"/>
                  <a:ext cx="58" cy="231"/>
                </a:xfrm>
                <a:prstGeom prst="rect">
                  <a:avLst/>
                </a:prstGeom>
                <a:solidFill>
                  <a:srgbClr val="0D0D0D"/>
                </a:solidFill>
                <a:ln w="38100">
                  <a:solidFill>
                    <a:srgbClr val="9900CC"/>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5379" name="Rectangle 1043"/>
                <p:cNvSpPr>
                  <a:spLocks noChangeArrowheads="1"/>
                </p:cNvSpPr>
                <p:nvPr/>
              </p:nvSpPr>
              <p:spPr bwMode="auto">
                <a:xfrm>
                  <a:off x="1793" y="1008"/>
                  <a:ext cx="59" cy="231"/>
                </a:xfrm>
                <a:prstGeom prst="rect">
                  <a:avLst/>
                </a:prstGeom>
                <a:solidFill>
                  <a:srgbClr val="0D0D0D"/>
                </a:solidFill>
                <a:ln w="38100">
                  <a:solidFill>
                    <a:srgbClr val="9900CC"/>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5380" name="Oval 1044"/>
                <p:cNvSpPr>
                  <a:spLocks noChangeArrowheads="1"/>
                </p:cNvSpPr>
                <p:nvPr/>
              </p:nvSpPr>
              <p:spPr bwMode="auto">
                <a:xfrm>
                  <a:off x="1678" y="1066"/>
                  <a:ext cx="116" cy="116"/>
                </a:xfrm>
                <a:prstGeom prst="ellipse">
                  <a:avLst/>
                </a:prstGeom>
                <a:solidFill>
                  <a:srgbClr val="0D0D0D"/>
                </a:solidFill>
                <a:ln w="38100">
                  <a:solidFill>
                    <a:srgbClr val="9900CC"/>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sp>
          <p:nvSpPr>
            <p:cNvPr id="15375" name="Oval 1056"/>
            <p:cNvSpPr>
              <a:spLocks noChangeArrowheads="1"/>
            </p:cNvSpPr>
            <p:nvPr/>
          </p:nvSpPr>
          <p:spPr bwMode="auto">
            <a:xfrm>
              <a:off x="2728" y="1312"/>
              <a:ext cx="1720" cy="472"/>
            </a:xfrm>
            <a:prstGeom prst="ellipse">
              <a:avLst/>
            </a:prstGeom>
            <a:noFill/>
            <a:ln w="28575" cap="sq">
              <a:solidFill>
                <a:srgbClr val="9900CC"/>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11" name="Group 1055"/>
          <p:cNvGrpSpPr>
            <a:grpSpLocks/>
          </p:cNvGrpSpPr>
          <p:nvPr/>
        </p:nvGrpSpPr>
        <p:grpSpPr bwMode="auto">
          <a:xfrm>
            <a:off x="5676900" y="2892425"/>
            <a:ext cx="2763838" cy="2649538"/>
            <a:chOff x="2616" y="1822"/>
            <a:chExt cx="1741" cy="1669"/>
          </a:xfrm>
        </p:grpSpPr>
        <p:grpSp>
          <p:nvGrpSpPr>
            <p:cNvPr id="15367" name="Group 1045"/>
            <p:cNvGrpSpPr>
              <a:grpSpLocks/>
            </p:cNvGrpSpPr>
            <p:nvPr/>
          </p:nvGrpSpPr>
          <p:grpSpPr bwMode="auto">
            <a:xfrm>
              <a:off x="2616" y="1822"/>
              <a:ext cx="1741" cy="1669"/>
              <a:chOff x="0" y="370"/>
              <a:chExt cx="1741" cy="1669"/>
            </a:xfrm>
          </p:grpSpPr>
          <p:sp>
            <p:nvSpPr>
              <p:cNvPr id="15369" name="Oval 1046"/>
              <p:cNvSpPr>
                <a:spLocks noChangeArrowheads="1"/>
              </p:cNvSpPr>
              <p:nvPr/>
            </p:nvSpPr>
            <p:spPr bwMode="auto">
              <a:xfrm>
                <a:off x="0" y="370"/>
                <a:ext cx="1741" cy="1669"/>
              </a:xfrm>
              <a:prstGeom prst="ellipse">
                <a:avLst/>
              </a:prstGeom>
              <a:solidFill>
                <a:srgbClr val="FFD8C5">
                  <a:alpha val="50195"/>
                </a:srgbClr>
              </a:solidFill>
              <a:ln w="28575">
                <a:solidFill>
                  <a:srgbClr val="FF66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nvGrpSpPr>
              <p:cNvPr id="15370" name="Group 1047"/>
              <p:cNvGrpSpPr>
                <a:grpSpLocks/>
              </p:cNvGrpSpPr>
              <p:nvPr/>
            </p:nvGrpSpPr>
            <p:grpSpPr bwMode="auto">
              <a:xfrm>
                <a:off x="672" y="1038"/>
                <a:ext cx="399" cy="351"/>
                <a:chOff x="1621" y="1008"/>
                <a:chExt cx="231" cy="231"/>
              </a:xfrm>
            </p:grpSpPr>
            <p:sp>
              <p:nvSpPr>
                <p:cNvPr id="15371" name="Rectangle 1048"/>
                <p:cNvSpPr>
                  <a:spLocks noChangeArrowheads="1"/>
                </p:cNvSpPr>
                <p:nvPr/>
              </p:nvSpPr>
              <p:spPr bwMode="auto">
                <a:xfrm>
                  <a:off x="1621" y="1008"/>
                  <a:ext cx="58" cy="231"/>
                </a:xfrm>
                <a:prstGeom prst="rect">
                  <a:avLst/>
                </a:prstGeom>
                <a:solidFill>
                  <a:srgbClr val="0D0D0D"/>
                </a:solidFill>
                <a:ln w="38100">
                  <a:solidFill>
                    <a:srgbClr val="FF66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5372" name="Rectangle 1049"/>
                <p:cNvSpPr>
                  <a:spLocks noChangeArrowheads="1"/>
                </p:cNvSpPr>
                <p:nvPr/>
              </p:nvSpPr>
              <p:spPr bwMode="auto">
                <a:xfrm>
                  <a:off x="1793" y="1008"/>
                  <a:ext cx="59" cy="231"/>
                </a:xfrm>
                <a:prstGeom prst="rect">
                  <a:avLst/>
                </a:prstGeom>
                <a:solidFill>
                  <a:srgbClr val="0D0D0D"/>
                </a:solidFill>
                <a:ln w="38100">
                  <a:solidFill>
                    <a:srgbClr val="FF66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5373" name="Oval 1050"/>
                <p:cNvSpPr>
                  <a:spLocks noChangeArrowheads="1"/>
                </p:cNvSpPr>
                <p:nvPr/>
              </p:nvSpPr>
              <p:spPr bwMode="auto">
                <a:xfrm>
                  <a:off x="1678" y="1066"/>
                  <a:ext cx="116" cy="116"/>
                </a:xfrm>
                <a:prstGeom prst="ellipse">
                  <a:avLst/>
                </a:prstGeom>
                <a:solidFill>
                  <a:srgbClr val="0D0D0D"/>
                </a:solidFill>
                <a:ln w="38100">
                  <a:solidFill>
                    <a:srgbClr val="FF66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sp>
          <p:nvSpPr>
            <p:cNvPr id="15368" name="Oval 1054"/>
            <p:cNvSpPr>
              <a:spLocks noChangeArrowheads="1"/>
            </p:cNvSpPr>
            <p:nvPr/>
          </p:nvSpPr>
          <p:spPr bwMode="auto">
            <a:xfrm>
              <a:off x="2632" y="2424"/>
              <a:ext cx="1712" cy="472"/>
            </a:xfrm>
            <a:prstGeom prst="ellipse">
              <a:avLst/>
            </a:prstGeom>
            <a:noFill/>
            <a:ln w="28575" cap="sq">
              <a:solidFill>
                <a:srgbClr val="FF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sp>
        <p:nvSpPr>
          <p:cNvPr id="387109" name="Oval 1061"/>
          <p:cNvSpPr>
            <a:spLocks noChangeArrowheads="1"/>
          </p:cNvSpPr>
          <p:nvPr/>
        </p:nvSpPr>
        <p:spPr bwMode="auto">
          <a:xfrm>
            <a:off x="6045200" y="3200400"/>
            <a:ext cx="114300" cy="114300"/>
          </a:xfrm>
          <a:prstGeom prst="ellipse">
            <a:avLst/>
          </a:prstGeom>
          <a:solidFill>
            <a:srgbClr val="FFFF00"/>
          </a:solidFill>
          <a:ln w="28575">
            <a:solidFill>
              <a:srgbClr val="FFFF00"/>
            </a:solidFill>
            <a:round/>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Tree>
    <p:extLst>
      <p:ext uri="{BB962C8B-B14F-4D97-AF65-F5344CB8AC3E}">
        <p14:creationId xmlns:p14="http://schemas.microsoft.com/office/powerpoint/2010/main" val="148639841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387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10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940050" y="0"/>
            <a:ext cx="7727950" cy="1109663"/>
          </a:xfrm>
        </p:spPr>
        <p:txBody>
          <a:bodyPr/>
          <a:lstStyle/>
          <a:p>
            <a:pPr fontAlgn="auto">
              <a:spcAft>
                <a:spcPts val="0"/>
              </a:spcAft>
              <a:defRPr/>
            </a:pPr>
            <a:r>
              <a:rPr lang="en-US" dirty="0">
                <a:solidFill>
                  <a:schemeClr val="tx1"/>
                </a:solidFill>
                <a:latin typeface="Times New Roman" charset="0"/>
              </a:rPr>
              <a:t>GPS Satellite Geometry</a:t>
            </a:r>
          </a:p>
        </p:txBody>
      </p:sp>
      <p:sp>
        <p:nvSpPr>
          <p:cNvPr id="964611" name="Rectangle 3"/>
          <p:cNvSpPr>
            <a:spLocks noGrp="1" noChangeArrowheads="1"/>
          </p:cNvSpPr>
          <p:nvPr>
            <p:ph idx="1"/>
          </p:nvPr>
        </p:nvSpPr>
        <p:spPr>
          <a:xfrm>
            <a:off x="2917825" y="1214438"/>
            <a:ext cx="7750175" cy="5643562"/>
          </a:xfrm>
        </p:spPr>
        <p:txBody>
          <a:bodyPr/>
          <a:lstStyle/>
          <a:p>
            <a:pPr>
              <a:buClr>
                <a:srgbClr val="FFFF00"/>
              </a:buClr>
              <a:buSzPct val="65000"/>
              <a:buFont typeface="Wingdings" charset="2"/>
              <a:buChar char="Ø"/>
            </a:pPr>
            <a:r>
              <a:rPr lang="en-US" altLang="en-US">
                <a:latin typeface="Times New Roman" charset="0"/>
              </a:rPr>
              <a:t>Satellite geometry can affect the quality of GPS signals and accuracy of receiver trilateration.</a:t>
            </a:r>
          </a:p>
          <a:p>
            <a:pPr>
              <a:buClr>
                <a:srgbClr val="FFFF00"/>
              </a:buClr>
              <a:buSzPct val="65000"/>
              <a:buFont typeface="Wingdings" charset="2"/>
              <a:buChar char="Ø"/>
            </a:pPr>
            <a:r>
              <a:rPr lang="en-US" altLang="en-US">
                <a:latin typeface="Times New Roman" charset="0"/>
              </a:rPr>
              <a:t>Dilution of Precision (DOP) reflects each satellite’s position relative to the other satellites being accessed by a receiver.</a:t>
            </a:r>
          </a:p>
          <a:p>
            <a:pPr>
              <a:buClr>
                <a:srgbClr val="FFFF00"/>
              </a:buClr>
              <a:buSzPct val="65000"/>
              <a:buFont typeface="Wingdings" charset="2"/>
              <a:buChar char="Ø"/>
            </a:pPr>
            <a:r>
              <a:rPr lang="en-US" altLang="en-US">
                <a:latin typeface="Times New Roman" charset="0"/>
              </a:rPr>
              <a:t>There are five distinct kinds of DOP.</a:t>
            </a:r>
          </a:p>
          <a:p>
            <a:pPr>
              <a:buClr>
                <a:srgbClr val="FFFF00"/>
              </a:buClr>
              <a:buSzPct val="65000"/>
              <a:buFont typeface="Wingdings" charset="2"/>
              <a:buChar char="Ø"/>
            </a:pPr>
            <a:r>
              <a:rPr lang="en-US" altLang="en-US">
                <a:latin typeface="Times New Roman" charset="0"/>
              </a:rPr>
              <a:t>Position Dilution of Precision (PDOP) is the DOP value used most commonly in GPS to determine the quality of a receiver’s position.</a:t>
            </a:r>
          </a:p>
          <a:p>
            <a:pPr>
              <a:buClr>
                <a:srgbClr val="FFFF00"/>
              </a:buClr>
              <a:buSzPct val="65000"/>
              <a:buFont typeface="Wingdings" charset="2"/>
              <a:buChar char="Ø"/>
            </a:pPr>
            <a:r>
              <a:rPr lang="en-US" altLang="en-US">
                <a:latin typeface="Times New Roman" charset="0"/>
              </a:rPr>
              <a:t>It’s usually up to the GPS receiver to pick satellites which provide the best position triangulation.</a:t>
            </a:r>
          </a:p>
          <a:p>
            <a:pPr>
              <a:buClr>
                <a:srgbClr val="FFFF00"/>
              </a:buClr>
              <a:buSzPct val="65000"/>
              <a:buFont typeface="Wingdings" charset="2"/>
              <a:buChar char="Ø"/>
            </a:pPr>
            <a:r>
              <a:rPr lang="en-US" altLang="en-US">
                <a:latin typeface="Times New Roman" charset="0"/>
              </a:rPr>
              <a:t>Some GPS receivers allow DOP to be manipulated by the user.</a:t>
            </a:r>
          </a:p>
        </p:txBody>
      </p:sp>
    </p:spTree>
    <p:extLst>
      <p:ext uri="{BB962C8B-B14F-4D97-AF65-F5344CB8AC3E}">
        <p14:creationId xmlns:p14="http://schemas.microsoft.com/office/powerpoint/2010/main" val="220945775"/>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4611">
                                            <p:txEl>
                                              <p:pRg st="0" end="0"/>
                                            </p:txEl>
                                          </p:spTgt>
                                        </p:tgtEl>
                                        <p:attrNameLst>
                                          <p:attrName>style.visibility</p:attrName>
                                        </p:attrNameLst>
                                      </p:cBhvr>
                                      <p:to>
                                        <p:strVal val="visible"/>
                                      </p:to>
                                    </p:set>
                                    <p:animEffect transition="in" filter="wipe(left)">
                                      <p:cBhvr>
                                        <p:cTn id="7" dur="500"/>
                                        <p:tgtEl>
                                          <p:spTgt spid="964611">
                                            <p:txEl>
                                              <p:pRg st="0" end="0"/>
                                            </p:txEl>
                                          </p:spTgt>
                                        </p:tgtEl>
                                      </p:cBhvr>
                                    </p:animEffect>
                                  </p:childTnLst>
                                  <p:subTnLst>
                                    <p:animClr clrSpc="rgb" dir="cw">
                                      <p:cBhvr override="childStyle">
                                        <p:cTn dur="1" fill="hold" display="0" masterRel="nextClick" afterEffect="1"/>
                                        <p:tgtEl>
                                          <p:spTgt spid="964611">
                                            <p:txEl>
                                              <p:pRg st="0" end="0"/>
                                            </p:txEl>
                                          </p:spTgt>
                                        </p:tgtEl>
                                        <p:attrNameLst>
                                          <p:attrName>ppt_c</p:attrName>
                                        </p:attrNameLst>
                                      </p:cBhvr>
                                      <p:to>
                                        <a:srgbClr val="777777"/>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4611">
                                            <p:txEl>
                                              <p:pRg st="1" end="1"/>
                                            </p:txEl>
                                          </p:spTgt>
                                        </p:tgtEl>
                                        <p:attrNameLst>
                                          <p:attrName>style.visibility</p:attrName>
                                        </p:attrNameLst>
                                      </p:cBhvr>
                                      <p:to>
                                        <p:strVal val="visible"/>
                                      </p:to>
                                    </p:set>
                                    <p:animEffect transition="in" filter="wipe(left)">
                                      <p:cBhvr>
                                        <p:cTn id="12" dur="500"/>
                                        <p:tgtEl>
                                          <p:spTgt spid="964611">
                                            <p:txEl>
                                              <p:pRg st="1" end="1"/>
                                            </p:txEl>
                                          </p:spTgt>
                                        </p:tgtEl>
                                      </p:cBhvr>
                                    </p:animEffect>
                                  </p:childTnLst>
                                  <p:subTnLst>
                                    <p:animClr clrSpc="rgb" dir="cw">
                                      <p:cBhvr override="childStyle">
                                        <p:cTn dur="1" fill="hold" display="0" masterRel="nextClick" afterEffect="1"/>
                                        <p:tgtEl>
                                          <p:spTgt spid="964611">
                                            <p:txEl>
                                              <p:pRg st="1" end="1"/>
                                            </p:txEl>
                                          </p:spTgt>
                                        </p:tgtEl>
                                        <p:attrNameLst>
                                          <p:attrName>ppt_c</p:attrName>
                                        </p:attrNameLst>
                                      </p:cBhvr>
                                      <p:to>
                                        <a:srgbClr val="777777"/>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64611">
                                            <p:txEl>
                                              <p:pRg st="2" end="2"/>
                                            </p:txEl>
                                          </p:spTgt>
                                        </p:tgtEl>
                                        <p:attrNameLst>
                                          <p:attrName>style.visibility</p:attrName>
                                        </p:attrNameLst>
                                      </p:cBhvr>
                                      <p:to>
                                        <p:strVal val="visible"/>
                                      </p:to>
                                    </p:set>
                                    <p:animEffect transition="in" filter="wipe(left)">
                                      <p:cBhvr>
                                        <p:cTn id="17" dur="500"/>
                                        <p:tgtEl>
                                          <p:spTgt spid="964611">
                                            <p:txEl>
                                              <p:pRg st="2" end="2"/>
                                            </p:txEl>
                                          </p:spTgt>
                                        </p:tgtEl>
                                      </p:cBhvr>
                                    </p:animEffect>
                                  </p:childTnLst>
                                  <p:subTnLst>
                                    <p:animClr clrSpc="rgb" dir="cw">
                                      <p:cBhvr override="childStyle">
                                        <p:cTn dur="1" fill="hold" display="0" masterRel="nextClick" afterEffect="1"/>
                                        <p:tgtEl>
                                          <p:spTgt spid="964611">
                                            <p:txEl>
                                              <p:pRg st="2" end="2"/>
                                            </p:txEl>
                                          </p:spTgt>
                                        </p:tgtEl>
                                        <p:attrNameLst>
                                          <p:attrName>ppt_c</p:attrName>
                                        </p:attrNameLst>
                                      </p:cBhvr>
                                      <p:to>
                                        <a:srgbClr val="777777"/>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64611">
                                            <p:txEl>
                                              <p:pRg st="3" end="3"/>
                                            </p:txEl>
                                          </p:spTgt>
                                        </p:tgtEl>
                                        <p:attrNameLst>
                                          <p:attrName>style.visibility</p:attrName>
                                        </p:attrNameLst>
                                      </p:cBhvr>
                                      <p:to>
                                        <p:strVal val="visible"/>
                                      </p:to>
                                    </p:set>
                                    <p:animEffect transition="in" filter="wipe(left)">
                                      <p:cBhvr>
                                        <p:cTn id="22" dur="500"/>
                                        <p:tgtEl>
                                          <p:spTgt spid="964611">
                                            <p:txEl>
                                              <p:pRg st="3" end="3"/>
                                            </p:txEl>
                                          </p:spTgt>
                                        </p:tgtEl>
                                      </p:cBhvr>
                                    </p:animEffect>
                                  </p:childTnLst>
                                  <p:subTnLst>
                                    <p:animClr clrSpc="rgb" dir="cw">
                                      <p:cBhvr override="childStyle">
                                        <p:cTn dur="1" fill="hold" display="0" masterRel="nextClick" afterEffect="1"/>
                                        <p:tgtEl>
                                          <p:spTgt spid="964611">
                                            <p:txEl>
                                              <p:pRg st="3" end="3"/>
                                            </p:txEl>
                                          </p:spTgt>
                                        </p:tgtEl>
                                        <p:attrNameLst>
                                          <p:attrName>ppt_c</p:attrName>
                                        </p:attrNameLst>
                                      </p:cBhvr>
                                      <p:to>
                                        <a:srgbClr val="777777"/>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64611">
                                            <p:txEl>
                                              <p:pRg st="4" end="4"/>
                                            </p:txEl>
                                          </p:spTgt>
                                        </p:tgtEl>
                                        <p:attrNameLst>
                                          <p:attrName>style.visibility</p:attrName>
                                        </p:attrNameLst>
                                      </p:cBhvr>
                                      <p:to>
                                        <p:strVal val="visible"/>
                                      </p:to>
                                    </p:set>
                                    <p:animEffect transition="in" filter="wipe(left)">
                                      <p:cBhvr>
                                        <p:cTn id="27" dur="500"/>
                                        <p:tgtEl>
                                          <p:spTgt spid="964611">
                                            <p:txEl>
                                              <p:pRg st="4" end="4"/>
                                            </p:txEl>
                                          </p:spTgt>
                                        </p:tgtEl>
                                      </p:cBhvr>
                                    </p:animEffect>
                                  </p:childTnLst>
                                  <p:subTnLst>
                                    <p:animClr clrSpc="rgb" dir="cw">
                                      <p:cBhvr override="childStyle">
                                        <p:cTn dur="1" fill="hold" display="0" masterRel="nextClick" afterEffect="1"/>
                                        <p:tgtEl>
                                          <p:spTgt spid="964611">
                                            <p:txEl>
                                              <p:pRg st="4" end="4"/>
                                            </p:txEl>
                                          </p:spTgt>
                                        </p:tgtEl>
                                        <p:attrNameLst>
                                          <p:attrName>ppt_c</p:attrName>
                                        </p:attrNameLst>
                                      </p:cBhvr>
                                      <p:to>
                                        <a:srgbClr val="777777"/>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64611">
                                            <p:txEl>
                                              <p:pRg st="5" end="5"/>
                                            </p:txEl>
                                          </p:spTgt>
                                        </p:tgtEl>
                                        <p:attrNameLst>
                                          <p:attrName>style.visibility</p:attrName>
                                        </p:attrNameLst>
                                      </p:cBhvr>
                                      <p:to>
                                        <p:strVal val="visible"/>
                                      </p:to>
                                    </p:set>
                                    <p:animEffect transition="in" filter="wipe(left)">
                                      <p:cBhvr>
                                        <p:cTn id="32" dur="500"/>
                                        <p:tgtEl>
                                          <p:spTgt spid="964611">
                                            <p:txEl>
                                              <p:pRg st="5" end="5"/>
                                            </p:txEl>
                                          </p:spTgt>
                                        </p:tgtEl>
                                      </p:cBhvr>
                                    </p:animEffect>
                                  </p:childTnLst>
                                  <p:subTnLst>
                                    <p:animClr clrSpc="rgb" dir="cw">
                                      <p:cBhvr override="childStyle">
                                        <p:cTn dur="1" fill="hold" display="0" masterRel="nextClick" afterEffect="1"/>
                                        <p:tgtEl>
                                          <p:spTgt spid="964611">
                                            <p:txEl>
                                              <p:pRg st="5" end="5"/>
                                            </p:txEl>
                                          </p:spTgt>
                                        </p:tgtEl>
                                        <p:attrNameLst>
                                          <p:attrName>ppt_c</p:attrName>
                                        </p:attrNameLst>
                                      </p:cBhvr>
                                      <p:to>
                                        <a:srgbClr val="777777"/>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11"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Oval 2"/>
          <p:cNvSpPr>
            <a:spLocks noChangeArrowheads="1"/>
          </p:cNvSpPr>
          <p:nvPr/>
        </p:nvSpPr>
        <p:spPr bwMode="auto">
          <a:xfrm>
            <a:off x="3175000" y="954088"/>
            <a:ext cx="5842000" cy="5546725"/>
          </a:xfrm>
          <a:prstGeom prst="ellipse">
            <a:avLst/>
          </a:prstGeom>
          <a:solidFill>
            <a:srgbClr val="6699FF"/>
          </a:solidFill>
          <a:ln w="28575">
            <a:solidFill>
              <a:srgbClr val="0066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6387" name="Rectangle 3"/>
          <p:cNvSpPr>
            <a:spLocks noGrp="1" noChangeArrowheads="1"/>
          </p:cNvSpPr>
          <p:nvPr>
            <p:ph type="title" idx="4294967295"/>
          </p:nvPr>
        </p:nvSpPr>
        <p:spPr>
          <a:xfrm>
            <a:off x="0" y="0"/>
            <a:ext cx="9144000" cy="627063"/>
          </a:xfrm>
          <a:effectLst>
            <a:outerShdw dist="28398" dir="1593903" algn="ctr" rotWithShape="0">
              <a:srgbClr val="AC7F0E"/>
            </a:outerShdw>
          </a:effectLst>
        </p:spPr>
        <p:txBody>
          <a:bodyPr>
            <a:normAutofit fontScale="90000"/>
          </a:bodyPr>
          <a:lstStyle/>
          <a:p>
            <a:pPr fontAlgn="auto">
              <a:spcAft>
                <a:spcPts val="0"/>
              </a:spcAft>
              <a:defRPr/>
            </a:pPr>
            <a:r>
              <a:rPr lang="en-US">
                <a:solidFill>
                  <a:schemeClr val="tx1"/>
                </a:solidFill>
                <a:latin typeface="Times New Roman" charset="0"/>
              </a:rPr>
              <a:t>Ideal Satellite Geometry</a:t>
            </a:r>
          </a:p>
        </p:txBody>
      </p:sp>
      <p:grpSp>
        <p:nvGrpSpPr>
          <p:cNvPr id="17411" name="Group 4"/>
          <p:cNvGrpSpPr>
            <a:grpSpLocks/>
          </p:cNvGrpSpPr>
          <p:nvPr/>
        </p:nvGrpSpPr>
        <p:grpSpPr bwMode="auto">
          <a:xfrm>
            <a:off x="3175000" y="965200"/>
            <a:ext cx="5842000" cy="5537200"/>
            <a:chOff x="1040" y="416"/>
            <a:chExt cx="3680" cy="3488"/>
          </a:xfrm>
        </p:grpSpPr>
        <p:sp>
          <p:nvSpPr>
            <p:cNvPr id="17432" name="Line 5"/>
            <p:cNvSpPr>
              <a:spLocks noChangeShapeType="1"/>
            </p:cNvSpPr>
            <p:nvPr/>
          </p:nvSpPr>
          <p:spPr bwMode="auto">
            <a:xfrm>
              <a:off x="2880" y="416"/>
              <a:ext cx="0" cy="34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33" name="Line 6"/>
            <p:cNvSpPr>
              <a:spLocks noChangeShapeType="1"/>
            </p:cNvSpPr>
            <p:nvPr/>
          </p:nvSpPr>
          <p:spPr bwMode="auto">
            <a:xfrm>
              <a:off x="1040" y="2160"/>
              <a:ext cx="368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7412" name="Text Box 7"/>
          <p:cNvSpPr txBox="1">
            <a:spLocks noChangeArrowheads="1"/>
          </p:cNvSpPr>
          <p:nvPr/>
        </p:nvSpPr>
        <p:spPr bwMode="auto">
          <a:xfrm>
            <a:off x="5892800" y="508000"/>
            <a:ext cx="368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800" b="1"/>
              <a:t>N</a:t>
            </a:r>
          </a:p>
        </p:txBody>
      </p:sp>
      <p:sp>
        <p:nvSpPr>
          <p:cNvPr id="17413" name="Text Box 8"/>
          <p:cNvSpPr txBox="1">
            <a:spLocks noChangeArrowheads="1"/>
          </p:cNvSpPr>
          <p:nvPr/>
        </p:nvSpPr>
        <p:spPr bwMode="auto">
          <a:xfrm>
            <a:off x="5905500" y="6400800"/>
            <a:ext cx="368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800" b="1"/>
              <a:t>S</a:t>
            </a:r>
          </a:p>
        </p:txBody>
      </p:sp>
      <p:sp>
        <p:nvSpPr>
          <p:cNvPr id="17414" name="Text Box 9"/>
          <p:cNvSpPr txBox="1">
            <a:spLocks noChangeArrowheads="1"/>
          </p:cNvSpPr>
          <p:nvPr/>
        </p:nvSpPr>
        <p:spPr bwMode="auto">
          <a:xfrm>
            <a:off x="2654300" y="3492500"/>
            <a:ext cx="45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800" b="1"/>
              <a:t>W</a:t>
            </a:r>
          </a:p>
        </p:txBody>
      </p:sp>
      <p:sp>
        <p:nvSpPr>
          <p:cNvPr id="17415" name="Text Box 10"/>
          <p:cNvSpPr txBox="1">
            <a:spLocks noChangeArrowheads="1"/>
          </p:cNvSpPr>
          <p:nvPr/>
        </p:nvSpPr>
        <p:spPr bwMode="auto">
          <a:xfrm>
            <a:off x="9004300" y="3454400"/>
            <a:ext cx="368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800" b="1"/>
              <a:t>E</a:t>
            </a:r>
          </a:p>
        </p:txBody>
      </p:sp>
      <p:grpSp>
        <p:nvGrpSpPr>
          <p:cNvPr id="17416" name="Group 11"/>
          <p:cNvGrpSpPr>
            <a:grpSpLocks/>
          </p:cNvGrpSpPr>
          <p:nvPr/>
        </p:nvGrpSpPr>
        <p:grpSpPr bwMode="auto">
          <a:xfrm>
            <a:off x="4530725" y="1666875"/>
            <a:ext cx="544513" cy="417513"/>
            <a:chOff x="1621" y="1008"/>
            <a:chExt cx="231" cy="231"/>
          </a:xfrm>
        </p:grpSpPr>
        <p:sp>
          <p:nvSpPr>
            <p:cNvPr id="17429" name="Rectangle 12"/>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7430" name="Rectangle 13"/>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7431" name="Oval 14"/>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17417" name="Group 15"/>
          <p:cNvGrpSpPr>
            <a:grpSpLocks/>
          </p:cNvGrpSpPr>
          <p:nvPr/>
        </p:nvGrpSpPr>
        <p:grpSpPr bwMode="auto">
          <a:xfrm>
            <a:off x="8150225" y="3698875"/>
            <a:ext cx="544513" cy="417513"/>
            <a:chOff x="1621" y="1008"/>
            <a:chExt cx="231" cy="231"/>
          </a:xfrm>
        </p:grpSpPr>
        <p:sp>
          <p:nvSpPr>
            <p:cNvPr id="17426" name="Rectangle 16"/>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7427" name="Rectangle 17"/>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7428" name="Oval 18"/>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17418" name="Group 19"/>
          <p:cNvGrpSpPr>
            <a:grpSpLocks/>
          </p:cNvGrpSpPr>
          <p:nvPr/>
        </p:nvGrpSpPr>
        <p:grpSpPr bwMode="auto">
          <a:xfrm>
            <a:off x="4860925" y="5489575"/>
            <a:ext cx="544513" cy="417513"/>
            <a:chOff x="1621" y="1008"/>
            <a:chExt cx="231" cy="231"/>
          </a:xfrm>
        </p:grpSpPr>
        <p:sp>
          <p:nvSpPr>
            <p:cNvPr id="17423" name="Rectangle 20"/>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7424" name="Rectangle 21"/>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7425" name="Oval 22"/>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17419" name="Group 23"/>
          <p:cNvGrpSpPr>
            <a:grpSpLocks/>
          </p:cNvGrpSpPr>
          <p:nvPr/>
        </p:nvGrpSpPr>
        <p:grpSpPr bwMode="auto">
          <a:xfrm>
            <a:off x="5800725" y="3394075"/>
            <a:ext cx="544513" cy="417513"/>
            <a:chOff x="1621" y="1008"/>
            <a:chExt cx="231" cy="231"/>
          </a:xfrm>
        </p:grpSpPr>
        <p:sp>
          <p:nvSpPr>
            <p:cNvPr id="17420" name="Rectangle 24"/>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7421" name="Rectangle 25"/>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7422" name="Oval 26"/>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spTree>
    <p:extLst>
      <p:ext uri="{BB962C8B-B14F-4D97-AF65-F5344CB8AC3E}">
        <p14:creationId xmlns:p14="http://schemas.microsoft.com/office/powerpoint/2010/main" val="436414762"/>
      </p:ext>
    </p:extLst>
  </p:cSld>
  <p:clrMapOvr>
    <a:masterClrMapping/>
  </p:clrMapOvr>
  <p:transition spd="med">
    <p:strips dir="l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1026"/>
          <p:cNvGrpSpPr>
            <a:grpSpLocks/>
          </p:cNvGrpSpPr>
          <p:nvPr/>
        </p:nvGrpSpPr>
        <p:grpSpPr bwMode="auto">
          <a:xfrm>
            <a:off x="8154988" y="1089025"/>
            <a:ext cx="608012" cy="569913"/>
            <a:chOff x="1621" y="1008"/>
            <a:chExt cx="231" cy="231"/>
          </a:xfrm>
        </p:grpSpPr>
        <p:sp>
          <p:nvSpPr>
            <p:cNvPr id="18468" name="Rectangle 1027"/>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8469" name="Rectangle 1028"/>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8470" name="Oval 1029"/>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18434" name="Group 1030"/>
          <p:cNvGrpSpPr>
            <a:grpSpLocks/>
          </p:cNvGrpSpPr>
          <p:nvPr/>
        </p:nvGrpSpPr>
        <p:grpSpPr bwMode="auto">
          <a:xfrm>
            <a:off x="3441700" y="1277938"/>
            <a:ext cx="608013" cy="569912"/>
            <a:chOff x="1621" y="1008"/>
            <a:chExt cx="231" cy="231"/>
          </a:xfrm>
        </p:grpSpPr>
        <p:sp>
          <p:nvSpPr>
            <p:cNvPr id="18465" name="Rectangle 103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8466" name="Rectangle 103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8467" name="Oval 103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sp>
        <p:nvSpPr>
          <p:cNvPr id="18435" name="Rectangle 1034"/>
          <p:cNvSpPr>
            <a:spLocks noChangeArrowheads="1"/>
          </p:cNvSpPr>
          <p:nvPr/>
        </p:nvSpPr>
        <p:spPr bwMode="auto">
          <a:xfrm>
            <a:off x="1519238" y="1557338"/>
            <a:ext cx="256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endParaRPr lang="en-US" altLang="en-US" sz="1400" b="1">
              <a:solidFill>
                <a:srgbClr val="037C03"/>
              </a:solidFill>
            </a:endParaRPr>
          </a:p>
        </p:txBody>
      </p:sp>
      <p:sp>
        <p:nvSpPr>
          <p:cNvPr id="17413" name="Rectangle 1035"/>
          <p:cNvSpPr>
            <a:spLocks noGrp="1" noChangeArrowheads="1"/>
          </p:cNvSpPr>
          <p:nvPr>
            <p:ph type="title"/>
          </p:nvPr>
        </p:nvSpPr>
        <p:spPr>
          <a:xfrm>
            <a:off x="1524000" y="0"/>
            <a:ext cx="9144000" cy="682625"/>
          </a:xfrm>
          <a:effectLst>
            <a:outerShdw dist="28398" dir="1593903" algn="ctr" rotWithShape="0">
              <a:srgbClr val="AC7F0E"/>
            </a:outerShdw>
          </a:effectLst>
        </p:spPr>
        <p:txBody>
          <a:bodyPr>
            <a:normAutofit fontScale="90000"/>
          </a:bodyPr>
          <a:lstStyle/>
          <a:p>
            <a:pPr fontAlgn="auto">
              <a:spcAft>
                <a:spcPts val="0"/>
              </a:spcAft>
              <a:defRPr/>
            </a:pPr>
            <a:r>
              <a:rPr lang="en-US">
                <a:solidFill>
                  <a:schemeClr val="tx1"/>
                </a:solidFill>
                <a:latin typeface="Times New Roman" charset="0"/>
              </a:rPr>
              <a:t>Good Satellite Geometry</a:t>
            </a:r>
          </a:p>
        </p:txBody>
      </p:sp>
      <p:sp>
        <p:nvSpPr>
          <p:cNvPr id="18437" name="AutoShape 1036"/>
          <p:cNvSpPr>
            <a:spLocks noChangeArrowheads="1"/>
          </p:cNvSpPr>
          <p:nvPr/>
        </p:nvSpPr>
        <p:spPr bwMode="auto">
          <a:xfrm rot="20374590" flipV="1">
            <a:off x="3419475" y="2211388"/>
            <a:ext cx="5138738" cy="309721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51 w 21600"/>
              <a:gd name="T13" fmla="*/ 0 h 21600"/>
              <a:gd name="T14" fmla="*/ 21549 w 21600"/>
              <a:gd name="T15" fmla="*/ 11765 h 21600"/>
            </a:gdLst>
            <a:ahLst/>
            <a:cxnLst>
              <a:cxn ang="T8">
                <a:pos x="T0" y="T1"/>
              </a:cxn>
              <a:cxn ang="T9">
                <a:pos x="T2" y="T3"/>
              </a:cxn>
              <a:cxn ang="T10">
                <a:pos x="T4" y="T5"/>
              </a:cxn>
              <a:cxn ang="T11">
                <a:pos x="T6" y="T7"/>
              </a:cxn>
            </a:cxnLst>
            <a:rect l="T12" t="T13" r="T14" b="T15"/>
            <a:pathLst>
              <a:path w="21600" h="21600">
                <a:moveTo>
                  <a:pt x="972" y="9045"/>
                </a:moveTo>
                <a:cubicBezTo>
                  <a:pt x="1822" y="4283"/>
                  <a:pt x="5963" y="816"/>
                  <a:pt x="10800" y="817"/>
                </a:cubicBezTo>
                <a:cubicBezTo>
                  <a:pt x="15636" y="817"/>
                  <a:pt x="19777" y="4283"/>
                  <a:pt x="20627" y="9045"/>
                </a:cubicBezTo>
                <a:lnTo>
                  <a:pt x="21431" y="8901"/>
                </a:lnTo>
                <a:cubicBezTo>
                  <a:pt x="20512" y="3750"/>
                  <a:pt x="16032" y="-1"/>
                  <a:pt x="10799" y="0"/>
                </a:cubicBezTo>
                <a:cubicBezTo>
                  <a:pt x="5567" y="0"/>
                  <a:pt x="1087" y="3750"/>
                  <a:pt x="168" y="8901"/>
                </a:cubicBezTo>
                <a:lnTo>
                  <a:pt x="972" y="9045"/>
                </a:lnTo>
                <a:close/>
              </a:path>
            </a:pathLst>
          </a:custGeom>
          <a:solidFill>
            <a:srgbClr val="0000C2">
              <a:alpha val="50195"/>
            </a:srgbClr>
          </a:solidFill>
          <a:ln w="19050">
            <a:solidFill>
              <a:schemeClr val="tx1"/>
            </a:solidFill>
            <a:miter lim="800000"/>
            <a:headEnd/>
            <a:tailEnd/>
          </a:ln>
        </p:spPr>
        <p:txBody>
          <a:bodyPr wrap="none" anchor="ctr"/>
          <a:lstStyle/>
          <a:p>
            <a:endParaRPr lang="en-US"/>
          </a:p>
        </p:txBody>
      </p:sp>
      <p:sp>
        <p:nvSpPr>
          <p:cNvPr id="18438" name="AutoShape 1037"/>
          <p:cNvSpPr>
            <a:spLocks noChangeArrowheads="1"/>
          </p:cNvSpPr>
          <p:nvPr/>
        </p:nvSpPr>
        <p:spPr bwMode="auto">
          <a:xfrm rot="1177247" flipV="1">
            <a:off x="3757613" y="2178050"/>
            <a:ext cx="5138737" cy="309721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51 w 21600"/>
              <a:gd name="T13" fmla="*/ 0 h 21600"/>
              <a:gd name="T14" fmla="*/ 21549 w 21600"/>
              <a:gd name="T15" fmla="*/ 11765 h 21600"/>
            </a:gdLst>
            <a:ahLst/>
            <a:cxnLst>
              <a:cxn ang="T8">
                <a:pos x="T0" y="T1"/>
              </a:cxn>
              <a:cxn ang="T9">
                <a:pos x="T2" y="T3"/>
              </a:cxn>
              <a:cxn ang="T10">
                <a:pos x="T4" y="T5"/>
              </a:cxn>
              <a:cxn ang="T11">
                <a:pos x="T6" y="T7"/>
              </a:cxn>
            </a:cxnLst>
            <a:rect l="T12" t="T13" r="T14" b="T15"/>
            <a:pathLst>
              <a:path w="21600" h="21600">
                <a:moveTo>
                  <a:pt x="972" y="9045"/>
                </a:moveTo>
                <a:cubicBezTo>
                  <a:pt x="1822" y="4283"/>
                  <a:pt x="5963" y="816"/>
                  <a:pt x="10800" y="817"/>
                </a:cubicBezTo>
                <a:cubicBezTo>
                  <a:pt x="15636" y="817"/>
                  <a:pt x="19777" y="4283"/>
                  <a:pt x="20627" y="9045"/>
                </a:cubicBezTo>
                <a:lnTo>
                  <a:pt x="21431" y="8901"/>
                </a:lnTo>
                <a:cubicBezTo>
                  <a:pt x="20512" y="3750"/>
                  <a:pt x="16032" y="-1"/>
                  <a:pt x="10799" y="0"/>
                </a:cubicBezTo>
                <a:cubicBezTo>
                  <a:pt x="5567" y="0"/>
                  <a:pt x="1087" y="3750"/>
                  <a:pt x="168" y="8901"/>
                </a:cubicBezTo>
                <a:lnTo>
                  <a:pt x="972" y="9045"/>
                </a:lnTo>
                <a:close/>
              </a:path>
            </a:pathLst>
          </a:custGeom>
          <a:solidFill>
            <a:srgbClr val="0000C2">
              <a:alpha val="50195"/>
            </a:srgbClr>
          </a:solidFill>
          <a:ln w="19050">
            <a:solidFill>
              <a:srgbClr val="000000"/>
            </a:solidFill>
            <a:miter lim="800000"/>
            <a:headEnd/>
            <a:tailEnd/>
          </a:ln>
        </p:spPr>
        <p:txBody>
          <a:bodyPr wrap="none" anchor="ctr"/>
          <a:lstStyle/>
          <a:p>
            <a:endParaRPr lang="en-US"/>
          </a:p>
        </p:txBody>
      </p:sp>
      <p:grpSp>
        <p:nvGrpSpPr>
          <p:cNvPr id="18439" name="Group 1038"/>
          <p:cNvGrpSpPr>
            <a:grpSpLocks/>
          </p:cNvGrpSpPr>
          <p:nvPr/>
        </p:nvGrpSpPr>
        <p:grpSpPr bwMode="auto">
          <a:xfrm flipH="1">
            <a:off x="6061075" y="1377950"/>
            <a:ext cx="2409825" cy="3792538"/>
            <a:chOff x="2680" y="1036"/>
            <a:chExt cx="928" cy="1888"/>
          </a:xfrm>
        </p:grpSpPr>
        <p:sp>
          <p:nvSpPr>
            <p:cNvPr id="18454" name="Line 1039"/>
            <p:cNvSpPr>
              <a:spLocks noChangeShapeType="1"/>
            </p:cNvSpPr>
            <p:nvPr/>
          </p:nvSpPr>
          <p:spPr bwMode="auto">
            <a:xfrm>
              <a:off x="2950" y="1848"/>
              <a:ext cx="138" cy="1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5" name="Line 1040"/>
            <p:cNvSpPr>
              <a:spLocks noChangeShapeType="1"/>
            </p:cNvSpPr>
            <p:nvPr/>
          </p:nvSpPr>
          <p:spPr bwMode="auto">
            <a:xfrm>
              <a:off x="2680" y="1036"/>
              <a:ext cx="326" cy="6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6" name="Line 1041"/>
            <p:cNvSpPr>
              <a:spLocks noChangeShapeType="1"/>
            </p:cNvSpPr>
            <p:nvPr/>
          </p:nvSpPr>
          <p:spPr bwMode="auto">
            <a:xfrm flipH="1">
              <a:off x="2861" y="1733"/>
              <a:ext cx="153" cy="6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7" name="Line 1042"/>
            <p:cNvSpPr>
              <a:spLocks noChangeShapeType="1"/>
            </p:cNvSpPr>
            <p:nvPr/>
          </p:nvSpPr>
          <p:spPr bwMode="auto">
            <a:xfrm flipV="1">
              <a:off x="2873" y="1774"/>
              <a:ext cx="271" cy="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8" name="Line 1043"/>
            <p:cNvSpPr>
              <a:spLocks noChangeShapeType="1"/>
            </p:cNvSpPr>
            <p:nvPr/>
          </p:nvSpPr>
          <p:spPr bwMode="auto">
            <a:xfrm flipH="1">
              <a:off x="2935" y="1775"/>
              <a:ext cx="217" cy="7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9" name="Line 1044"/>
            <p:cNvSpPr>
              <a:spLocks noChangeShapeType="1"/>
            </p:cNvSpPr>
            <p:nvPr/>
          </p:nvSpPr>
          <p:spPr bwMode="auto">
            <a:xfrm>
              <a:off x="3092" y="1861"/>
              <a:ext cx="226" cy="45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0" name="Line 1045"/>
            <p:cNvSpPr>
              <a:spLocks noChangeShapeType="1"/>
            </p:cNvSpPr>
            <p:nvPr/>
          </p:nvSpPr>
          <p:spPr bwMode="auto">
            <a:xfrm flipH="1">
              <a:off x="3148" y="2320"/>
              <a:ext cx="181" cy="5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1" name="Line 1046"/>
            <p:cNvSpPr>
              <a:spLocks noChangeShapeType="1"/>
            </p:cNvSpPr>
            <p:nvPr/>
          </p:nvSpPr>
          <p:spPr bwMode="auto">
            <a:xfrm flipV="1">
              <a:off x="3148" y="2359"/>
              <a:ext cx="278" cy="1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2" name="Line 1047"/>
            <p:cNvSpPr>
              <a:spLocks noChangeShapeType="1"/>
            </p:cNvSpPr>
            <p:nvPr/>
          </p:nvSpPr>
          <p:spPr bwMode="auto">
            <a:xfrm flipH="1">
              <a:off x="3214" y="2362"/>
              <a:ext cx="220" cy="7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3" name="Line 1048"/>
            <p:cNvSpPr>
              <a:spLocks noChangeShapeType="1"/>
            </p:cNvSpPr>
            <p:nvPr/>
          </p:nvSpPr>
          <p:spPr bwMode="auto">
            <a:xfrm>
              <a:off x="3227" y="2438"/>
              <a:ext cx="156" cy="2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4" name="Line 1049"/>
            <p:cNvSpPr>
              <a:spLocks noChangeShapeType="1"/>
            </p:cNvSpPr>
            <p:nvPr/>
          </p:nvSpPr>
          <p:spPr bwMode="auto">
            <a:xfrm>
              <a:off x="3386" y="2466"/>
              <a:ext cx="222" cy="45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8440" name="Group 1050"/>
          <p:cNvGrpSpPr>
            <a:grpSpLocks/>
          </p:cNvGrpSpPr>
          <p:nvPr/>
        </p:nvGrpSpPr>
        <p:grpSpPr bwMode="auto">
          <a:xfrm flipH="1">
            <a:off x="3752850" y="1549400"/>
            <a:ext cx="2663825" cy="3641725"/>
            <a:chOff x="874" y="952"/>
            <a:chExt cx="1674" cy="1486"/>
          </a:xfrm>
        </p:grpSpPr>
        <p:sp>
          <p:nvSpPr>
            <p:cNvPr id="18443" name="Line 1051"/>
            <p:cNvSpPr>
              <a:spLocks noChangeShapeType="1"/>
            </p:cNvSpPr>
            <p:nvPr/>
          </p:nvSpPr>
          <p:spPr bwMode="auto">
            <a:xfrm flipH="1">
              <a:off x="1932" y="952"/>
              <a:ext cx="616" cy="54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4" name="Line 1052"/>
            <p:cNvSpPr>
              <a:spLocks noChangeShapeType="1"/>
            </p:cNvSpPr>
            <p:nvPr/>
          </p:nvSpPr>
          <p:spPr bwMode="auto">
            <a:xfrm>
              <a:off x="1937" y="1491"/>
              <a:ext cx="49" cy="13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5" name="Line 1053"/>
            <p:cNvSpPr>
              <a:spLocks noChangeShapeType="1"/>
            </p:cNvSpPr>
            <p:nvPr/>
          </p:nvSpPr>
          <p:spPr bwMode="auto">
            <a:xfrm flipH="1" flipV="1">
              <a:off x="1824" y="1475"/>
              <a:ext cx="160" cy="15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6" name="Line 1054"/>
            <p:cNvSpPr>
              <a:spLocks noChangeShapeType="1"/>
            </p:cNvSpPr>
            <p:nvPr/>
          </p:nvSpPr>
          <p:spPr bwMode="auto">
            <a:xfrm>
              <a:off x="1826" y="1483"/>
              <a:ext cx="85" cy="17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7" name="Line 1055"/>
            <p:cNvSpPr>
              <a:spLocks noChangeShapeType="1"/>
            </p:cNvSpPr>
            <p:nvPr/>
          </p:nvSpPr>
          <p:spPr bwMode="auto">
            <a:xfrm flipH="1" flipV="1">
              <a:off x="1813" y="1594"/>
              <a:ext cx="97" cy="6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8" name="Line 1056"/>
            <p:cNvSpPr>
              <a:spLocks noChangeShapeType="1"/>
            </p:cNvSpPr>
            <p:nvPr/>
          </p:nvSpPr>
          <p:spPr bwMode="auto">
            <a:xfrm flipH="1">
              <a:off x="1400" y="1599"/>
              <a:ext cx="417" cy="35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9" name="Line 1057"/>
            <p:cNvSpPr>
              <a:spLocks noChangeShapeType="1"/>
            </p:cNvSpPr>
            <p:nvPr/>
          </p:nvSpPr>
          <p:spPr bwMode="auto">
            <a:xfrm>
              <a:off x="1401" y="1954"/>
              <a:ext cx="67" cy="14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0" name="Line 1058"/>
            <p:cNvSpPr>
              <a:spLocks noChangeShapeType="1"/>
            </p:cNvSpPr>
            <p:nvPr/>
          </p:nvSpPr>
          <p:spPr bwMode="auto">
            <a:xfrm flipH="1" flipV="1">
              <a:off x="1309" y="1946"/>
              <a:ext cx="160" cy="14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1" name="Line 1059"/>
            <p:cNvSpPr>
              <a:spLocks noChangeShapeType="1"/>
            </p:cNvSpPr>
            <p:nvPr/>
          </p:nvSpPr>
          <p:spPr bwMode="auto">
            <a:xfrm>
              <a:off x="1311" y="1954"/>
              <a:ext cx="83" cy="16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2" name="Line 1060"/>
            <p:cNvSpPr>
              <a:spLocks noChangeShapeType="1"/>
            </p:cNvSpPr>
            <p:nvPr/>
          </p:nvSpPr>
          <p:spPr bwMode="auto">
            <a:xfrm flipH="1" flipV="1">
              <a:off x="1287" y="2071"/>
              <a:ext cx="107" cy="5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3" name="Line 1061"/>
            <p:cNvSpPr>
              <a:spLocks noChangeShapeType="1"/>
            </p:cNvSpPr>
            <p:nvPr/>
          </p:nvSpPr>
          <p:spPr bwMode="auto">
            <a:xfrm flipH="1">
              <a:off x="874" y="2076"/>
              <a:ext cx="415" cy="3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8441" name="Freeform 1062"/>
          <p:cNvSpPr>
            <a:spLocks/>
          </p:cNvSpPr>
          <p:nvPr/>
        </p:nvSpPr>
        <p:spPr bwMode="auto">
          <a:xfrm>
            <a:off x="6010275" y="5194300"/>
            <a:ext cx="419100" cy="106363"/>
          </a:xfrm>
          <a:custGeom>
            <a:avLst/>
            <a:gdLst>
              <a:gd name="T0" fmla="*/ 2147483646 w 264"/>
              <a:gd name="T1" fmla="*/ 2147483646 h 67"/>
              <a:gd name="T2" fmla="*/ 2147483646 w 264"/>
              <a:gd name="T3" fmla="*/ 2147483646 h 67"/>
              <a:gd name="T4" fmla="*/ 2147483646 w 264"/>
              <a:gd name="T5" fmla="*/ 2147483646 h 67"/>
              <a:gd name="T6" fmla="*/ 2147483646 w 264"/>
              <a:gd name="T7" fmla="*/ 2147483646 h 67"/>
              <a:gd name="T8" fmla="*/ 2147483646 w 264"/>
              <a:gd name="T9" fmla="*/ 2147483646 h 67"/>
              <a:gd name="T10" fmla="*/ 2147483646 w 264"/>
              <a:gd name="T11" fmla="*/ 2147483646 h 67"/>
              <a:gd name="T12" fmla="*/ 2147483646 w 264"/>
              <a:gd name="T13" fmla="*/ 2147483646 h 67"/>
              <a:gd name="T14" fmla="*/ 2147483646 w 264"/>
              <a:gd name="T15" fmla="*/ 2147483646 h 67"/>
              <a:gd name="T16" fmla="*/ 2147483646 w 264"/>
              <a:gd name="T17" fmla="*/ 2147483646 h 67"/>
              <a:gd name="T18" fmla="*/ 2147483646 w 264"/>
              <a:gd name="T19" fmla="*/ 2147483646 h 67"/>
              <a:gd name="T20" fmla="*/ 2147483646 w 264"/>
              <a:gd name="T21" fmla="*/ 2147483646 h 67"/>
              <a:gd name="T22" fmla="*/ 2147483646 w 264"/>
              <a:gd name="T23" fmla="*/ 2147483646 h 67"/>
              <a:gd name="T24" fmla="*/ 2147483646 w 264"/>
              <a:gd name="T25" fmla="*/ 2147483646 h 67"/>
              <a:gd name="T26" fmla="*/ 2147483646 w 264"/>
              <a:gd name="T27" fmla="*/ 2147483646 h 67"/>
              <a:gd name="T28" fmla="*/ 2147483646 w 264"/>
              <a:gd name="T29" fmla="*/ 2147483646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4"/>
              <a:gd name="T46" fmla="*/ 0 h 67"/>
              <a:gd name="T47" fmla="*/ 264 w 264"/>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4" h="67">
                <a:moveTo>
                  <a:pt x="132" y="1"/>
                </a:moveTo>
                <a:cubicBezTo>
                  <a:pt x="140" y="0"/>
                  <a:pt x="144" y="4"/>
                  <a:pt x="150" y="6"/>
                </a:cubicBezTo>
                <a:cubicBezTo>
                  <a:pt x="156" y="8"/>
                  <a:pt x="165" y="11"/>
                  <a:pt x="171" y="12"/>
                </a:cubicBezTo>
                <a:cubicBezTo>
                  <a:pt x="177" y="13"/>
                  <a:pt x="175" y="12"/>
                  <a:pt x="189" y="15"/>
                </a:cubicBezTo>
                <a:cubicBezTo>
                  <a:pt x="203" y="18"/>
                  <a:pt x="246" y="25"/>
                  <a:pt x="255" y="28"/>
                </a:cubicBezTo>
                <a:cubicBezTo>
                  <a:pt x="264" y="31"/>
                  <a:pt x="251" y="30"/>
                  <a:pt x="242" y="33"/>
                </a:cubicBezTo>
                <a:cubicBezTo>
                  <a:pt x="233" y="36"/>
                  <a:pt x="215" y="42"/>
                  <a:pt x="203" y="46"/>
                </a:cubicBezTo>
                <a:cubicBezTo>
                  <a:pt x="191" y="50"/>
                  <a:pt x="182" y="52"/>
                  <a:pt x="171" y="55"/>
                </a:cubicBezTo>
                <a:cubicBezTo>
                  <a:pt x="160" y="58"/>
                  <a:pt x="150" y="67"/>
                  <a:pt x="134" y="66"/>
                </a:cubicBezTo>
                <a:cubicBezTo>
                  <a:pt x="118" y="65"/>
                  <a:pt x="93" y="54"/>
                  <a:pt x="72" y="49"/>
                </a:cubicBezTo>
                <a:cubicBezTo>
                  <a:pt x="51" y="44"/>
                  <a:pt x="10" y="38"/>
                  <a:pt x="5" y="34"/>
                </a:cubicBezTo>
                <a:cubicBezTo>
                  <a:pt x="0" y="30"/>
                  <a:pt x="30" y="30"/>
                  <a:pt x="41" y="28"/>
                </a:cubicBezTo>
                <a:cubicBezTo>
                  <a:pt x="52" y="26"/>
                  <a:pt x="64" y="22"/>
                  <a:pt x="74" y="19"/>
                </a:cubicBezTo>
                <a:cubicBezTo>
                  <a:pt x="84" y="16"/>
                  <a:pt x="90" y="15"/>
                  <a:pt x="99" y="12"/>
                </a:cubicBezTo>
                <a:cubicBezTo>
                  <a:pt x="108" y="9"/>
                  <a:pt x="124" y="2"/>
                  <a:pt x="132" y="1"/>
                </a:cubicBezTo>
                <a:close/>
              </a:path>
            </a:pathLst>
          </a:custGeom>
          <a:solidFill>
            <a:srgbClr val="FF0000"/>
          </a:solidFill>
          <a:ln w="28575" cap="flat" cmpd="sng">
            <a:solidFill>
              <a:srgbClr val="FF0000"/>
            </a:solidFill>
            <a:prstDash val="solid"/>
            <a:round/>
            <a:headEnd type="none" w="med" len="med"/>
            <a:tailEnd type="none" w="med" len="med"/>
          </a:ln>
        </p:spPr>
        <p:txBody>
          <a:bodyPr wrap="none" anchor="ctr"/>
          <a:lstStyle/>
          <a:p>
            <a:endParaRPr lang="en-US"/>
          </a:p>
        </p:txBody>
      </p:sp>
      <p:pic>
        <p:nvPicPr>
          <p:cNvPr id="18442" name="Picture 40" descr="http://www.pdhcenter.com/courses/l116/fig10.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6563" y="5616575"/>
            <a:ext cx="2506662"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250429"/>
      </p:ext>
    </p:extLst>
  </p:cSld>
  <p:clrMapOvr>
    <a:masterClrMapping/>
  </p:clrMapOvr>
  <p:transition spd="med">
    <p:strips dir="l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Oval 3074"/>
          <p:cNvSpPr>
            <a:spLocks noChangeArrowheads="1"/>
          </p:cNvSpPr>
          <p:nvPr/>
        </p:nvSpPr>
        <p:spPr bwMode="auto">
          <a:xfrm>
            <a:off x="3175000" y="954088"/>
            <a:ext cx="5842000" cy="5546725"/>
          </a:xfrm>
          <a:prstGeom prst="ellipse">
            <a:avLst/>
          </a:prstGeom>
          <a:solidFill>
            <a:srgbClr val="6699FF"/>
          </a:solidFill>
          <a:ln w="28575">
            <a:solidFill>
              <a:srgbClr val="0066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18435" name="Rectangle 3075"/>
          <p:cNvSpPr>
            <a:spLocks noGrp="1" noChangeArrowheads="1"/>
          </p:cNvSpPr>
          <p:nvPr>
            <p:ph type="title" idx="4294967295"/>
          </p:nvPr>
        </p:nvSpPr>
        <p:spPr>
          <a:xfrm>
            <a:off x="0" y="50800"/>
            <a:ext cx="9144000" cy="555625"/>
          </a:xfrm>
          <a:effectLst>
            <a:outerShdw dist="28398" dir="1593903" algn="ctr" rotWithShape="0">
              <a:srgbClr val="AC7F0E"/>
            </a:outerShdw>
          </a:effectLst>
        </p:spPr>
        <p:txBody>
          <a:bodyPr>
            <a:normAutofit fontScale="90000"/>
          </a:bodyPr>
          <a:lstStyle/>
          <a:p>
            <a:pPr fontAlgn="auto">
              <a:spcAft>
                <a:spcPts val="0"/>
              </a:spcAft>
              <a:defRPr/>
            </a:pPr>
            <a:r>
              <a:rPr lang="en-US">
                <a:solidFill>
                  <a:schemeClr val="tx1"/>
                </a:solidFill>
                <a:latin typeface="Times New Roman" charset="0"/>
              </a:rPr>
              <a:t>Poor  Satellite Geometry</a:t>
            </a:r>
          </a:p>
        </p:txBody>
      </p:sp>
      <p:grpSp>
        <p:nvGrpSpPr>
          <p:cNvPr id="20483" name="Group 3076"/>
          <p:cNvGrpSpPr>
            <a:grpSpLocks/>
          </p:cNvGrpSpPr>
          <p:nvPr/>
        </p:nvGrpSpPr>
        <p:grpSpPr bwMode="auto">
          <a:xfrm>
            <a:off x="3175000" y="965200"/>
            <a:ext cx="5842000" cy="5537200"/>
            <a:chOff x="1040" y="416"/>
            <a:chExt cx="3680" cy="3488"/>
          </a:xfrm>
        </p:grpSpPr>
        <p:sp>
          <p:nvSpPr>
            <p:cNvPr id="20539" name="Line 3077"/>
            <p:cNvSpPr>
              <a:spLocks noChangeShapeType="1"/>
            </p:cNvSpPr>
            <p:nvPr/>
          </p:nvSpPr>
          <p:spPr bwMode="auto">
            <a:xfrm>
              <a:off x="2880" y="416"/>
              <a:ext cx="0" cy="34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0" name="Line 3078"/>
            <p:cNvSpPr>
              <a:spLocks noChangeShapeType="1"/>
            </p:cNvSpPr>
            <p:nvPr/>
          </p:nvSpPr>
          <p:spPr bwMode="auto">
            <a:xfrm>
              <a:off x="1040" y="2160"/>
              <a:ext cx="368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0484" name="Text Box 3079"/>
          <p:cNvSpPr txBox="1">
            <a:spLocks noChangeArrowheads="1"/>
          </p:cNvSpPr>
          <p:nvPr/>
        </p:nvSpPr>
        <p:spPr bwMode="auto">
          <a:xfrm>
            <a:off x="5892800" y="571500"/>
            <a:ext cx="36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400" b="1"/>
              <a:t>N</a:t>
            </a:r>
          </a:p>
        </p:txBody>
      </p:sp>
      <p:sp>
        <p:nvSpPr>
          <p:cNvPr id="20485" name="Text Box 3080"/>
          <p:cNvSpPr txBox="1">
            <a:spLocks noChangeArrowheads="1"/>
          </p:cNvSpPr>
          <p:nvPr/>
        </p:nvSpPr>
        <p:spPr bwMode="auto">
          <a:xfrm>
            <a:off x="5905500" y="6400800"/>
            <a:ext cx="36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400" b="1"/>
              <a:t>S</a:t>
            </a:r>
          </a:p>
        </p:txBody>
      </p:sp>
      <p:sp>
        <p:nvSpPr>
          <p:cNvPr id="20486" name="Text Box 3081"/>
          <p:cNvSpPr txBox="1">
            <a:spLocks noChangeArrowheads="1"/>
          </p:cNvSpPr>
          <p:nvPr/>
        </p:nvSpPr>
        <p:spPr bwMode="auto">
          <a:xfrm>
            <a:off x="2743200" y="34925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400" b="1"/>
              <a:t>W</a:t>
            </a:r>
          </a:p>
        </p:txBody>
      </p:sp>
      <p:sp>
        <p:nvSpPr>
          <p:cNvPr id="20487" name="Text Box 3082"/>
          <p:cNvSpPr txBox="1">
            <a:spLocks noChangeArrowheads="1"/>
          </p:cNvSpPr>
          <p:nvPr/>
        </p:nvSpPr>
        <p:spPr bwMode="auto">
          <a:xfrm>
            <a:off x="8966200" y="3505200"/>
            <a:ext cx="36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400" b="1"/>
              <a:t>E</a:t>
            </a:r>
          </a:p>
        </p:txBody>
      </p:sp>
      <p:grpSp>
        <p:nvGrpSpPr>
          <p:cNvPr id="3" name="Group 3083"/>
          <p:cNvGrpSpPr>
            <a:grpSpLocks/>
          </p:cNvGrpSpPr>
          <p:nvPr/>
        </p:nvGrpSpPr>
        <p:grpSpPr bwMode="auto">
          <a:xfrm>
            <a:off x="5508625" y="2822575"/>
            <a:ext cx="1839913" cy="1725613"/>
            <a:chOff x="2510" y="1778"/>
            <a:chExt cx="1159" cy="1087"/>
          </a:xfrm>
        </p:grpSpPr>
        <p:grpSp>
          <p:nvGrpSpPr>
            <p:cNvPr id="20523" name="Group 3084"/>
            <p:cNvGrpSpPr>
              <a:grpSpLocks/>
            </p:cNvGrpSpPr>
            <p:nvPr/>
          </p:nvGrpSpPr>
          <p:grpSpPr bwMode="auto">
            <a:xfrm>
              <a:off x="2510" y="2474"/>
              <a:ext cx="343" cy="263"/>
              <a:chOff x="1621" y="1008"/>
              <a:chExt cx="231" cy="231"/>
            </a:xfrm>
          </p:grpSpPr>
          <p:sp>
            <p:nvSpPr>
              <p:cNvPr id="20536" name="Rectangle 3085"/>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37" name="Rectangle 3086"/>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38" name="Oval 3087"/>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0524" name="Group 3088"/>
            <p:cNvGrpSpPr>
              <a:grpSpLocks/>
            </p:cNvGrpSpPr>
            <p:nvPr/>
          </p:nvGrpSpPr>
          <p:grpSpPr bwMode="auto">
            <a:xfrm>
              <a:off x="3326" y="2602"/>
              <a:ext cx="343" cy="263"/>
              <a:chOff x="1621" y="1008"/>
              <a:chExt cx="231" cy="231"/>
            </a:xfrm>
          </p:grpSpPr>
          <p:sp>
            <p:nvSpPr>
              <p:cNvPr id="20533" name="Rectangle 3089"/>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34" name="Rectangle 3090"/>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35" name="Oval 3091"/>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0525" name="Group 3092"/>
            <p:cNvGrpSpPr>
              <a:grpSpLocks/>
            </p:cNvGrpSpPr>
            <p:nvPr/>
          </p:nvGrpSpPr>
          <p:grpSpPr bwMode="auto">
            <a:xfrm>
              <a:off x="3102" y="1954"/>
              <a:ext cx="343" cy="263"/>
              <a:chOff x="1621" y="1008"/>
              <a:chExt cx="231" cy="231"/>
            </a:xfrm>
          </p:grpSpPr>
          <p:sp>
            <p:nvSpPr>
              <p:cNvPr id="20530" name="Rectangle 3093"/>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31" name="Rectangle 3094"/>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32" name="Oval 3095"/>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0526" name="Group 3096"/>
            <p:cNvGrpSpPr>
              <a:grpSpLocks/>
            </p:cNvGrpSpPr>
            <p:nvPr/>
          </p:nvGrpSpPr>
          <p:grpSpPr bwMode="auto">
            <a:xfrm>
              <a:off x="2510" y="1778"/>
              <a:ext cx="343" cy="263"/>
              <a:chOff x="1621" y="1008"/>
              <a:chExt cx="231" cy="231"/>
            </a:xfrm>
          </p:grpSpPr>
          <p:sp>
            <p:nvSpPr>
              <p:cNvPr id="20527" name="Rectangle 3097"/>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28" name="Rectangle 3098"/>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29" name="Oval 3099"/>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grpSp>
        <p:nvGrpSpPr>
          <p:cNvPr id="8" name="Group 3100"/>
          <p:cNvGrpSpPr>
            <a:grpSpLocks/>
          </p:cNvGrpSpPr>
          <p:nvPr/>
        </p:nvGrpSpPr>
        <p:grpSpPr bwMode="auto">
          <a:xfrm>
            <a:off x="3959225" y="1704975"/>
            <a:ext cx="4303713" cy="3465513"/>
            <a:chOff x="1534" y="1074"/>
            <a:chExt cx="2711" cy="2183"/>
          </a:xfrm>
        </p:grpSpPr>
        <p:grpSp>
          <p:nvGrpSpPr>
            <p:cNvPr id="20507" name="Group 3101"/>
            <p:cNvGrpSpPr>
              <a:grpSpLocks/>
            </p:cNvGrpSpPr>
            <p:nvPr/>
          </p:nvGrpSpPr>
          <p:grpSpPr bwMode="auto">
            <a:xfrm>
              <a:off x="1782" y="1074"/>
              <a:ext cx="343" cy="263"/>
              <a:chOff x="1621" y="1008"/>
              <a:chExt cx="231" cy="231"/>
            </a:xfrm>
          </p:grpSpPr>
          <p:sp>
            <p:nvSpPr>
              <p:cNvPr id="20520" name="Rectangle 3102"/>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21" name="Rectangle 3103"/>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22" name="Oval 3104"/>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0508" name="Group 3105"/>
            <p:cNvGrpSpPr>
              <a:grpSpLocks/>
            </p:cNvGrpSpPr>
            <p:nvPr/>
          </p:nvGrpSpPr>
          <p:grpSpPr bwMode="auto">
            <a:xfrm>
              <a:off x="3566" y="2906"/>
              <a:ext cx="343" cy="263"/>
              <a:chOff x="1621" y="1008"/>
              <a:chExt cx="231" cy="231"/>
            </a:xfrm>
          </p:grpSpPr>
          <p:sp>
            <p:nvSpPr>
              <p:cNvPr id="20517" name="Rectangle 3106"/>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18" name="Rectangle 3107"/>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19" name="Oval 3108"/>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0509" name="Group 3109"/>
            <p:cNvGrpSpPr>
              <a:grpSpLocks/>
            </p:cNvGrpSpPr>
            <p:nvPr/>
          </p:nvGrpSpPr>
          <p:grpSpPr bwMode="auto">
            <a:xfrm>
              <a:off x="1534" y="2994"/>
              <a:ext cx="343" cy="263"/>
              <a:chOff x="1621" y="1008"/>
              <a:chExt cx="231" cy="231"/>
            </a:xfrm>
          </p:grpSpPr>
          <p:sp>
            <p:nvSpPr>
              <p:cNvPr id="20514" name="Rectangle 3110"/>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15" name="Rectangle 3111"/>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16" name="Oval 3112"/>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0510" name="Group 3113"/>
            <p:cNvGrpSpPr>
              <a:grpSpLocks/>
            </p:cNvGrpSpPr>
            <p:nvPr/>
          </p:nvGrpSpPr>
          <p:grpSpPr bwMode="auto">
            <a:xfrm>
              <a:off x="3902" y="1738"/>
              <a:ext cx="343" cy="263"/>
              <a:chOff x="1621" y="1008"/>
              <a:chExt cx="231" cy="231"/>
            </a:xfrm>
          </p:grpSpPr>
          <p:sp>
            <p:nvSpPr>
              <p:cNvPr id="20511" name="Rectangle 3114"/>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12" name="Rectangle 3115"/>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13" name="Oval 3116"/>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grpSp>
        <p:nvGrpSpPr>
          <p:cNvPr id="13" name="Group 3117"/>
          <p:cNvGrpSpPr>
            <a:grpSpLocks/>
          </p:cNvGrpSpPr>
          <p:nvPr/>
        </p:nvGrpSpPr>
        <p:grpSpPr bwMode="auto">
          <a:xfrm>
            <a:off x="5800725" y="3241675"/>
            <a:ext cx="2513013" cy="2881313"/>
            <a:chOff x="2694" y="2042"/>
            <a:chExt cx="1583" cy="1815"/>
          </a:xfrm>
        </p:grpSpPr>
        <p:grpSp>
          <p:nvGrpSpPr>
            <p:cNvPr id="20491" name="Group 3118"/>
            <p:cNvGrpSpPr>
              <a:grpSpLocks/>
            </p:cNvGrpSpPr>
            <p:nvPr/>
          </p:nvGrpSpPr>
          <p:grpSpPr bwMode="auto">
            <a:xfrm>
              <a:off x="2694" y="2370"/>
              <a:ext cx="343" cy="263"/>
              <a:chOff x="1621" y="1008"/>
              <a:chExt cx="231" cy="231"/>
            </a:xfrm>
          </p:grpSpPr>
          <p:sp>
            <p:nvSpPr>
              <p:cNvPr id="20504" name="Rectangle 3119"/>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05" name="Rectangle 3120"/>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06" name="Oval 3121"/>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0492" name="Group 3122"/>
            <p:cNvGrpSpPr>
              <a:grpSpLocks/>
            </p:cNvGrpSpPr>
            <p:nvPr/>
          </p:nvGrpSpPr>
          <p:grpSpPr bwMode="auto">
            <a:xfrm>
              <a:off x="3326" y="2602"/>
              <a:ext cx="343" cy="263"/>
              <a:chOff x="1621" y="1008"/>
              <a:chExt cx="231" cy="231"/>
            </a:xfrm>
          </p:grpSpPr>
          <p:sp>
            <p:nvSpPr>
              <p:cNvPr id="20501" name="Rectangle 3123"/>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02" name="Rectangle 3124"/>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03" name="Oval 3125"/>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0493" name="Group 3126"/>
            <p:cNvGrpSpPr>
              <a:grpSpLocks/>
            </p:cNvGrpSpPr>
            <p:nvPr/>
          </p:nvGrpSpPr>
          <p:grpSpPr bwMode="auto">
            <a:xfrm>
              <a:off x="2838" y="3594"/>
              <a:ext cx="343" cy="263"/>
              <a:chOff x="1621" y="1008"/>
              <a:chExt cx="231" cy="231"/>
            </a:xfrm>
          </p:grpSpPr>
          <p:sp>
            <p:nvSpPr>
              <p:cNvPr id="20498" name="Rectangle 3127"/>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499" name="Rectangle 3128"/>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500" name="Oval 3129"/>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0494" name="Group 3130"/>
            <p:cNvGrpSpPr>
              <a:grpSpLocks/>
            </p:cNvGrpSpPr>
            <p:nvPr/>
          </p:nvGrpSpPr>
          <p:grpSpPr bwMode="auto">
            <a:xfrm>
              <a:off x="3934" y="2042"/>
              <a:ext cx="343" cy="263"/>
              <a:chOff x="1621" y="1008"/>
              <a:chExt cx="231" cy="231"/>
            </a:xfrm>
          </p:grpSpPr>
          <p:sp>
            <p:nvSpPr>
              <p:cNvPr id="20495" name="Rectangle 3131"/>
              <p:cNvSpPr>
                <a:spLocks noChangeArrowheads="1"/>
              </p:cNvSpPr>
              <p:nvPr/>
            </p:nvSpPr>
            <p:spPr bwMode="auto">
              <a:xfrm>
                <a:off x="1621" y="1008"/>
                <a:ext cx="58"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496" name="Rectangle 3132"/>
              <p:cNvSpPr>
                <a:spLocks noChangeArrowheads="1"/>
              </p:cNvSpPr>
              <p:nvPr/>
            </p:nvSpPr>
            <p:spPr bwMode="auto">
              <a:xfrm>
                <a:off x="1793" y="1008"/>
                <a:ext cx="59" cy="231"/>
              </a:xfrm>
              <a:prstGeom prst="rect">
                <a:avLst/>
              </a:prstGeom>
              <a:solidFill>
                <a:srgbClr val="0D0D0D"/>
              </a:solidFill>
              <a:ln w="38100">
                <a:solidFill>
                  <a:srgbClr val="FF0000"/>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0497" name="Oval 3133"/>
              <p:cNvSpPr>
                <a:spLocks noChangeArrowheads="1"/>
              </p:cNvSpPr>
              <p:nvPr/>
            </p:nvSpPr>
            <p:spPr bwMode="auto">
              <a:xfrm>
                <a:off x="1678" y="1066"/>
                <a:ext cx="116" cy="116"/>
              </a:xfrm>
              <a:prstGeom prst="ellipse">
                <a:avLst/>
              </a:prstGeom>
              <a:solidFill>
                <a:srgbClr val="0D0D0D"/>
              </a:solidFill>
              <a:ln w="38100">
                <a:solidFill>
                  <a:srgbClr val="FF0000"/>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spTree>
    <p:extLst>
      <p:ext uri="{BB962C8B-B14F-4D97-AF65-F5344CB8AC3E}">
        <p14:creationId xmlns:p14="http://schemas.microsoft.com/office/powerpoint/2010/main" val="1828966174"/>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a:t>Define GIS related terms</a:t>
            </a:r>
          </a:p>
          <a:p>
            <a:pPr lvl="0"/>
            <a:r>
              <a:rPr lang="en-US" dirty="0"/>
              <a:t>Interpret GIS maps for specific data</a:t>
            </a:r>
          </a:p>
          <a:p>
            <a:pPr lvl="0"/>
            <a:r>
              <a:rPr lang="en-US" dirty="0"/>
              <a:t>List data sets freely available to agriculturalists through government sources.</a:t>
            </a:r>
          </a:p>
          <a:p>
            <a:pPr lvl="0"/>
            <a:r>
              <a:rPr lang="en-US" dirty="0"/>
              <a:t>Create a custom GIS map of  your production area</a:t>
            </a:r>
          </a:p>
          <a:p>
            <a:pPr lvl="0"/>
            <a:r>
              <a:rPr lang="en-US" dirty="0"/>
              <a:t>Design a presentation, incorporating GIS components, to relay information</a:t>
            </a:r>
          </a:p>
          <a:p>
            <a:pPr lvl="0"/>
            <a:r>
              <a:rPr lang="en-US" dirty="0"/>
              <a:t>Subdivide your county using production related data sets</a:t>
            </a:r>
          </a:p>
          <a:p>
            <a:pPr lvl="0"/>
            <a:r>
              <a:rPr lang="en-US" dirty="0"/>
              <a:t>Provide field corners in geo-spatial terms of Longitude and latitude</a:t>
            </a:r>
          </a:p>
          <a:p>
            <a:pPr lvl="0"/>
            <a:r>
              <a:rPr lang="en-US" dirty="0"/>
              <a:t>Identify common applications for GIS technology in modern agriculture</a:t>
            </a:r>
          </a:p>
          <a:p>
            <a:pPr lvl="0"/>
            <a:r>
              <a:rPr lang="en-US" dirty="0"/>
              <a:t>Explain the advantages of GIS and precision agriculture to local agriculturalists</a:t>
            </a:r>
          </a:p>
          <a:p>
            <a:pPr lvl="0"/>
            <a:r>
              <a:rPr lang="en-US" dirty="0"/>
              <a:t>Explain how GIS can save farmers money when buying crop insurance</a:t>
            </a:r>
          </a:p>
          <a:p>
            <a:r>
              <a:rPr lang="en-US" dirty="0"/>
              <a:t>Describe how GPS has revolutionized agriculture</a:t>
            </a:r>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3</a:t>
            </a:fld>
            <a:endParaRPr lang="en-US"/>
          </a:p>
        </p:txBody>
      </p:sp>
      <p:pic>
        <p:nvPicPr>
          <p:cNvPr id="2050" name="Picture 2" descr="C:\Users\pwhite\AppData\Local\Microsoft\Windows\Temporary Internet Files\Content.IE5\JLPH12BD\MP90038792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0201" y="533400"/>
            <a:ext cx="1141809" cy="1600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15458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2"/>
          <p:cNvGrpSpPr>
            <a:grpSpLocks/>
          </p:cNvGrpSpPr>
          <p:nvPr/>
        </p:nvGrpSpPr>
        <p:grpSpPr bwMode="auto">
          <a:xfrm>
            <a:off x="5473700" y="820738"/>
            <a:ext cx="569913" cy="582612"/>
            <a:chOff x="1621" y="1008"/>
            <a:chExt cx="231" cy="231"/>
          </a:xfrm>
        </p:grpSpPr>
        <p:sp>
          <p:nvSpPr>
            <p:cNvPr id="21573" name="Rectangle 3"/>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1574" name="Rectangle 4"/>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1575" name="Oval 5"/>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1506" name="Group 6"/>
          <p:cNvGrpSpPr>
            <a:grpSpLocks/>
          </p:cNvGrpSpPr>
          <p:nvPr/>
        </p:nvGrpSpPr>
        <p:grpSpPr bwMode="auto">
          <a:xfrm>
            <a:off x="2300288" y="4086225"/>
            <a:ext cx="569912" cy="582613"/>
            <a:chOff x="1621" y="1008"/>
            <a:chExt cx="231" cy="231"/>
          </a:xfrm>
        </p:grpSpPr>
        <p:sp>
          <p:nvSpPr>
            <p:cNvPr id="21570" name="Rectangle 7"/>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1571" name="Rectangle 8"/>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1572" name="Oval 9"/>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1507" name="Group 10"/>
          <p:cNvGrpSpPr>
            <a:grpSpLocks/>
          </p:cNvGrpSpPr>
          <p:nvPr/>
        </p:nvGrpSpPr>
        <p:grpSpPr bwMode="auto">
          <a:xfrm>
            <a:off x="4013200" y="1570038"/>
            <a:ext cx="569913" cy="582612"/>
            <a:chOff x="1621" y="1008"/>
            <a:chExt cx="231" cy="231"/>
          </a:xfrm>
        </p:grpSpPr>
        <p:sp>
          <p:nvSpPr>
            <p:cNvPr id="21567" name="Rectangle 1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1568" name="Rectangle 1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1569" name="Oval 1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1508" name="Group 14"/>
          <p:cNvGrpSpPr>
            <a:grpSpLocks/>
          </p:cNvGrpSpPr>
          <p:nvPr/>
        </p:nvGrpSpPr>
        <p:grpSpPr bwMode="auto">
          <a:xfrm>
            <a:off x="2465388" y="1330325"/>
            <a:ext cx="569912" cy="582613"/>
            <a:chOff x="1621" y="1008"/>
            <a:chExt cx="231" cy="231"/>
          </a:xfrm>
        </p:grpSpPr>
        <p:sp>
          <p:nvSpPr>
            <p:cNvPr id="21564" name="Rectangle 15"/>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1565" name="Rectangle 16"/>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1566" name="Oval 17"/>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1509" name="Group 18"/>
          <p:cNvGrpSpPr>
            <a:grpSpLocks/>
          </p:cNvGrpSpPr>
          <p:nvPr/>
        </p:nvGrpSpPr>
        <p:grpSpPr bwMode="auto">
          <a:xfrm>
            <a:off x="8013700" y="5137150"/>
            <a:ext cx="504825" cy="806450"/>
            <a:chOff x="888" y="2772"/>
            <a:chExt cx="678" cy="1212"/>
          </a:xfrm>
        </p:grpSpPr>
        <p:sp>
          <p:nvSpPr>
            <p:cNvPr id="21559" name="Rectangle 19"/>
            <p:cNvSpPr>
              <a:spLocks noChangeArrowheads="1"/>
            </p:cNvSpPr>
            <p:nvPr/>
          </p:nvSpPr>
          <p:spPr bwMode="auto">
            <a:xfrm>
              <a:off x="888" y="2976"/>
              <a:ext cx="498" cy="1008"/>
            </a:xfrm>
            <a:prstGeom prst="rect">
              <a:avLst/>
            </a:prstGeom>
            <a:solidFill>
              <a:srgbClr val="009999"/>
            </a:solidFill>
            <a:ln w="381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1560" name="Rectangle 20"/>
            <p:cNvSpPr>
              <a:spLocks noChangeArrowheads="1"/>
            </p:cNvSpPr>
            <p:nvPr/>
          </p:nvSpPr>
          <p:spPr bwMode="auto">
            <a:xfrm>
              <a:off x="966" y="3048"/>
              <a:ext cx="342" cy="348"/>
            </a:xfrm>
            <a:prstGeom prst="rect">
              <a:avLst/>
            </a:prstGeom>
            <a:solidFill>
              <a:schemeClr val="accent1"/>
            </a:solidFill>
            <a:ln w="28575">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nvGrpSpPr>
            <p:cNvPr id="21561" name="Group 21"/>
            <p:cNvGrpSpPr>
              <a:grpSpLocks/>
            </p:cNvGrpSpPr>
            <p:nvPr/>
          </p:nvGrpSpPr>
          <p:grpSpPr bwMode="auto">
            <a:xfrm>
              <a:off x="1392" y="2772"/>
              <a:ext cx="174" cy="456"/>
              <a:chOff x="2160" y="2436"/>
              <a:chExt cx="174" cy="456"/>
            </a:xfrm>
          </p:grpSpPr>
          <p:sp>
            <p:nvSpPr>
              <p:cNvPr id="21562" name="Rectangle 22"/>
              <p:cNvSpPr>
                <a:spLocks noChangeArrowheads="1"/>
              </p:cNvSpPr>
              <p:nvPr/>
            </p:nvSpPr>
            <p:spPr bwMode="auto">
              <a:xfrm>
                <a:off x="2250" y="2436"/>
                <a:ext cx="84" cy="456"/>
              </a:xfrm>
              <a:prstGeom prst="rect">
                <a:avLst/>
              </a:prstGeom>
              <a:solidFill>
                <a:schemeClr val="tx1"/>
              </a:solidFill>
              <a:ln w="28575">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1563" name="Rectangle 23"/>
              <p:cNvSpPr>
                <a:spLocks noChangeArrowheads="1"/>
              </p:cNvSpPr>
              <p:nvPr/>
            </p:nvSpPr>
            <p:spPr bwMode="auto">
              <a:xfrm>
                <a:off x="2160" y="2730"/>
                <a:ext cx="144" cy="96"/>
              </a:xfrm>
              <a:prstGeom prst="rect">
                <a:avLst/>
              </a:prstGeom>
              <a:solidFill>
                <a:schemeClr val="tx1"/>
              </a:solidFill>
              <a:ln w="28575">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sp>
        <p:nvSpPr>
          <p:cNvPr id="19463" name="Rectangle 24"/>
          <p:cNvSpPr>
            <a:spLocks noGrp="1" noChangeArrowheads="1"/>
          </p:cNvSpPr>
          <p:nvPr>
            <p:ph type="title"/>
          </p:nvPr>
        </p:nvSpPr>
        <p:spPr>
          <a:xfrm>
            <a:off x="1524000" y="0"/>
            <a:ext cx="9144000" cy="644525"/>
          </a:xfrm>
          <a:effectLst>
            <a:outerShdw dist="28398" dir="1593903" algn="ctr" rotWithShape="0">
              <a:srgbClr val="AC7F0E"/>
            </a:outerShdw>
          </a:effectLst>
        </p:spPr>
        <p:txBody>
          <a:bodyPr>
            <a:normAutofit fontScale="90000"/>
          </a:bodyPr>
          <a:lstStyle/>
          <a:p>
            <a:pPr fontAlgn="auto">
              <a:spcAft>
                <a:spcPts val="0"/>
              </a:spcAft>
              <a:defRPr/>
            </a:pPr>
            <a:r>
              <a:rPr lang="en-US">
                <a:solidFill>
                  <a:schemeClr val="tx1"/>
                </a:solidFill>
                <a:latin typeface="Times New Roman" charset="0"/>
              </a:rPr>
              <a:t>Poor Satellite Geometry</a:t>
            </a:r>
          </a:p>
        </p:txBody>
      </p:sp>
      <p:grpSp>
        <p:nvGrpSpPr>
          <p:cNvPr id="21511" name="Group 25"/>
          <p:cNvGrpSpPr>
            <a:grpSpLocks/>
          </p:cNvGrpSpPr>
          <p:nvPr/>
        </p:nvGrpSpPr>
        <p:grpSpPr bwMode="auto">
          <a:xfrm>
            <a:off x="5765800" y="1111250"/>
            <a:ext cx="2743200" cy="4038600"/>
            <a:chOff x="2680" y="1036"/>
            <a:chExt cx="928" cy="1888"/>
          </a:xfrm>
        </p:grpSpPr>
        <p:sp>
          <p:nvSpPr>
            <p:cNvPr id="21548" name="Line 26"/>
            <p:cNvSpPr>
              <a:spLocks noChangeShapeType="1"/>
            </p:cNvSpPr>
            <p:nvPr/>
          </p:nvSpPr>
          <p:spPr bwMode="auto">
            <a:xfrm>
              <a:off x="2950" y="1848"/>
              <a:ext cx="138" cy="12"/>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9" name="Line 27"/>
            <p:cNvSpPr>
              <a:spLocks noChangeShapeType="1"/>
            </p:cNvSpPr>
            <p:nvPr/>
          </p:nvSpPr>
          <p:spPr bwMode="auto">
            <a:xfrm>
              <a:off x="2680" y="1036"/>
              <a:ext cx="326" cy="692"/>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0" name="Line 28"/>
            <p:cNvSpPr>
              <a:spLocks noChangeShapeType="1"/>
            </p:cNvSpPr>
            <p:nvPr/>
          </p:nvSpPr>
          <p:spPr bwMode="auto">
            <a:xfrm flipH="1">
              <a:off x="2861" y="1733"/>
              <a:ext cx="153" cy="60"/>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1" name="Line 29"/>
            <p:cNvSpPr>
              <a:spLocks noChangeShapeType="1"/>
            </p:cNvSpPr>
            <p:nvPr/>
          </p:nvSpPr>
          <p:spPr bwMode="auto">
            <a:xfrm flipV="1">
              <a:off x="2873" y="1774"/>
              <a:ext cx="271" cy="18"/>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2" name="Line 30"/>
            <p:cNvSpPr>
              <a:spLocks noChangeShapeType="1"/>
            </p:cNvSpPr>
            <p:nvPr/>
          </p:nvSpPr>
          <p:spPr bwMode="auto">
            <a:xfrm flipH="1">
              <a:off x="2935" y="1775"/>
              <a:ext cx="217" cy="76"/>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3" name="Line 31"/>
            <p:cNvSpPr>
              <a:spLocks noChangeShapeType="1"/>
            </p:cNvSpPr>
            <p:nvPr/>
          </p:nvSpPr>
          <p:spPr bwMode="auto">
            <a:xfrm>
              <a:off x="3092" y="1861"/>
              <a:ext cx="226" cy="459"/>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4" name="Line 32"/>
            <p:cNvSpPr>
              <a:spLocks noChangeShapeType="1"/>
            </p:cNvSpPr>
            <p:nvPr/>
          </p:nvSpPr>
          <p:spPr bwMode="auto">
            <a:xfrm flipH="1">
              <a:off x="3148" y="2320"/>
              <a:ext cx="181" cy="52"/>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5" name="Line 33"/>
            <p:cNvSpPr>
              <a:spLocks noChangeShapeType="1"/>
            </p:cNvSpPr>
            <p:nvPr/>
          </p:nvSpPr>
          <p:spPr bwMode="auto">
            <a:xfrm flipV="1">
              <a:off x="3148" y="2359"/>
              <a:ext cx="278" cy="17"/>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6" name="Line 34"/>
            <p:cNvSpPr>
              <a:spLocks noChangeShapeType="1"/>
            </p:cNvSpPr>
            <p:nvPr/>
          </p:nvSpPr>
          <p:spPr bwMode="auto">
            <a:xfrm flipH="1">
              <a:off x="3214" y="2362"/>
              <a:ext cx="220" cy="77"/>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7" name="Line 35"/>
            <p:cNvSpPr>
              <a:spLocks noChangeShapeType="1"/>
            </p:cNvSpPr>
            <p:nvPr/>
          </p:nvSpPr>
          <p:spPr bwMode="auto">
            <a:xfrm>
              <a:off x="3227" y="2438"/>
              <a:ext cx="156" cy="27"/>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8" name="Line 36"/>
            <p:cNvSpPr>
              <a:spLocks noChangeShapeType="1"/>
            </p:cNvSpPr>
            <p:nvPr/>
          </p:nvSpPr>
          <p:spPr bwMode="auto">
            <a:xfrm>
              <a:off x="3386" y="2466"/>
              <a:ext cx="222" cy="458"/>
            </a:xfrm>
            <a:prstGeom prst="line">
              <a:avLst/>
            </a:prstGeom>
            <a:noFill/>
            <a:ln w="28575">
              <a:solidFill>
                <a:srgbClr val="FC012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1512" name="Group 37"/>
          <p:cNvGrpSpPr>
            <a:grpSpLocks/>
          </p:cNvGrpSpPr>
          <p:nvPr/>
        </p:nvGrpSpPr>
        <p:grpSpPr bwMode="auto">
          <a:xfrm flipH="1">
            <a:off x="2787650" y="1638300"/>
            <a:ext cx="5584825" cy="3514725"/>
            <a:chOff x="874" y="952"/>
            <a:chExt cx="1674" cy="1486"/>
          </a:xfrm>
        </p:grpSpPr>
        <p:sp>
          <p:nvSpPr>
            <p:cNvPr id="21537" name="Line 38"/>
            <p:cNvSpPr>
              <a:spLocks noChangeShapeType="1"/>
            </p:cNvSpPr>
            <p:nvPr/>
          </p:nvSpPr>
          <p:spPr bwMode="auto">
            <a:xfrm flipH="1">
              <a:off x="1932" y="952"/>
              <a:ext cx="616" cy="545"/>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8" name="Line 39"/>
            <p:cNvSpPr>
              <a:spLocks noChangeShapeType="1"/>
            </p:cNvSpPr>
            <p:nvPr/>
          </p:nvSpPr>
          <p:spPr bwMode="auto">
            <a:xfrm>
              <a:off x="1937" y="1491"/>
              <a:ext cx="49" cy="135"/>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9" name="Line 40"/>
            <p:cNvSpPr>
              <a:spLocks noChangeShapeType="1"/>
            </p:cNvSpPr>
            <p:nvPr/>
          </p:nvSpPr>
          <p:spPr bwMode="auto">
            <a:xfrm flipH="1" flipV="1">
              <a:off x="1824" y="1475"/>
              <a:ext cx="160" cy="151"/>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0" name="Line 41"/>
            <p:cNvSpPr>
              <a:spLocks noChangeShapeType="1"/>
            </p:cNvSpPr>
            <p:nvPr/>
          </p:nvSpPr>
          <p:spPr bwMode="auto">
            <a:xfrm>
              <a:off x="1826" y="1483"/>
              <a:ext cx="85" cy="170"/>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1" name="Line 42"/>
            <p:cNvSpPr>
              <a:spLocks noChangeShapeType="1"/>
            </p:cNvSpPr>
            <p:nvPr/>
          </p:nvSpPr>
          <p:spPr bwMode="auto">
            <a:xfrm flipH="1" flipV="1">
              <a:off x="1813" y="1594"/>
              <a:ext cx="97" cy="60"/>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2" name="Line 43"/>
            <p:cNvSpPr>
              <a:spLocks noChangeShapeType="1"/>
            </p:cNvSpPr>
            <p:nvPr/>
          </p:nvSpPr>
          <p:spPr bwMode="auto">
            <a:xfrm flipH="1">
              <a:off x="1400" y="1599"/>
              <a:ext cx="417" cy="358"/>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3" name="Line 44"/>
            <p:cNvSpPr>
              <a:spLocks noChangeShapeType="1"/>
            </p:cNvSpPr>
            <p:nvPr/>
          </p:nvSpPr>
          <p:spPr bwMode="auto">
            <a:xfrm>
              <a:off x="1401" y="1954"/>
              <a:ext cx="67" cy="143"/>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4" name="Line 45"/>
            <p:cNvSpPr>
              <a:spLocks noChangeShapeType="1"/>
            </p:cNvSpPr>
            <p:nvPr/>
          </p:nvSpPr>
          <p:spPr bwMode="auto">
            <a:xfrm flipH="1" flipV="1">
              <a:off x="1309" y="1946"/>
              <a:ext cx="160" cy="149"/>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5" name="Line 46"/>
            <p:cNvSpPr>
              <a:spLocks noChangeShapeType="1"/>
            </p:cNvSpPr>
            <p:nvPr/>
          </p:nvSpPr>
          <p:spPr bwMode="auto">
            <a:xfrm>
              <a:off x="1311" y="1954"/>
              <a:ext cx="83" cy="164"/>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6" name="Line 47"/>
            <p:cNvSpPr>
              <a:spLocks noChangeShapeType="1"/>
            </p:cNvSpPr>
            <p:nvPr/>
          </p:nvSpPr>
          <p:spPr bwMode="auto">
            <a:xfrm flipH="1" flipV="1">
              <a:off x="1287" y="2071"/>
              <a:ext cx="107" cy="53"/>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7" name="Line 48"/>
            <p:cNvSpPr>
              <a:spLocks noChangeShapeType="1"/>
            </p:cNvSpPr>
            <p:nvPr/>
          </p:nvSpPr>
          <p:spPr bwMode="auto">
            <a:xfrm flipH="1">
              <a:off x="874" y="2076"/>
              <a:ext cx="415" cy="362"/>
            </a:xfrm>
            <a:prstGeom prst="line">
              <a:avLst/>
            </a:prstGeom>
            <a:noFill/>
            <a:ln w="28575">
              <a:solidFill>
                <a:srgbClr val="FC012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1513" name="Group 49"/>
          <p:cNvGrpSpPr>
            <a:grpSpLocks/>
          </p:cNvGrpSpPr>
          <p:nvPr/>
        </p:nvGrpSpPr>
        <p:grpSpPr bwMode="auto">
          <a:xfrm flipH="1">
            <a:off x="2622550" y="4394200"/>
            <a:ext cx="5610225" cy="812800"/>
            <a:chOff x="874" y="952"/>
            <a:chExt cx="1674" cy="1486"/>
          </a:xfrm>
        </p:grpSpPr>
        <p:sp>
          <p:nvSpPr>
            <p:cNvPr id="21526" name="Line 50"/>
            <p:cNvSpPr>
              <a:spLocks noChangeShapeType="1"/>
            </p:cNvSpPr>
            <p:nvPr/>
          </p:nvSpPr>
          <p:spPr bwMode="auto">
            <a:xfrm flipH="1">
              <a:off x="1932" y="952"/>
              <a:ext cx="616" cy="545"/>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7" name="Line 51"/>
            <p:cNvSpPr>
              <a:spLocks noChangeShapeType="1"/>
            </p:cNvSpPr>
            <p:nvPr/>
          </p:nvSpPr>
          <p:spPr bwMode="auto">
            <a:xfrm>
              <a:off x="1937" y="1491"/>
              <a:ext cx="49" cy="135"/>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8" name="Line 52"/>
            <p:cNvSpPr>
              <a:spLocks noChangeShapeType="1"/>
            </p:cNvSpPr>
            <p:nvPr/>
          </p:nvSpPr>
          <p:spPr bwMode="auto">
            <a:xfrm flipH="1" flipV="1">
              <a:off x="1824" y="1475"/>
              <a:ext cx="160" cy="151"/>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9" name="Line 53"/>
            <p:cNvSpPr>
              <a:spLocks noChangeShapeType="1"/>
            </p:cNvSpPr>
            <p:nvPr/>
          </p:nvSpPr>
          <p:spPr bwMode="auto">
            <a:xfrm>
              <a:off x="1826" y="1483"/>
              <a:ext cx="85" cy="170"/>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0" name="Line 54"/>
            <p:cNvSpPr>
              <a:spLocks noChangeShapeType="1"/>
            </p:cNvSpPr>
            <p:nvPr/>
          </p:nvSpPr>
          <p:spPr bwMode="auto">
            <a:xfrm flipH="1" flipV="1">
              <a:off x="1813" y="1594"/>
              <a:ext cx="97" cy="60"/>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1" name="Line 55"/>
            <p:cNvSpPr>
              <a:spLocks noChangeShapeType="1"/>
            </p:cNvSpPr>
            <p:nvPr/>
          </p:nvSpPr>
          <p:spPr bwMode="auto">
            <a:xfrm flipH="1">
              <a:off x="1400" y="1599"/>
              <a:ext cx="417" cy="358"/>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2" name="Line 56"/>
            <p:cNvSpPr>
              <a:spLocks noChangeShapeType="1"/>
            </p:cNvSpPr>
            <p:nvPr/>
          </p:nvSpPr>
          <p:spPr bwMode="auto">
            <a:xfrm>
              <a:off x="1401" y="1954"/>
              <a:ext cx="67" cy="143"/>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3" name="Line 57"/>
            <p:cNvSpPr>
              <a:spLocks noChangeShapeType="1"/>
            </p:cNvSpPr>
            <p:nvPr/>
          </p:nvSpPr>
          <p:spPr bwMode="auto">
            <a:xfrm flipH="1" flipV="1">
              <a:off x="1309" y="1946"/>
              <a:ext cx="160" cy="149"/>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4" name="Line 58"/>
            <p:cNvSpPr>
              <a:spLocks noChangeShapeType="1"/>
            </p:cNvSpPr>
            <p:nvPr/>
          </p:nvSpPr>
          <p:spPr bwMode="auto">
            <a:xfrm>
              <a:off x="1311" y="1954"/>
              <a:ext cx="83" cy="164"/>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5" name="Line 59"/>
            <p:cNvSpPr>
              <a:spLocks noChangeShapeType="1"/>
            </p:cNvSpPr>
            <p:nvPr/>
          </p:nvSpPr>
          <p:spPr bwMode="auto">
            <a:xfrm flipH="1" flipV="1">
              <a:off x="1287" y="2071"/>
              <a:ext cx="107" cy="53"/>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6" name="Line 60"/>
            <p:cNvSpPr>
              <a:spLocks noChangeShapeType="1"/>
            </p:cNvSpPr>
            <p:nvPr/>
          </p:nvSpPr>
          <p:spPr bwMode="auto">
            <a:xfrm flipH="1">
              <a:off x="874" y="2076"/>
              <a:ext cx="415" cy="362"/>
            </a:xfrm>
            <a:prstGeom prst="line">
              <a:avLst/>
            </a:prstGeom>
            <a:noFill/>
            <a:ln w="28575">
              <a:solidFill>
                <a:srgbClr val="FC012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1514" name="Group 61"/>
          <p:cNvGrpSpPr>
            <a:grpSpLocks/>
          </p:cNvGrpSpPr>
          <p:nvPr/>
        </p:nvGrpSpPr>
        <p:grpSpPr bwMode="auto">
          <a:xfrm flipH="1">
            <a:off x="4298950" y="1854200"/>
            <a:ext cx="4086225" cy="3197225"/>
            <a:chOff x="874" y="952"/>
            <a:chExt cx="1674" cy="1486"/>
          </a:xfrm>
        </p:grpSpPr>
        <p:sp>
          <p:nvSpPr>
            <p:cNvPr id="21515" name="Line 62"/>
            <p:cNvSpPr>
              <a:spLocks noChangeShapeType="1"/>
            </p:cNvSpPr>
            <p:nvPr/>
          </p:nvSpPr>
          <p:spPr bwMode="auto">
            <a:xfrm flipH="1">
              <a:off x="1932" y="952"/>
              <a:ext cx="616" cy="545"/>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6" name="Line 63"/>
            <p:cNvSpPr>
              <a:spLocks noChangeShapeType="1"/>
            </p:cNvSpPr>
            <p:nvPr/>
          </p:nvSpPr>
          <p:spPr bwMode="auto">
            <a:xfrm>
              <a:off x="1937" y="1491"/>
              <a:ext cx="49" cy="135"/>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7" name="Line 64"/>
            <p:cNvSpPr>
              <a:spLocks noChangeShapeType="1"/>
            </p:cNvSpPr>
            <p:nvPr/>
          </p:nvSpPr>
          <p:spPr bwMode="auto">
            <a:xfrm flipH="1" flipV="1">
              <a:off x="1824" y="1475"/>
              <a:ext cx="160" cy="151"/>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8" name="Line 65"/>
            <p:cNvSpPr>
              <a:spLocks noChangeShapeType="1"/>
            </p:cNvSpPr>
            <p:nvPr/>
          </p:nvSpPr>
          <p:spPr bwMode="auto">
            <a:xfrm>
              <a:off x="1826" y="1483"/>
              <a:ext cx="85" cy="170"/>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9" name="Line 66"/>
            <p:cNvSpPr>
              <a:spLocks noChangeShapeType="1"/>
            </p:cNvSpPr>
            <p:nvPr/>
          </p:nvSpPr>
          <p:spPr bwMode="auto">
            <a:xfrm flipH="1" flipV="1">
              <a:off x="1813" y="1594"/>
              <a:ext cx="97" cy="60"/>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0" name="Line 67"/>
            <p:cNvSpPr>
              <a:spLocks noChangeShapeType="1"/>
            </p:cNvSpPr>
            <p:nvPr/>
          </p:nvSpPr>
          <p:spPr bwMode="auto">
            <a:xfrm flipH="1">
              <a:off x="1400" y="1599"/>
              <a:ext cx="417" cy="358"/>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1" name="Line 68"/>
            <p:cNvSpPr>
              <a:spLocks noChangeShapeType="1"/>
            </p:cNvSpPr>
            <p:nvPr/>
          </p:nvSpPr>
          <p:spPr bwMode="auto">
            <a:xfrm>
              <a:off x="1401" y="1954"/>
              <a:ext cx="67" cy="143"/>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2" name="Line 69"/>
            <p:cNvSpPr>
              <a:spLocks noChangeShapeType="1"/>
            </p:cNvSpPr>
            <p:nvPr/>
          </p:nvSpPr>
          <p:spPr bwMode="auto">
            <a:xfrm flipH="1" flipV="1">
              <a:off x="1309" y="1946"/>
              <a:ext cx="160" cy="149"/>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3" name="Line 70"/>
            <p:cNvSpPr>
              <a:spLocks noChangeShapeType="1"/>
            </p:cNvSpPr>
            <p:nvPr/>
          </p:nvSpPr>
          <p:spPr bwMode="auto">
            <a:xfrm>
              <a:off x="1311" y="1954"/>
              <a:ext cx="83" cy="164"/>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4" name="Line 71"/>
            <p:cNvSpPr>
              <a:spLocks noChangeShapeType="1"/>
            </p:cNvSpPr>
            <p:nvPr/>
          </p:nvSpPr>
          <p:spPr bwMode="auto">
            <a:xfrm flipH="1" flipV="1">
              <a:off x="1287" y="2071"/>
              <a:ext cx="107" cy="53"/>
            </a:xfrm>
            <a:prstGeom prst="line">
              <a:avLst/>
            </a:prstGeom>
            <a:noFill/>
            <a:ln w="28575">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5" name="Line 72"/>
            <p:cNvSpPr>
              <a:spLocks noChangeShapeType="1"/>
            </p:cNvSpPr>
            <p:nvPr/>
          </p:nvSpPr>
          <p:spPr bwMode="auto">
            <a:xfrm flipH="1">
              <a:off x="874" y="2076"/>
              <a:ext cx="415" cy="362"/>
            </a:xfrm>
            <a:prstGeom prst="line">
              <a:avLst/>
            </a:prstGeom>
            <a:noFill/>
            <a:ln w="28575">
              <a:solidFill>
                <a:srgbClr val="FC012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353563260"/>
      </p:ext>
    </p:extLst>
  </p:cSld>
  <p:clrMapOvr>
    <a:masterClrMapping/>
  </p:clrMapOvr>
  <p:transition spd="med">
    <p:strips dir="l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1026"/>
          <p:cNvGrpSpPr>
            <a:grpSpLocks/>
          </p:cNvGrpSpPr>
          <p:nvPr/>
        </p:nvGrpSpPr>
        <p:grpSpPr bwMode="auto">
          <a:xfrm>
            <a:off x="4775200" y="1519238"/>
            <a:ext cx="569913" cy="582612"/>
            <a:chOff x="1621" y="1008"/>
            <a:chExt cx="231" cy="231"/>
          </a:xfrm>
        </p:grpSpPr>
        <p:sp>
          <p:nvSpPr>
            <p:cNvPr id="22564" name="Rectangle 1027"/>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2565" name="Rectangle 1028"/>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2566" name="Oval 1029"/>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2530" name="Group 1030"/>
          <p:cNvGrpSpPr>
            <a:grpSpLocks/>
          </p:cNvGrpSpPr>
          <p:nvPr/>
        </p:nvGrpSpPr>
        <p:grpSpPr bwMode="auto">
          <a:xfrm>
            <a:off x="6491288" y="1482725"/>
            <a:ext cx="569912" cy="582613"/>
            <a:chOff x="1621" y="1008"/>
            <a:chExt cx="231" cy="231"/>
          </a:xfrm>
        </p:grpSpPr>
        <p:sp>
          <p:nvSpPr>
            <p:cNvPr id="22561" name="Rectangle 103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2562" name="Rectangle 103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2563" name="Oval 103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sp>
        <p:nvSpPr>
          <p:cNvPr id="22531" name="Rectangle 1034"/>
          <p:cNvSpPr>
            <a:spLocks noChangeArrowheads="1"/>
          </p:cNvSpPr>
          <p:nvPr/>
        </p:nvSpPr>
        <p:spPr bwMode="auto">
          <a:xfrm>
            <a:off x="1519238" y="1557338"/>
            <a:ext cx="256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endParaRPr lang="en-US" altLang="en-US" sz="1400" b="1">
              <a:solidFill>
                <a:srgbClr val="037C03"/>
              </a:solidFill>
            </a:endParaRPr>
          </a:p>
        </p:txBody>
      </p:sp>
      <p:sp>
        <p:nvSpPr>
          <p:cNvPr id="20485" name="Rectangle 1035"/>
          <p:cNvSpPr>
            <a:spLocks noGrp="1" noChangeArrowheads="1"/>
          </p:cNvSpPr>
          <p:nvPr>
            <p:ph type="title"/>
          </p:nvPr>
        </p:nvSpPr>
        <p:spPr>
          <a:xfrm>
            <a:off x="1524000" y="0"/>
            <a:ext cx="9144000" cy="809625"/>
          </a:xfrm>
          <a:effectLst>
            <a:outerShdw dist="28398" dir="1593903" algn="ctr" rotWithShape="0">
              <a:srgbClr val="AC7F0E"/>
            </a:outerShdw>
          </a:effectLst>
        </p:spPr>
        <p:txBody>
          <a:bodyPr/>
          <a:lstStyle/>
          <a:p>
            <a:pPr fontAlgn="auto">
              <a:spcAft>
                <a:spcPts val="0"/>
              </a:spcAft>
              <a:defRPr/>
            </a:pPr>
            <a:r>
              <a:rPr lang="en-US">
                <a:solidFill>
                  <a:schemeClr val="tx1"/>
                </a:solidFill>
                <a:latin typeface="Times New Roman" charset="0"/>
              </a:rPr>
              <a:t>Poor Satellite Geometry</a:t>
            </a:r>
          </a:p>
        </p:txBody>
      </p:sp>
      <p:grpSp>
        <p:nvGrpSpPr>
          <p:cNvPr id="22533" name="Group 1036"/>
          <p:cNvGrpSpPr>
            <a:grpSpLocks/>
          </p:cNvGrpSpPr>
          <p:nvPr/>
        </p:nvGrpSpPr>
        <p:grpSpPr bwMode="auto">
          <a:xfrm>
            <a:off x="3368675" y="2800350"/>
            <a:ext cx="5476875" cy="3130550"/>
            <a:chOff x="2556" y="1596"/>
            <a:chExt cx="1752" cy="1144"/>
          </a:xfrm>
        </p:grpSpPr>
        <p:sp>
          <p:nvSpPr>
            <p:cNvPr id="22558" name="AutoShape 1037"/>
            <p:cNvSpPr>
              <a:spLocks noChangeArrowheads="1"/>
            </p:cNvSpPr>
            <p:nvPr/>
          </p:nvSpPr>
          <p:spPr bwMode="auto">
            <a:xfrm flipV="1">
              <a:off x="2556" y="1608"/>
              <a:ext cx="1644" cy="11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3 w 21600"/>
                <a:gd name="T13" fmla="*/ 0 h 21600"/>
                <a:gd name="T14" fmla="*/ 21547 w 21600"/>
                <a:gd name="T15" fmla="*/ 11773 h 21600"/>
              </a:gdLst>
              <a:ahLst/>
              <a:cxnLst>
                <a:cxn ang="T8">
                  <a:pos x="T0" y="T1"/>
                </a:cxn>
                <a:cxn ang="T9">
                  <a:pos x="T2" y="T3"/>
                </a:cxn>
                <a:cxn ang="T10">
                  <a:pos x="T4" y="T5"/>
                </a:cxn>
                <a:cxn ang="T11">
                  <a:pos x="T6" y="T7"/>
                </a:cxn>
              </a:cxnLst>
              <a:rect l="T12" t="T13" r="T14" b="T15"/>
              <a:pathLst>
                <a:path w="21600" h="21600">
                  <a:moveTo>
                    <a:pt x="972" y="9045"/>
                  </a:moveTo>
                  <a:cubicBezTo>
                    <a:pt x="1822" y="4283"/>
                    <a:pt x="5963" y="816"/>
                    <a:pt x="10800" y="817"/>
                  </a:cubicBezTo>
                  <a:cubicBezTo>
                    <a:pt x="15636" y="817"/>
                    <a:pt x="19777" y="4283"/>
                    <a:pt x="20627" y="9045"/>
                  </a:cubicBezTo>
                  <a:lnTo>
                    <a:pt x="21431" y="8901"/>
                  </a:lnTo>
                  <a:cubicBezTo>
                    <a:pt x="20512" y="3750"/>
                    <a:pt x="16032" y="-1"/>
                    <a:pt x="10799" y="0"/>
                  </a:cubicBezTo>
                  <a:cubicBezTo>
                    <a:pt x="5567" y="0"/>
                    <a:pt x="1087" y="3750"/>
                    <a:pt x="168" y="8901"/>
                  </a:cubicBezTo>
                  <a:lnTo>
                    <a:pt x="972" y="9045"/>
                  </a:lnTo>
                  <a:close/>
                </a:path>
              </a:pathLst>
            </a:custGeom>
            <a:solidFill>
              <a:srgbClr val="0000C2">
                <a:alpha val="50195"/>
              </a:srgbClr>
            </a:solidFill>
            <a:ln w="19050">
              <a:solidFill>
                <a:srgbClr val="000000"/>
              </a:solidFill>
              <a:miter lim="800000"/>
              <a:headEnd/>
              <a:tailEnd/>
            </a:ln>
          </p:spPr>
          <p:txBody>
            <a:bodyPr wrap="none" anchor="ctr"/>
            <a:lstStyle/>
            <a:p>
              <a:endParaRPr lang="en-US"/>
            </a:p>
          </p:txBody>
        </p:sp>
        <p:sp>
          <p:nvSpPr>
            <p:cNvPr id="22559" name="AutoShape 1038"/>
            <p:cNvSpPr>
              <a:spLocks noChangeArrowheads="1"/>
            </p:cNvSpPr>
            <p:nvPr/>
          </p:nvSpPr>
          <p:spPr bwMode="auto">
            <a:xfrm flipV="1">
              <a:off x="2664" y="1596"/>
              <a:ext cx="1644" cy="11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3 w 21600"/>
                <a:gd name="T13" fmla="*/ 0 h 21600"/>
                <a:gd name="T14" fmla="*/ 21547 w 21600"/>
                <a:gd name="T15" fmla="*/ 11773 h 21600"/>
              </a:gdLst>
              <a:ahLst/>
              <a:cxnLst>
                <a:cxn ang="T8">
                  <a:pos x="T0" y="T1"/>
                </a:cxn>
                <a:cxn ang="T9">
                  <a:pos x="T2" y="T3"/>
                </a:cxn>
                <a:cxn ang="T10">
                  <a:pos x="T4" y="T5"/>
                </a:cxn>
                <a:cxn ang="T11">
                  <a:pos x="T6" y="T7"/>
                </a:cxn>
              </a:cxnLst>
              <a:rect l="T12" t="T13" r="T14" b="T15"/>
              <a:pathLst>
                <a:path w="21600" h="21600">
                  <a:moveTo>
                    <a:pt x="972" y="9045"/>
                  </a:moveTo>
                  <a:cubicBezTo>
                    <a:pt x="1822" y="4283"/>
                    <a:pt x="5963" y="816"/>
                    <a:pt x="10800" y="817"/>
                  </a:cubicBezTo>
                  <a:cubicBezTo>
                    <a:pt x="15636" y="817"/>
                    <a:pt x="19777" y="4283"/>
                    <a:pt x="20627" y="9045"/>
                  </a:cubicBezTo>
                  <a:lnTo>
                    <a:pt x="21431" y="8901"/>
                  </a:lnTo>
                  <a:cubicBezTo>
                    <a:pt x="20512" y="3750"/>
                    <a:pt x="16032" y="-1"/>
                    <a:pt x="10799" y="0"/>
                  </a:cubicBezTo>
                  <a:cubicBezTo>
                    <a:pt x="5567" y="0"/>
                    <a:pt x="1087" y="3750"/>
                    <a:pt x="168" y="8901"/>
                  </a:cubicBezTo>
                  <a:lnTo>
                    <a:pt x="972" y="9045"/>
                  </a:lnTo>
                  <a:close/>
                </a:path>
              </a:pathLst>
            </a:custGeom>
            <a:solidFill>
              <a:srgbClr val="0000C2">
                <a:alpha val="50195"/>
              </a:srgbClr>
            </a:solidFill>
            <a:ln w="19050">
              <a:solidFill>
                <a:srgbClr val="000000"/>
              </a:solidFill>
              <a:miter lim="800000"/>
              <a:headEnd/>
              <a:tailEnd/>
            </a:ln>
          </p:spPr>
          <p:txBody>
            <a:bodyPr wrap="none" anchor="ctr"/>
            <a:lstStyle/>
            <a:p>
              <a:endParaRPr lang="en-US"/>
            </a:p>
          </p:txBody>
        </p:sp>
        <p:sp>
          <p:nvSpPr>
            <p:cNvPr id="22560" name="Freeform 1039"/>
            <p:cNvSpPr>
              <a:spLocks/>
            </p:cNvSpPr>
            <p:nvPr/>
          </p:nvSpPr>
          <p:spPr bwMode="auto">
            <a:xfrm>
              <a:off x="3210" y="2613"/>
              <a:ext cx="675" cy="112"/>
            </a:xfrm>
            <a:custGeom>
              <a:avLst/>
              <a:gdLst>
                <a:gd name="T0" fmla="*/ 15 w 675"/>
                <a:gd name="T1" fmla="*/ 77 h 112"/>
                <a:gd name="T2" fmla="*/ 48 w 675"/>
                <a:gd name="T3" fmla="*/ 80 h 112"/>
                <a:gd name="T4" fmla="*/ 104 w 675"/>
                <a:gd name="T5" fmla="*/ 86 h 112"/>
                <a:gd name="T6" fmla="*/ 236 w 675"/>
                <a:gd name="T7" fmla="*/ 86 h 112"/>
                <a:gd name="T8" fmla="*/ 357 w 675"/>
                <a:gd name="T9" fmla="*/ 72 h 112"/>
                <a:gd name="T10" fmla="*/ 434 w 675"/>
                <a:gd name="T11" fmla="*/ 65 h 112"/>
                <a:gd name="T12" fmla="*/ 497 w 675"/>
                <a:gd name="T13" fmla="*/ 53 h 112"/>
                <a:gd name="T14" fmla="*/ 560 w 675"/>
                <a:gd name="T15" fmla="*/ 38 h 112"/>
                <a:gd name="T16" fmla="*/ 663 w 675"/>
                <a:gd name="T17" fmla="*/ 3 h 112"/>
                <a:gd name="T18" fmla="*/ 635 w 675"/>
                <a:gd name="T19" fmla="*/ 21 h 112"/>
                <a:gd name="T20" fmla="*/ 555 w 675"/>
                <a:gd name="T21" fmla="*/ 57 h 112"/>
                <a:gd name="T22" fmla="*/ 453 w 675"/>
                <a:gd name="T23" fmla="*/ 87 h 112"/>
                <a:gd name="T24" fmla="*/ 354 w 675"/>
                <a:gd name="T25" fmla="*/ 108 h 112"/>
                <a:gd name="T26" fmla="*/ 213 w 675"/>
                <a:gd name="T27" fmla="*/ 111 h 112"/>
                <a:gd name="T28" fmla="*/ 171 w 675"/>
                <a:gd name="T29" fmla="*/ 107 h 112"/>
                <a:gd name="T30" fmla="*/ 104 w 675"/>
                <a:gd name="T31" fmla="*/ 101 h 112"/>
                <a:gd name="T32" fmla="*/ 0 w 675"/>
                <a:gd name="T33" fmla="*/ 80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5"/>
                <a:gd name="T52" fmla="*/ 0 h 112"/>
                <a:gd name="T53" fmla="*/ 675 w 675"/>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5" h="112">
                  <a:moveTo>
                    <a:pt x="15" y="77"/>
                  </a:moveTo>
                  <a:cubicBezTo>
                    <a:pt x="24" y="78"/>
                    <a:pt x="33" y="79"/>
                    <a:pt x="48" y="80"/>
                  </a:cubicBezTo>
                  <a:cubicBezTo>
                    <a:pt x="63" y="81"/>
                    <a:pt x="73" y="85"/>
                    <a:pt x="104" y="86"/>
                  </a:cubicBezTo>
                  <a:cubicBezTo>
                    <a:pt x="135" y="87"/>
                    <a:pt x="194" y="88"/>
                    <a:pt x="236" y="86"/>
                  </a:cubicBezTo>
                  <a:cubicBezTo>
                    <a:pt x="278" y="84"/>
                    <a:pt x="324" y="75"/>
                    <a:pt x="357" y="72"/>
                  </a:cubicBezTo>
                  <a:cubicBezTo>
                    <a:pt x="390" y="69"/>
                    <a:pt x="411" y="68"/>
                    <a:pt x="434" y="65"/>
                  </a:cubicBezTo>
                  <a:cubicBezTo>
                    <a:pt x="457" y="62"/>
                    <a:pt x="476" y="57"/>
                    <a:pt x="497" y="53"/>
                  </a:cubicBezTo>
                  <a:cubicBezTo>
                    <a:pt x="518" y="49"/>
                    <a:pt x="532" y="46"/>
                    <a:pt x="560" y="38"/>
                  </a:cubicBezTo>
                  <a:cubicBezTo>
                    <a:pt x="588" y="30"/>
                    <a:pt x="651" y="6"/>
                    <a:pt x="663" y="3"/>
                  </a:cubicBezTo>
                  <a:cubicBezTo>
                    <a:pt x="675" y="0"/>
                    <a:pt x="653" y="12"/>
                    <a:pt x="635" y="21"/>
                  </a:cubicBezTo>
                  <a:cubicBezTo>
                    <a:pt x="617" y="30"/>
                    <a:pt x="585" y="46"/>
                    <a:pt x="555" y="57"/>
                  </a:cubicBezTo>
                  <a:cubicBezTo>
                    <a:pt x="525" y="68"/>
                    <a:pt x="486" y="79"/>
                    <a:pt x="453" y="87"/>
                  </a:cubicBezTo>
                  <a:cubicBezTo>
                    <a:pt x="420" y="95"/>
                    <a:pt x="394" y="104"/>
                    <a:pt x="354" y="108"/>
                  </a:cubicBezTo>
                  <a:cubicBezTo>
                    <a:pt x="314" y="112"/>
                    <a:pt x="243" y="111"/>
                    <a:pt x="213" y="111"/>
                  </a:cubicBezTo>
                  <a:cubicBezTo>
                    <a:pt x="183" y="111"/>
                    <a:pt x="189" y="109"/>
                    <a:pt x="171" y="107"/>
                  </a:cubicBezTo>
                  <a:cubicBezTo>
                    <a:pt x="153" y="105"/>
                    <a:pt x="132" y="105"/>
                    <a:pt x="104" y="101"/>
                  </a:cubicBezTo>
                  <a:cubicBezTo>
                    <a:pt x="76" y="97"/>
                    <a:pt x="38" y="88"/>
                    <a:pt x="0" y="80"/>
                  </a:cubicBezTo>
                </a:path>
              </a:pathLst>
            </a:custGeom>
            <a:solidFill>
              <a:srgbClr val="FF0000"/>
            </a:solidFill>
            <a:ln w="9525" cap="flat" cmpd="sng">
              <a:solidFill>
                <a:srgbClr val="FF0000"/>
              </a:solidFill>
              <a:prstDash val="solid"/>
              <a:round/>
              <a:headEnd/>
              <a:tailEnd/>
            </a:ln>
          </p:spPr>
          <p:txBody>
            <a:bodyPr wrap="none" anchor="ctr"/>
            <a:lstStyle/>
            <a:p>
              <a:endParaRPr lang="en-US"/>
            </a:p>
          </p:txBody>
        </p:sp>
      </p:grpSp>
      <p:grpSp>
        <p:nvGrpSpPr>
          <p:cNvPr id="22534" name="Group 1040"/>
          <p:cNvGrpSpPr>
            <a:grpSpLocks/>
          </p:cNvGrpSpPr>
          <p:nvPr/>
        </p:nvGrpSpPr>
        <p:grpSpPr bwMode="auto">
          <a:xfrm flipH="1">
            <a:off x="5435600" y="1758950"/>
            <a:ext cx="1333500" cy="3962400"/>
            <a:chOff x="2680" y="1036"/>
            <a:chExt cx="928" cy="1888"/>
          </a:xfrm>
        </p:grpSpPr>
        <p:sp>
          <p:nvSpPr>
            <p:cNvPr id="22547" name="Line 1041"/>
            <p:cNvSpPr>
              <a:spLocks noChangeShapeType="1"/>
            </p:cNvSpPr>
            <p:nvPr/>
          </p:nvSpPr>
          <p:spPr bwMode="auto">
            <a:xfrm>
              <a:off x="2950" y="1848"/>
              <a:ext cx="138" cy="1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8" name="Line 1042"/>
            <p:cNvSpPr>
              <a:spLocks noChangeShapeType="1"/>
            </p:cNvSpPr>
            <p:nvPr/>
          </p:nvSpPr>
          <p:spPr bwMode="auto">
            <a:xfrm>
              <a:off x="2680" y="1036"/>
              <a:ext cx="326" cy="6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9" name="Line 1043"/>
            <p:cNvSpPr>
              <a:spLocks noChangeShapeType="1"/>
            </p:cNvSpPr>
            <p:nvPr/>
          </p:nvSpPr>
          <p:spPr bwMode="auto">
            <a:xfrm flipH="1">
              <a:off x="2861" y="1733"/>
              <a:ext cx="153" cy="6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0" name="Line 1044"/>
            <p:cNvSpPr>
              <a:spLocks noChangeShapeType="1"/>
            </p:cNvSpPr>
            <p:nvPr/>
          </p:nvSpPr>
          <p:spPr bwMode="auto">
            <a:xfrm flipV="1">
              <a:off x="2873" y="1774"/>
              <a:ext cx="271" cy="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1" name="Line 1045"/>
            <p:cNvSpPr>
              <a:spLocks noChangeShapeType="1"/>
            </p:cNvSpPr>
            <p:nvPr/>
          </p:nvSpPr>
          <p:spPr bwMode="auto">
            <a:xfrm flipH="1">
              <a:off x="2935" y="1775"/>
              <a:ext cx="217" cy="7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2" name="Line 1046"/>
            <p:cNvSpPr>
              <a:spLocks noChangeShapeType="1"/>
            </p:cNvSpPr>
            <p:nvPr/>
          </p:nvSpPr>
          <p:spPr bwMode="auto">
            <a:xfrm>
              <a:off x="3092" y="1861"/>
              <a:ext cx="226" cy="45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3" name="Line 1047"/>
            <p:cNvSpPr>
              <a:spLocks noChangeShapeType="1"/>
            </p:cNvSpPr>
            <p:nvPr/>
          </p:nvSpPr>
          <p:spPr bwMode="auto">
            <a:xfrm flipH="1">
              <a:off x="3148" y="2320"/>
              <a:ext cx="181" cy="5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4" name="Line 1048"/>
            <p:cNvSpPr>
              <a:spLocks noChangeShapeType="1"/>
            </p:cNvSpPr>
            <p:nvPr/>
          </p:nvSpPr>
          <p:spPr bwMode="auto">
            <a:xfrm flipV="1">
              <a:off x="3148" y="2359"/>
              <a:ext cx="278" cy="1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5" name="Line 1049"/>
            <p:cNvSpPr>
              <a:spLocks noChangeShapeType="1"/>
            </p:cNvSpPr>
            <p:nvPr/>
          </p:nvSpPr>
          <p:spPr bwMode="auto">
            <a:xfrm flipH="1">
              <a:off x="3214" y="2362"/>
              <a:ext cx="220" cy="7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6" name="Line 1050"/>
            <p:cNvSpPr>
              <a:spLocks noChangeShapeType="1"/>
            </p:cNvSpPr>
            <p:nvPr/>
          </p:nvSpPr>
          <p:spPr bwMode="auto">
            <a:xfrm>
              <a:off x="3227" y="2438"/>
              <a:ext cx="156" cy="2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7" name="Line 1051"/>
            <p:cNvSpPr>
              <a:spLocks noChangeShapeType="1"/>
            </p:cNvSpPr>
            <p:nvPr/>
          </p:nvSpPr>
          <p:spPr bwMode="auto">
            <a:xfrm>
              <a:off x="3386" y="2466"/>
              <a:ext cx="222" cy="45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2535" name="Group 1052"/>
          <p:cNvGrpSpPr>
            <a:grpSpLocks/>
          </p:cNvGrpSpPr>
          <p:nvPr/>
        </p:nvGrpSpPr>
        <p:grpSpPr bwMode="auto">
          <a:xfrm flipH="1">
            <a:off x="5073650" y="1803400"/>
            <a:ext cx="2320925" cy="3717925"/>
            <a:chOff x="874" y="952"/>
            <a:chExt cx="1674" cy="1486"/>
          </a:xfrm>
        </p:grpSpPr>
        <p:sp>
          <p:nvSpPr>
            <p:cNvPr id="22536" name="Line 1053"/>
            <p:cNvSpPr>
              <a:spLocks noChangeShapeType="1"/>
            </p:cNvSpPr>
            <p:nvPr/>
          </p:nvSpPr>
          <p:spPr bwMode="auto">
            <a:xfrm flipH="1">
              <a:off x="1932" y="952"/>
              <a:ext cx="616" cy="54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7" name="Line 1054"/>
            <p:cNvSpPr>
              <a:spLocks noChangeShapeType="1"/>
            </p:cNvSpPr>
            <p:nvPr/>
          </p:nvSpPr>
          <p:spPr bwMode="auto">
            <a:xfrm>
              <a:off x="1937" y="1491"/>
              <a:ext cx="49" cy="13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8" name="Line 1055"/>
            <p:cNvSpPr>
              <a:spLocks noChangeShapeType="1"/>
            </p:cNvSpPr>
            <p:nvPr/>
          </p:nvSpPr>
          <p:spPr bwMode="auto">
            <a:xfrm flipH="1" flipV="1">
              <a:off x="1824" y="1475"/>
              <a:ext cx="160" cy="15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9" name="Line 1056"/>
            <p:cNvSpPr>
              <a:spLocks noChangeShapeType="1"/>
            </p:cNvSpPr>
            <p:nvPr/>
          </p:nvSpPr>
          <p:spPr bwMode="auto">
            <a:xfrm>
              <a:off x="1826" y="1483"/>
              <a:ext cx="85" cy="17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0" name="Line 1057"/>
            <p:cNvSpPr>
              <a:spLocks noChangeShapeType="1"/>
            </p:cNvSpPr>
            <p:nvPr/>
          </p:nvSpPr>
          <p:spPr bwMode="auto">
            <a:xfrm flipH="1" flipV="1">
              <a:off x="1813" y="1594"/>
              <a:ext cx="97" cy="6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1" name="Line 1058"/>
            <p:cNvSpPr>
              <a:spLocks noChangeShapeType="1"/>
            </p:cNvSpPr>
            <p:nvPr/>
          </p:nvSpPr>
          <p:spPr bwMode="auto">
            <a:xfrm flipH="1">
              <a:off x="1400" y="1599"/>
              <a:ext cx="417" cy="35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2" name="Line 1059"/>
            <p:cNvSpPr>
              <a:spLocks noChangeShapeType="1"/>
            </p:cNvSpPr>
            <p:nvPr/>
          </p:nvSpPr>
          <p:spPr bwMode="auto">
            <a:xfrm>
              <a:off x="1401" y="1954"/>
              <a:ext cx="67" cy="14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3" name="Line 1060"/>
            <p:cNvSpPr>
              <a:spLocks noChangeShapeType="1"/>
            </p:cNvSpPr>
            <p:nvPr/>
          </p:nvSpPr>
          <p:spPr bwMode="auto">
            <a:xfrm flipH="1" flipV="1">
              <a:off x="1309" y="1946"/>
              <a:ext cx="160" cy="14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4" name="Line 1061"/>
            <p:cNvSpPr>
              <a:spLocks noChangeShapeType="1"/>
            </p:cNvSpPr>
            <p:nvPr/>
          </p:nvSpPr>
          <p:spPr bwMode="auto">
            <a:xfrm>
              <a:off x="1311" y="1954"/>
              <a:ext cx="83" cy="16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5" name="Line 1062"/>
            <p:cNvSpPr>
              <a:spLocks noChangeShapeType="1"/>
            </p:cNvSpPr>
            <p:nvPr/>
          </p:nvSpPr>
          <p:spPr bwMode="auto">
            <a:xfrm flipH="1" flipV="1">
              <a:off x="1287" y="2071"/>
              <a:ext cx="107" cy="5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6" name="Line 1063"/>
            <p:cNvSpPr>
              <a:spLocks noChangeShapeType="1"/>
            </p:cNvSpPr>
            <p:nvPr/>
          </p:nvSpPr>
          <p:spPr bwMode="auto">
            <a:xfrm flipH="1">
              <a:off x="874" y="2076"/>
              <a:ext cx="415" cy="3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250459571"/>
      </p:ext>
    </p:extLst>
  </p:cSld>
  <p:clrMapOvr>
    <a:masterClrMapping/>
  </p:clrMapOvr>
  <p:transition spd="med">
    <p:strips dir="l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reeform 28"/>
          <p:cNvSpPr>
            <a:spLocks/>
          </p:cNvSpPr>
          <p:nvPr/>
        </p:nvSpPr>
        <p:spPr bwMode="auto">
          <a:xfrm>
            <a:off x="1512888" y="5535613"/>
            <a:ext cx="9131300" cy="538162"/>
          </a:xfrm>
          <a:custGeom>
            <a:avLst/>
            <a:gdLst>
              <a:gd name="T0" fmla="*/ 2147483646 w 5752"/>
              <a:gd name="T1" fmla="*/ 2147483646 h 339"/>
              <a:gd name="T2" fmla="*/ 2147483646 w 5752"/>
              <a:gd name="T3" fmla="*/ 0 h 339"/>
              <a:gd name="T4" fmla="*/ 2147483646 w 5752"/>
              <a:gd name="T5" fmla="*/ 2147483646 h 339"/>
              <a:gd name="T6" fmla="*/ 2147483646 w 5752"/>
              <a:gd name="T7" fmla="*/ 2147483646 h 339"/>
              <a:gd name="T8" fmla="*/ 2147483646 w 5752"/>
              <a:gd name="T9" fmla="*/ 2147483646 h 339"/>
              <a:gd name="T10" fmla="*/ 2147483646 w 5752"/>
              <a:gd name="T11" fmla="*/ 2147483646 h 339"/>
              <a:gd name="T12" fmla="*/ 2147483646 w 5752"/>
              <a:gd name="T13" fmla="*/ 2147483646 h 339"/>
              <a:gd name="T14" fmla="*/ 2147483646 w 5752"/>
              <a:gd name="T15" fmla="*/ 2147483646 h 339"/>
              <a:gd name="T16" fmla="*/ 2147483646 w 5752"/>
              <a:gd name="T17" fmla="*/ 2147483646 h 339"/>
              <a:gd name="T18" fmla="*/ 2147483646 w 5752"/>
              <a:gd name="T19" fmla="*/ 2147483646 h 339"/>
              <a:gd name="T20" fmla="*/ 2147483646 w 5752"/>
              <a:gd name="T21" fmla="*/ 2147483646 h 339"/>
              <a:gd name="T22" fmla="*/ 2147483646 w 5752"/>
              <a:gd name="T23" fmla="*/ 2147483646 h 339"/>
              <a:gd name="T24" fmla="*/ 2147483646 w 5752"/>
              <a:gd name="T25" fmla="*/ 2147483646 h 339"/>
              <a:gd name="T26" fmla="*/ 2147483646 w 5752"/>
              <a:gd name="T27" fmla="*/ 2147483646 h 339"/>
              <a:gd name="T28" fmla="*/ 2147483646 w 5752"/>
              <a:gd name="T29" fmla="*/ 2147483646 h 339"/>
              <a:gd name="T30" fmla="*/ 2147483646 w 5752"/>
              <a:gd name="T31" fmla="*/ 2147483646 h 339"/>
              <a:gd name="T32" fmla="*/ 2147483646 w 5752"/>
              <a:gd name="T33" fmla="*/ 2147483646 h 339"/>
              <a:gd name="T34" fmla="*/ 2147483646 w 5752"/>
              <a:gd name="T35" fmla="*/ 2147483646 h 339"/>
              <a:gd name="T36" fmla="*/ 0 w 5752"/>
              <a:gd name="T37" fmla="*/ 2147483646 h 3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52"/>
              <a:gd name="T58" fmla="*/ 0 h 339"/>
              <a:gd name="T59" fmla="*/ 5752 w 5752"/>
              <a:gd name="T60" fmla="*/ 339 h 3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52" h="339">
                <a:moveTo>
                  <a:pt x="5752" y="44"/>
                </a:moveTo>
                <a:cubicBezTo>
                  <a:pt x="5713" y="18"/>
                  <a:pt x="5699" y="15"/>
                  <a:pt x="5657" y="0"/>
                </a:cubicBezTo>
                <a:cubicBezTo>
                  <a:pt x="5541" y="3"/>
                  <a:pt x="5424" y="4"/>
                  <a:pt x="5308" y="8"/>
                </a:cubicBezTo>
                <a:cubicBezTo>
                  <a:pt x="5217" y="11"/>
                  <a:pt x="5128" y="37"/>
                  <a:pt x="5039" y="51"/>
                </a:cubicBezTo>
                <a:cubicBezTo>
                  <a:pt x="4952" y="65"/>
                  <a:pt x="4863" y="64"/>
                  <a:pt x="4777" y="81"/>
                </a:cubicBezTo>
                <a:cubicBezTo>
                  <a:pt x="4633" y="110"/>
                  <a:pt x="4495" y="155"/>
                  <a:pt x="4348" y="175"/>
                </a:cubicBezTo>
                <a:cubicBezTo>
                  <a:pt x="4148" y="242"/>
                  <a:pt x="3925" y="261"/>
                  <a:pt x="3716" y="277"/>
                </a:cubicBezTo>
                <a:cubicBezTo>
                  <a:pt x="3498" y="272"/>
                  <a:pt x="3292" y="250"/>
                  <a:pt x="3076" y="241"/>
                </a:cubicBezTo>
                <a:cubicBezTo>
                  <a:pt x="2974" y="222"/>
                  <a:pt x="2867" y="223"/>
                  <a:pt x="2763" y="211"/>
                </a:cubicBezTo>
                <a:cubicBezTo>
                  <a:pt x="2702" y="204"/>
                  <a:pt x="2642" y="179"/>
                  <a:pt x="2581" y="168"/>
                </a:cubicBezTo>
                <a:cubicBezTo>
                  <a:pt x="2477" y="170"/>
                  <a:pt x="2373" y="171"/>
                  <a:pt x="2269" y="175"/>
                </a:cubicBezTo>
                <a:cubicBezTo>
                  <a:pt x="2205" y="178"/>
                  <a:pt x="2147" y="204"/>
                  <a:pt x="2087" y="219"/>
                </a:cubicBezTo>
                <a:cubicBezTo>
                  <a:pt x="1987" y="243"/>
                  <a:pt x="1882" y="261"/>
                  <a:pt x="1781" y="277"/>
                </a:cubicBezTo>
                <a:cubicBezTo>
                  <a:pt x="1591" y="339"/>
                  <a:pt x="1430" y="331"/>
                  <a:pt x="1221" y="335"/>
                </a:cubicBezTo>
                <a:cubicBezTo>
                  <a:pt x="1124" y="333"/>
                  <a:pt x="1028" y="332"/>
                  <a:pt x="931" y="328"/>
                </a:cubicBezTo>
                <a:cubicBezTo>
                  <a:pt x="881" y="326"/>
                  <a:pt x="827" y="302"/>
                  <a:pt x="778" y="291"/>
                </a:cubicBezTo>
                <a:cubicBezTo>
                  <a:pt x="702" y="274"/>
                  <a:pt x="622" y="281"/>
                  <a:pt x="545" y="270"/>
                </a:cubicBezTo>
                <a:cubicBezTo>
                  <a:pt x="461" y="258"/>
                  <a:pt x="368" y="235"/>
                  <a:pt x="283" y="233"/>
                </a:cubicBezTo>
                <a:cubicBezTo>
                  <a:pt x="189" y="231"/>
                  <a:pt x="94" y="233"/>
                  <a:pt x="0" y="233"/>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3554" name="Group 199"/>
          <p:cNvGrpSpPr>
            <a:grpSpLocks/>
          </p:cNvGrpSpPr>
          <p:nvPr/>
        </p:nvGrpSpPr>
        <p:grpSpPr bwMode="auto">
          <a:xfrm>
            <a:off x="7475538" y="3862388"/>
            <a:ext cx="3192462" cy="2955925"/>
            <a:chOff x="3749" y="2433"/>
            <a:chExt cx="2011" cy="1862"/>
          </a:xfrm>
        </p:grpSpPr>
        <p:sp>
          <p:nvSpPr>
            <p:cNvPr id="23668" name="Rectangle 48"/>
            <p:cNvSpPr>
              <a:spLocks noChangeArrowheads="1"/>
            </p:cNvSpPr>
            <p:nvPr/>
          </p:nvSpPr>
          <p:spPr bwMode="auto">
            <a:xfrm>
              <a:off x="5359" y="2433"/>
              <a:ext cx="66" cy="1862"/>
            </a:xfrm>
            <a:prstGeom prst="rect">
              <a:avLst/>
            </a:prstGeom>
            <a:solidFill>
              <a:srgbClr val="996633"/>
            </a:solidFill>
            <a:ln w="1905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69" name="Rectangle 49"/>
            <p:cNvSpPr>
              <a:spLocks noChangeArrowheads="1"/>
            </p:cNvSpPr>
            <p:nvPr/>
          </p:nvSpPr>
          <p:spPr bwMode="auto">
            <a:xfrm>
              <a:off x="4974" y="2567"/>
              <a:ext cx="786" cy="47"/>
            </a:xfrm>
            <a:prstGeom prst="rect">
              <a:avLst/>
            </a:prstGeom>
            <a:solidFill>
              <a:srgbClr val="996633"/>
            </a:solidFill>
            <a:ln w="127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70" name="Rectangle 51"/>
            <p:cNvSpPr>
              <a:spLocks noChangeArrowheads="1"/>
            </p:cNvSpPr>
            <p:nvPr/>
          </p:nvSpPr>
          <p:spPr bwMode="auto">
            <a:xfrm>
              <a:off x="4478" y="2695"/>
              <a:ext cx="47" cy="1167"/>
            </a:xfrm>
            <a:prstGeom prst="rect">
              <a:avLst/>
            </a:prstGeom>
            <a:solidFill>
              <a:srgbClr val="996633"/>
            </a:solidFill>
            <a:ln w="1905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71" name="Rectangle 52"/>
            <p:cNvSpPr>
              <a:spLocks noChangeArrowheads="1"/>
            </p:cNvSpPr>
            <p:nvPr/>
          </p:nvSpPr>
          <p:spPr bwMode="auto">
            <a:xfrm>
              <a:off x="4196" y="2829"/>
              <a:ext cx="611" cy="47"/>
            </a:xfrm>
            <a:prstGeom prst="rect">
              <a:avLst/>
            </a:prstGeom>
            <a:solidFill>
              <a:srgbClr val="996633"/>
            </a:solidFill>
            <a:ln w="127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72" name="Rectangle 53"/>
            <p:cNvSpPr>
              <a:spLocks noChangeArrowheads="1"/>
            </p:cNvSpPr>
            <p:nvPr/>
          </p:nvSpPr>
          <p:spPr bwMode="auto">
            <a:xfrm>
              <a:off x="3914" y="2995"/>
              <a:ext cx="47" cy="775"/>
            </a:xfrm>
            <a:prstGeom prst="rect">
              <a:avLst/>
            </a:prstGeom>
            <a:solidFill>
              <a:srgbClr val="996633"/>
            </a:solidFill>
            <a:ln w="1905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73" name="Rectangle 54"/>
            <p:cNvSpPr>
              <a:spLocks noChangeArrowheads="1"/>
            </p:cNvSpPr>
            <p:nvPr/>
          </p:nvSpPr>
          <p:spPr bwMode="auto">
            <a:xfrm>
              <a:off x="3749" y="3078"/>
              <a:ext cx="375" cy="47"/>
            </a:xfrm>
            <a:prstGeom prst="rect">
              <a:avLst/>
            </a:prstGeom>
            <a:solidFill>
              <a:srgbClr val="996633"/>
            </a:solidFill>
            <a:ln w="1270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74" name="Freeform 60"/>
            <p:cNvSpPr>
              <a:spLocks/>
            </p:cNvSpPr>
            <p:nvPr/>
          </p:nvSpPr>
          <p:spPr bwMode="auto">
            <a:xfrm>
              <a:off x="3781" y="2869"/>
              <a:ext cx="473" cy="463"/>
            </a:xfrm>
            <a:custGeom>
              <a:avLst/>
              <a:gdLst>
                <a:gd name="T0" fmla="*/ 0 w 473"/>
                <a:gd name="T1" fmla="*/ 248 h 463"/>
                <a:gd name="T2" fmla="*/ 204 w 473"/>
                <a:gd name="T3" fmla="*/ 422 h 463"/>
                <a:gd name="T4" fmla="*/ 473 w 473"/>
                <a:gd name="T5" fmla="*/ 0 h 463"/>
                <a:gd name="T6" fmla="*/ 0 60000 65536"/>
                <a:gd name="T7" fmla="*/ 0 60000 65536"/>
                <a:gd name="T8" fmla="*/ 0 60000 65536"/>
                <a:gd name="T9" fmla="*/ 0 w 473"/>
                <a:gd name="T10" fmla="*/ 0 h 463"/>
                <a:gd name="T11" fmla="*/ 473 w 473"/>
                <a:gd name="T12" fmla="*/ 463 h 463"/>
              </a:gdLst>
              <a:ahLst/>
              <a:cxnLst>
                <a:cxn ang="T6">
                  <a:pos x="T0" y="T1"/>
                </a:cxn>
                <a:cxn ang="T7">
                  <a:pos x="T2" y="T3"/>
                </a:cxn>
                <a:cxn ang="T8">
                  <a:pos x="T4" y="T5"/>
                </a:cxn>
              </a:cxnLst>
              <a:rect l="T9" t="T10" r="T11" b="T12"/>
              <a:pathLst>
                <a:path w="473" h="463">
                  <a:moveTo>
                    <a:pt x="0" y="248"/>
                  </a:moveTo>
                  <a:cubicBezTo>
                    <a:pt x="62" y="355"/>
                    <a:pt x="125" y="463"/>
                    <a:pt x="204" y="422"/>
                  </a:cubicBezTo>
                  <a:cubicBezTo>
                    <a:pt x="283" y="381"/>
                    <a:pt x="428" y="70"/>
                    <a:pt x="473" y="0"/>
                  </a:cubicBez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675" name="Freeform 61"/>
            <p:cNvSpPr>
              <a:spLocks/>
            </p:cNvSpPr>
            <p:nvPr/>
          </p:nvSpPr>
          <p:spPr bwMode="auto">
            <a:xfrm>
              <a:off x="4247" y="2593"/>
              <a:ext cx="792" cy="591"/>
            </a:xfrm>
            <a:custGeom>
              <a:avLst/>
              <a:gdLst>
                <a:gd name="T0" fmla="*/ 0 w 792"/>
                <a:gd name="T1" fmla="*/ 276 h 591"/>
                <a:gd name="T2" fmla="*/ 189 w 792"/>
                <a:gd name="T3" fmla="*/ 545 h 591"/>
                <a:gd name="T4" fmla="*/ 792 w 792"/>
                <a:gd name="T5" fmla="*/ 0 h 591"/>
                <a:gd name="T6" fmla="*/ 0 60000 65536"/>
                <a:gd name="T7" fmla="*/ 0 60000 65536"/>
                <a:gd name="T8" fmla="*/ 0 60000 65536"/>
                <a:gd name="T9" fmla="*/ 0 w 792"/>
                <a:gd name="T10" fmla="*/ 0 h 591"/>
                <a:gd name="T11" fmla="*/ 792 w 792"/>
                <a:gd name="T12" fmla="*/ 591 h 591"/>
              </a:gdLst>
              <a:ahLst/>
              <a:cxnLst>
                <a:cxn ang="T6">
                  <a:pos x="T0" y="T1"/>
                </a:cxn>
                <a:cxn ang="T7">
                  <a:pos x="T2" y="T3"/>
                </a:cxn>
                <a:cxn ang="T8">
                  <a:pos x="T4" y="T5"/>
                </a:cxn>
              </a:cxnLst>
              <a:rect l="T9" t="T10" r="T11" b="T12"/>
              <a:pathLst>
                <a:path w="792" h="591">
                  <a:moveTo>
                    <a:pt x="0" y="276"/>
                  </a:moveTo>
                  <a:cubicBezTo>
                    <a:pt x="28" y="433"/>
                    <a:pt x="57" y="591"/>
                    <a:pt x="189" y="545"/>
                  </a:cubicBezTo>
                  <a:cubicBezTo>
                    <a:pt x="321" y="499"/>
                    <a:pt x="556" y="249"/>
                    <a:pt x="792" y="0"/>
                  </a:cubicBez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676" name="Freeform 62"/>
            <p:cNvSpPr>
              <a:spLocks/>
            </p:cNvSpPr>
            <p:nvPr/>
          </p:nvSpPr>
          <p:spPr bwMode="auto">
            <a:xfrm>
              <a:off x="4735" y="2601"/>
              <a:ext cx="966" cy="591"/>
            </a:xfrm>
            <a:custGeom>
              <a:avLst/>
              <a:gdLst>
                <a:gd name="T0" fmla="*/ 0 w 792"/>
                <a:gd name="T1" fmla="*/ 276 h 591"/>
                <a:gd name="T2" fmla="*/ 512 w 792"/>
                <a:gd name="T3" fmla="*/ 545 h 591"/>
                <a:gd name="T4" fmla="*/ 2138 w 792"/>
                <a:gd name="T5" fmla="*/ 0 h 591"/>
                <a:gd name="T6" fmla="*/ 0 60000 65536"/>
                <a:gd name="T7" fmla="*/ 0 60000 65536"/>
                <a:gd name="T8" fmla="*/ 0 60000 65536"/>
                <a:gd name="T9" fmla="*/ 0 w 792"/>
                <a:gd name="T10" fmla="*/ 0 h 591"/>
                <a:gd name="T11" fmla="*/ 792 w 792"/>
                <a:gd name="T12" fmla="*/ 591 h 591"/>
              </a:gdLst>
              <a:ahLst/>
              <a:cxnLst>
                <a:cxn ang="T6">
                  <a:pos x="T0" y="T1"/>
                </a:cxn>
                <a:cxn ang="T7">
                  <a:pos x="T2" y="T3"/>
                </a:cxn>
                <a:cxn ang="T8">
                  <a:pos x="T4" y="T5"/>
                </a:cxn>
              </a:cxnLst>
              <a:rect l="T9" t="T10" r="T11" b="T12"/>
              <a:pathLst>
                <a:path w="792" h="591">
                  <a:moveTo>
                    <a:pt x="0" y="276"/>
                  </a:moveTo>
                  <a:cubicBezTo>
                    <a:pt x="28" y="433"/>
                    <a:pt x="57" y="591"/>
                    <a:pt x="189" y="545"/>
                  </a:cubicBezTo>
                  <a:cubicBezTo>
                    <a:pt x="321" y="499"/>
                    <a:pt x="556" y="249"/>
                    <a:pt x="792" y="0"/>
                  </a:cubicBez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677" name="Freeform 63"/>
            <p:cNvSpPr>
              <a:spLocks/>
            </p:cNvSpPr>
            <p:nvPr/>
          </p:nvSpPr>
          <p:spPr bwMode="auto">
            <a:xfrm>
              <a:off x="4059" y="2864"/>
              <a:ext cx="662" cy="463"/>
            </a:xfrm>
            <a:custGeom>
              <a:avLst/>
              <a:gdLst>
                <a:gd name="T0" fmla="*/ 0 w 473"/>
                <a:gd name="T1" fmla="*/ 248 h 463"/>
                <a:gd name="T2" fmla="*/ 1097 w 473"/>
                <a:gd name="T3" fmla="*/ 422 h 463"/>
                <a:gd name="T4" fmla="*/ 2540 w 473"/>
                <a:gd name="T5" fmla="*/ 0 h 463"/>
                <a:gd name="T6" fmla="*/ 0 60000 65536"/>
                <a:gd name="T7" fmla="*/ 0 60000 65536"/>
                <a:gd name="T8" fmla="*/ 0 60000 65536"/>
                <a:gd name="T9" fmla="*/ 0 w 473"/>
                <a:gd name="T10" fmla="*/ 0 h 463"/>
                <a:gd name="T11" fmla="*/ 473 w 473"/>
                <a:gd name="T12" fmla="*/ 463 h 463"/>
              </a:gdLst>
              <a:ahLst/>
              <a:cxnLst>
                <a:cxn ang="T6">
                  <a:pos x="T0" y="T1"/>
                </a:cxn>
                <a:cxn ang="T7">
                  <a:pos x="T2" y="T3"/>
                </a:cxn>
                <a:cxn ang="T8">
                  <a:pos x="T4" y="T5"/>
                </a:cxn>
              </a:cxnLst>
              <a:rect l="T9" t="T10" r="T11" b="T12"/>
              <a:pathLst>
                <a:path w="473" h="463">
                  <a:moveTo>
                    <a:pt x="0" y="248"/>
                  </a:moveTo>
                  <a:cubicBezTo>
                    <a:pt x="62" y="355"/>
                    <a:pt x="125" y="463"/>
                    <a:pt x="204" y="422"/>
                  </a:cubicBezTo>
                  <a:cubicBezTo>
                    <a:pt x="283" y="381"/>
                    <a:pt x="428" y="70"/>
                    <a:pt x="473" y="0"/>
                  </a:cubicBez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23555" name="Object 104"/>
          <p:cNvGraphicFramePr>
            <a:graphicFrameLocks noChangeAspect="1"/>
          </p:cNvGraphicFramePr>
          <p:nvPr/>
        </p:nvGraphicFramePr>
        <p:xfrm>
          <a:off x="3768725" y="5746750"/>
          <a:ext cx="1857375" cy="484188"/>
        </p:xfrm>
        <a:graphic>
          <a:graphicData uri="http://schemas.openxmlformats.org/presentationml/2006/ole">
            <mc:AlternateContent xmlns:mc="http://schemas.openxmlformats.org/markup-compatibility/2006">
              <mc:Choice xmlns:v="urn:schemas-microsoft-com:vml" Requires="v">
                <p:oleObj spid="_x0000_s18443" name="Clip" r:id="rId3" imgW="6545263" imgH="1706563" progId="MS_ClipArt_Gallery.5">
                  <p:embed/>
                </p:oleObj>
              </mc:Choice>
              <mc:Fallback>
                <p:oleObj name="Clip" r:id="rId3" imgW="6545263" imgH="1706563"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8725" y="5746750"/>
                        <a:ext cx="1857375"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3" name="Group 204"/>
          <p:cNvGrpSpPr>
            <a:grpSpLocks/>
          </p:cNvGrpSpPr>
          <p:nvPr/>
        </p:nvGrpSpPr>
        <p:grpSpPr bwMode="auto">
          <a:xfrm>
            <a:off x="5189538" y="1774825"/>
            <a:ext cx="3260725" cy="989013"/>
            <a:chOff x="2309" y="1118"/>
            <a:chExt cx="2054" cy="623"/>
          </a:xfrm>
        </p:grpSpPr>
        <p:grpSp>
          <p:nvGrpSpPr>
            <p:cNvPr id="23662" name="Group 151"/>
            <p:cNvGrpSpPr>
              <a:grpSpLocks/>
            </p:cNvGrpSpPr>
            <p:nvPr/>
          </p:nvGrpSpPr>
          <p:grpSpPr bwMode="auto">
            <a:xfrm>
              <a:off x="3737" y="1118"/>
              <a:ext cx="626" cy="623"/>
              <a:chOff x="3737" y="1118"/>
              <a:chExt cx="626" cy="623"/>
            </a:xfrm>
          </p:grpSpPr>
          <p:sp>
            <p:nvSpPr>
              <p:cNvPr id="23666" name="Line 149"/>
              <p:cNvSpPr>
                <a:spLocks noChangeShapeType="1"/>
              </p:cNvSpPr>
              <p:nvPr/>
            </p:nvSpPr>
            <p:spPr bwMode="auto">
              <a:xfrm flipH="1">
                <a:off x="3737" y="1118"/>
                <a:ext cx="203" cy="595"/>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67" name="Line 150"/>
              <p:cNvSpPr>
                <a:spLocks noChangeShapeType="1"/>
              </p:cNvSpPr>
              <p:nvPr/>
            </p:nvSpPr>
            <p:spPr bwMode="auto">
              <a:xfrm>
                <a:off x="4160" y="1146"/>
                <a:ext cx="203" cy="595"/>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663" name="Group 160"/>
            <p:cNvGrpSpPr>
              <a:grpSpLocks/>
            </p:cNvGrpSpPr>
            <p:nvPr/>
          </p:nvGrpSpPr>
          <p:grpSpPr bwMode="auto">
            <a:xfrm>
              <a:off x="2309" y="1150"/>
              <a:ext cx="626" cy="543"/>
              <a:chOff x="3737" y="1118"/>
              <a:chExt cx="626" cy="623"/>
            </a:xfrm>
          </p:grpSpPr>
          <p:sp>
            <p:nvSpPr>
              <p:cNvPr id="23664" name="Line 161"/>
              <p:cNvSpPr>
                <a:spLocks noChangeShapeType="1"/>
              </p:cNvSpPr>
              <p:nvPr/>
            </p:nvSpPr>
            <p:spPr bwMode="auto">
              <a:xfrm flipH="1">
                <a:off x="3737" y="1118"/>
                <a:ext cx="203" cy="595"/>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65" name="Line 162"/>
              <p:cNvSpPr>
                <a:spLocks noChangeShapeType="1"/>
              </p:cNvSpPr>
              <p:nvPr/>
            </p:nvSpPr>
            <p:spPr bwMode="auto">
              <a:xfrm>
                <a:off x="4160" y="1146"/>
                <a:ext cx="203" cy="595"/>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1510" name="Rectangle 179"/>
          <p:cNvSpPr>
            <a:spLocks noGrp="1" noChangeArrowheads="1"/>
          </p:cNvSpPr>
          <p:nvPr>
            <p:ph type="title" idx="4294967295"/>
          </p:nvPr>
        </p:nvSpPr>
        <p:spPr>
          <a:xfrm>
            <a:off x="0" y="0"/>
            <a:ext cx="9144000" cy="750888"/>
          </a:xfrm>
          <a:effectLst>
            <a:outerShdw dist="28398" dir="1593903" algn="ctr" rotWithShape="0">
              <a:srgbClr val="AC7F0E"/>
            </a:outerShdw>
          </a:effectLst>
        </p:spPr>
        <p:txBody>
          <a:bodyPr/>
          <a:lstStyle/>
          <a:p>
            <a:pPr fontAlgn="auto">
              <a:spcAft>
                <a:spcPts val="0"/>
              </a:spcAft>
              <a:defRPr/>
            </a:pPr>
            <a:r>
              <a:rPr lang="en-US">
                <a:solidFill>
                  <a:schemeClr val="tx1"/>
                </a:solidFill>
                <a:latin typeface="Times New Roman" charset="0"/>
              </a:rPr>
              <a:t>Sources of Signal Interference</a:t>
            </a:r>
          </a:p>
        </p:txBody>
      </p:sp>
      <p:grpSp>
        <p:nvGrpSpPr>
          <p:cNvPr id="23558" name="Group 182"/>
          <p:cNvGrpSpPr>
            <a:grpSpLocks/>
          </p:cNvGrpSpPr>
          <p:nvPr/>
        </p:nvGrpSpPr>
        <p:grpSpPr bwMode="auto">
          <a:xfrm>
            <a:off x="1824038" y="2881313"/>
            <a:ext cx="2078037" cy="3976687"/>
            <a:chOff x="189" y="1815"/>
            <a:chExt cx="1309" cy="2505"/>
          </a:xfrm>
        </p:grpSpPr>
        <p:sp>
          <p:nvSpPr>
            <p:cNvPr id="23648" name="Rectangle 183"/>
            <p:cNvSpPr>
              <a:spLocks noChangeArrowheads="1"/>
            </p:cNvSpPr>
            <p:nvPr/>
          </p:nvSpPr>
          <p:spPr bwMode="auto">
            <a:xfrm>
              <a:off x="189" y="2477"/>
              <a:ext cx="1047" cy="1396"/>
            </a:xfrm>
            <a:prstGeom prst="rect">
              <a:avLst/>
            </a:prstGeom>
            <a:solidFill>
              <a:srgbClr val="7A5858"/>
            </a:solidFill>
            <a:ln w="28575">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49" name="AutoShape 184"/>
            <p:cNvSpPr>
              <a:spLocks noChangeArrowheads="1"/>
            </p:cNvSpPr>
            <p:nvPr/>
          </p:nvSpPr>
          <p:spPr bwMode="auto">
            <a:xfrm>
              <a:off x="189" y="1815"/>
              <a:ext cx="1033" cy="654"/>
            </a:xfrm>
            <a:prstGeom prst="triangle">
              <a:avLst>
                <a:gd name="adj" fmla="val 50000"/>
              </a:avLst>
            </a:prstGeom>
            <a:solidFill>
              <a:srgbClr val="7A5858"/>
            </a:solidFill>
            <a:ln w="28575">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50" name="Rectangle 185"/>
            <p:cNvSpPr>
              <a:spLocks noChangeArrowheads="1"/>
            </p:cNvSpPr>
            <p:nvPr/>
          </p:nvSpPr>
          <p:spPr bwMode="auto">
            <a:xfrm>
              <a:off x="308" y="2618"/>
              <a:ext cx="174" cy="269"/>
            </a:xfrm>
            <a:prstGeom prst="rect">
              <a:avLst/>
            </a:prstGeom>
            <a:solidFill>
              <a:srgbClr val="66CCFF"/>
            </a:solidFill>
            <a:ln w="1905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51" name="Rectangle 186"/>
            <p:cNvSpPr>
              <a:spLocks noChangeArrowheads="1"/>
            </p:cNvSpPr>
            <p:nvPr/>
          </p:nvSpPr>
          <p:spPr bwMode="auto">
            <a:xfrm>
              <a:off x="636" y="2617"/>
              <a:ext cx="174" cy="269"/>
            </a:xfrm>
            <a:prstGeom prst="rect">
              <a:avLst/>
            </a:prstGeom>
            <a:solidFill>
              <a:srgbClr val="66CCFF"/>
            </a:solidFill>
            <a:ln w="1905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52" name="Rectangle 187"/>
            <p:cNvSpPr>
              <a:spLocks noChangeArrowheads="1"/>
            </p:cNvSpPr>
            <p:nvPr/>
          </p:nvSpPr>
          <p:spPr bwMode="auto">
            <a:xfrm>
              <a:off x="945" y="2618"/>
              <a:ext cx="174" cy="269"/>
            </a:xfrm>
            <a:prstGeom prst="rect">
              <a:avLst/>
            </a:prstGeom>
            <a:solidFill>
              <a:srgbClr val="66CCFF"/>
            </a:solidFill>
            <a:ln w="1905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53" name="Rectangle 188"/>
            <p:cNvSpPr>
              <a:spLocks noChangeArrowheads="1"/>
            </p:cNvSpPr>
            <p:nvPr/>
          </p:nvSpPr>
          <p:spPr bwMode="auto">
            <a:xfrm>
              <a:off x="302" y="3039"/>
              <a:ext cx="174" cy="269"/>
            </a:xfrm>
            <a:prstGeom prst="rect">
              <a:avLst/>
            </a:prstGeom>
            <a:solidFill>
              <a:srgbClr val="66CCFF"/>
            </a:solidFill>
            <a:ln w="1905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54" name="Rectangle 189"/>
            <p:cNvSpPr>
              <a:spLocks noChangeArrowheads="1"/>
            </p:cNvSpPr>
            <p:nvPr/>
          </p:nvSpPr>
          <p:spPr bwMode="auto">
            <a:xfrm>
              <a:off x="630" y="3038"/>
              <a:ext cx="174" cy="269"/>
            </a:xfrm>
            <a:prstGeom prst="rect">
              <a:avLst/>
            </a:prstGeom>
            <a:solidFill>
              <a:srgbClr val="66CCFF"/>
            </a:solidFill>
            <a:ln w="1905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55" name="Rectangle 190"/>
            <p:cNvSpPr>
              <a:spLocks noChangeArrowheads="1"/>
            </p:cNvSpPr>
            <p:nvPr/>
          </p:nvSpPr>
          <p:spPr bwMode="auto">
            <a:xfrm>
              <a:off x="939" y="3039"/>
              <a:ext cx="174" cy="269"/>
            </a:xfrm>
            <a:prstGeom prst="rect">
              <a:avLst/>
            </a:prstGeom>
            <a:solidFill>
              <a:srgbClr val="66CCFF"/>
            </a:solidFill>
            <a:ln w="1905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56" name="Rectangle 191"/>
            <p:cNvSpPr>
              <a:spLocks noChangeArrowheads="1"/>
            </p:cNvSpPr>
            <p:nvPr/>
          </p:nvSpPr>
          <p:spPr bwMode="auto">
            <a:xfrm>
              <a:off x="302" y="3451"/>
              <a:ext cx="174" cy="269"/>
            </a:xfrm>
            <a:prstGeom prst="rect">
              <a:avLst/>
            </a:prstGeom>
            <a:solidFill>
              <a:srgbClr val="66CCFF"/>
            </a:solidFill>
            <a:ln w="1905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57" name="Rectangle 192"/>
            <p:cNvSpPr>
              <a:spLocks noChangeArrowheads="1"/>
            </p:cNvSpPr>
            <p:nvPr/>
          </p:nvSpPr>
          <p:spPr bwMode="auto">
            <a:xfrm>
              <a:off x="630" y="3450"/>
              <a:ext cx="174" cy="269"/>
            </a:xfrm>
            <a:prstGeom prst="rect">
              <a:avLst/>
            </a:prstGeom>
            <a:solidFill>
              <a:srgbClr val="66CCFF"/>
            </a:solidFill>
            <a:ln w="1905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58" name="Rectangle 193"/>
            <p:cNvSpPr>
              <a:spLocks noChangeArrowheads="1"/>
            </p:cNvSpPr>
            <p:nvPr/>
          </p:nvSpPr>
          <p:spPr bwMode="auto">
            <a:xfrm>
              <a:off x="939" y="3451"/>
              <a:ext cx="174" cy="269"/>
            </a:xfrm>
            <a:prstGeom prst="rect">
              <a:avLst/>
            </a:prstGeom>
            <a:solidFill>
              <a:srgbClr val="66CCFF"/>
            </a:solidFill>
            <a:ln w="19050">
              <a:solidFill>
                <a:schemeClr val="tx1"/>
              </a:solidFill>
              <a:miter lim="800000"/>
              <a:headEnd/>
              <a:tailEnd/>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nvGrpSpPr>
            <p:cNvPr id="23659" name="Group 194"/>
            <p:cNvGrpSpPr>
              <a:grpSpLocks/>
            </p:cNvGrpSpPr>
            <p:nvPr/>
          </p:nvGrpSpPr>
          <p:grpSpPr bwMode="auto">
            <a:xfrm>
              <a:off x="508" y="3858"/>
              <a:ext cx="990" cy="462"/>
              <a:chOff x="508" y="3578"/>
              <a:chExt cx="990" cy="691"/>
            </a:xfrm>
          </p:grpSpPr>
          <p:sp>
            <p:nvSpPr>
              <p:cNvPr id="23660" name="Freeform 195"/>
              <p:cNvSpPr>
                <a:spLocks/>
              </p:cNvSpPr>
              <p:nvPr/>
            </p:nvSpPr>
            <p:spPr bwMode="auto">
              <a:xfrm>
                <a:off x="508" y="3578"/>
                <a:ext cx="699" cy="691"/>
              </a:xfrm>
              <a:custGeom>
                <a:avLst/>
                <a:gdLst>
                  <a:gd name="T0" fmla="*/ 66 w 699"/>
                  <a:gd name="T1" fmla="*/ 0 h 691"/>
                  <a:gd name="T2" fmla="*/ 74 w 699"/>
                  <a:gd name="T3" fmla="*/ 291 h 691"/>
                  <a:gd name="T4" fmla="*/ 510 w 699"/>
                  <a:gd name="T5" fmla="*/ 451 h 691"/>
                  <a:gd name="T6" fmla="*/ 699 w 699"/>
                  <a:gd name="T7" fmla="*/ 691 h 691"/>
                  <a:gd name="T8" fmla="*/ 0 60000 65536"/>
                  <a:gd name="T9" fmla="*/ 0 60000 65536"/>
                  <a:gd name="T10" fmla="*/ 0 60000 65536"/>
                  <a:gd name="T11" fmla="*/ 0 60000 65536"/>
                  <a:gd name="T12" fmla="*/ 0 w 699"/>
                  <a:gd name="T13" fmla="*/ 0 h 691"/>
                  <a:gd name="T14" fmla="*/ 699 w 699"/>
                  <a:gd name="T15" fmla="*/ 691 h 691"/>
                </a:gdLst>
                <a:ahLst/>
                <a:cxnLst>
                  <a:cxn ang="T8">
                    <a:pos x="T0" y="T1"/>
                  </a:cxn>
                  <a:cxn ang="T9">
                    <a:pos x="T2" y="T3"/>
                  </a:cxn>
                  <a:cxn ang="T10">
                    <a:pos x="T4" y="T5"/>
                  </a:cxn>
                  <a:cxn ang="T11">
                    <a:pos x="T6" y="T7"/>
                  </a:cxn>
                </a:cxnLst>
                <a:rect l="T12" t="T13" r="T14" b="T15"/>
                <a:pathLst>
                  <a:path w="699" h="691">
                    <a:moveTo>
                      <a:pt x="66" y="0"/>
                    </a:moveTo>
                    <a:cubicBezTo>
                      <a:pt x="33" y="108"/>
                      <a:pt x="0" y="216"/>
                      <a:pt x="74" y="291"/>
                    </a:cubicBezTo>
                    <a:cubicBezTo>
                      <a:pt x="148" y="366"/>
                      <a:pt x="406" y="384"/>
                      <a:pt x="510" y="451"/>
                    </a:cubicBezTo>
                    <a:cubicBezTo>
                      <a:pt x="614" y="518"/>
                      <a:pt x="670" y="653"/>
                      <a:pt x="699" y="691"/>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661" name="Freeform 196"/>
              <p:cNvSpPr>
                <a:spLocks/>
              </p:cNvSpPr>
              <p:nvPr/>
            </p:nvSpPr>
            <p:spPr bwMode="auto">
              <a:xfrm>
                <a:off x="793" y="3600"/>
                <a:ext cx="705" cy="669"/>
              </a:xfrm>
              <a:custGeom>
                <a:avLst/>
                <a:gdLst>
                  <a:gd name="T0" fmla="*/ 51 w 705"/>
                  <a:gd name="T1" fmla="*/ 0 h 669"/>
                  <a:gd name="T2" fmla="*/ 65 w 705"/>
                  <a:gd name="T3" fmla="*/ 153 h 669"/>
                  <a:gd name="T4" fmla="*/ 443 w 705"/>
                  <a:gd name="T5" fmla="*/ 269 h 669"/>
                  <a:gd name="T6" fmla="*/ 705 w 705"/>
                  <a:gd name="T7" fmla="*/ 669 h 669"/>
                  <a:gd name="T8" fmla="*/ 0 60000 65536"/>
                  <a:gd name="T9" fmla="*/ 0 60000 65536"/>
                  <a:gd name="T10" fmla="*/ 0 60000 65536"/>
                  <a:gd name="T11" fmla="*/ 0 60000 65536"/>
                  <a:gd name="T12" fmla="*/ 0 w 705"/>
                  <a:gd name="T13" fmla="*/ 0 h 669"/>
                  <a:gd name="T14" fmla="*/ 705 w 705"/>
                  <a:gd name="T15" fmla="*/ 669 h 669"/>
                </a:gdLst>
                <a:ahLst/>
                <a:cxnLst>
                  <a:cxn ang="T8">
                    <a:pos x="T0" y="T1"/>
                  </a:cxn>
                  <a:cxn ang="T9">
                    <a:pos x="T2" y="T3"/>
                  </a:cxn>
                  <a:cxn ang="T10">
                    <a:pos x="T4" y="T5"/>
                  </a:cxn>
                  <a:cxn ang="T11">
                    <a:pos x="T6" y="T7"/>
                  </a:cxn>
                </a:cxnLst>
                <a:rect l="T12" t="T13" r="T14" b="T15"/>
                <a:pathLst>
                  <a:path w="705" h="669">
                    <a:moveTo>
                      <a:pt x="51" y="0"/>
                    </a:moveTo>
                    <a:cubicBezTo>
                      <a:pt x="25" y="54"/>
                      <a:pt x="0" y="108"/>
                      <a:pt x="65" y="153"/>
                    </a:cubicBezTo>
                    <a:cubicBezTo>
                      <a:pt x="130" y="198"/>
                      <a:pt x="336" y="183"/>
                      <a:pt x="443" y="269"/>
                    </a:cubicBezTo>
                    <a:cubicBezTo>
                      <a:pt x="550" y="355"/>
                      <a:pt x="627" y="512"/>
                      <a:pt x="705" y="669"/>
                    </a:cubicBez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 name="Group 214"/>
          <p:cNvGrpSpPr>
            <a:grpSpLocks/>
          </p:cNvGrpSpPr>
          <p:nvPr/>
        </p:nvGrpSpPr>
        <p:grpSpPr bwMode="auto">
          <a:xfrm>
            <a:off x="4306888" y="784225"/>
            <a:ext cx="4657725" cy="4749800"/>
            <a:chOff x="1753" y="494"/>
            <a:chExt cx="2934" cy="2992"/>
          </a:xfrm>
        </p:grpSpPr>
        <p:sp>
          <p:nvSpPr>
            <p:cNvPr id="23623" name="Line 76"/>
            <p:cNvSpPr>
              <a:spLocks noChangeShapeType="1"/>
            </p:cNvSpPr>
            <p:nvPr/>
          </p:nvSpPr>
          <p:spPr bwMode="auto">
            <a:xfrm flipH="1">
              <a:off x="1753" y="1749"/>
              <a:ext cx="415" cy="589"/>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24" name="Line 77"/>
            <p:cNvSpPr>
              <a:spLocks noChangeShapeType="1"/>
            </p:cNvSpPr>
            <p:nvPr/>
          </p:nvSpPr>
          <p:spPr bwMode="auto">
            <a:xfrm flipH="1">
              <a:off x="3943" y="1758"/>
              <a:ext cx="59" cy="874"/>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25" name="Line 78"/>
            <p:cNvSpPr>
              <a:spLocks noChangeShapeType="1"/>
            </p:cNvSpPr>
            <p:nvPr/>
          </p:nvSpPr>
          <p:spPr bwMode="auto">
            <a:xfrm>
              <a:off x="4458" y="1665"/>
              <a:ext cx="229" cy="663"/>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26" name="Line 95"/>
            <p:cNvSpPr>
              <a:spLocks noChangeShapeType="1"/>
            </p:cNvSpPr>
            <p:nvPr/>
          </p:nvSpPr>
          <p:spPr bwMode="auto">
            <a:xfrm flipH="1">
              <a:off x="1776" y="1976"/>
              <a:ext cx="415" cy="582"/>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27" name="Line 113"/>
            <p:cNvSpPr>
              <a:spLocks noChangeShapeType="1"/>
            </p:cNvSpPr>
            <p:nvPr/>
          </p:nvSpPr>
          <p:spPr bwMode="auto">
            <a:xfrm flipH="1">
              <a:off x="2074" y="2504"/>
              <a:ext cx="175" cy="515"/>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28" name="Line 114"/>
            <p:cNvSpPr>
              <a:spLocks noChangeShapeType="1"/>
            </p:cNvSpPr>
            <p:nvPr/>
          </p:nvSpPr>
          <p:spPr bwMode="auto">
            <a:xfrm flipH="1">
              <a:off x="2170" y="2600"/>
              <a:ext cx="175" cy="515"/>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29" name="Line 142"/>
            <p:cNvSpPr>
              <a:spLocks noChangeShapeType="1"/>
            </p:cNvSpPr>
            <p:nvPr/>
          </p:nvSpPr>
          <p:spPr bwMode="auto">
            <a:xfrm flipH="1">
              <a:off x="3252" y="1661"/>
              <a:ext cx="299" cy="1009"/>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30" name="Line 143"/>
            <p:cNvSpPr>
              <a:spLocks noChangeShapeType="1"/>
            </p:cNvSpPr>
            <p:nvPr/>
          </p:nvSpPr>
          <p:spPr bwMode="auto">
            <a:xfrm flipH="1">
              <a:off x="3272" y="2237"/>
              <a:ext cx="299" cy="1009"/>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31" name="Line 144"/>
            <p:cNvSpPr>
              <a:spLocks noChangeShapeType="1"/>
            </p:cNvSpPr>
            <p:nvPr/>
          </p:nvSpPr>
          <p:spPr bwMode="auto">
            <a:xfrm flipH="1">
              <a:off x="3012" y="2977"/>
              <a:ext cx="155" cy="509"/>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32" name="Line 163"/>
            <p:cNvSpPr>
              <a:spLocks noChangeShapeType="1"/>
            </p:cNvSpPr>
            <p:nvPr/>
          </p:nvSpPr>
          <p:spPr bwMode="auto">
            <a:xfrm>
              <a:off x="2951" y="1752"/>
              <a:ext cx="181" cy="519"/>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3633" name="Group 213"/>
            <p:cNvGrpSpPr>
              <a:grpSpLocks/>
            </p:cNvGrpSpPr>
            <p:nvPr/>
          </p:nvGrpSpPr>
          <p:grpSpPr bwMode="auto">
            <a:xfrm>
              <a:off x="2522" y="494"/>
              <a:ext cx="1686" cy="628"/>
              <a:chOff x="2522" y="494"/>
              <a:chExt cx="1686" cy="628"/>
            </a:xfrm>
          </p:grpSpPr>
          <p:grpSp>
            <p:nvGrpSpPr>
              <p:cNvPr id="23634" name="Group 121"/>
              <p:cNvGrpSpPr>
                <a:grpSpLocks/>
              </p:cNvGrpSpPr>
              <p:nvPr/>
            </p:nvGrpSpPr>
            <p:grpSpPr bwMode="auto">
              <a:xfrm>
                <a:off x="3977" y="494"/>
                <a:ext cx="231" cy="231"/>
                <a:chOff x="1621" y="1008"/>
                <a:chExt cx="231" cy="231"/>
              </a:xfrm>
            </p:grpSpPr>
            <p:sp>
              <p:nvSpPr>
                <p:cNvPr id="23645" name="Rectangle 122"/>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46" name="Rectangle 123"/>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47" name="Oval 124"/>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3635" name="Group 212"/>
              <p:cNvGrpSpPr>
                <a:grpSpLocks/>
              </p:cNvGrpSpPr>
              <p:nvPr/>
            </p:nvGrpSpPr>
            <p:grpSpPr bwMode="auto">
              <a:xfrm>
                <a:off x="3962" y="779"/>
                <a:ext cx="183" cy="327"/>
                <a:chOff x="3962" y="779"/>
                <a:chExt cx="183" cy="327"/>
              </a:xfrm>
            </p:grpSpPr>
            <p:sp>
              <p:nvSpPr>
                <p:cNvPr id="23643" name="Line 129"/>
                <p:cNvSpPr>
                  <a:spLocks noChangeShapeType="1"/>
                </p:cNvSpPr>
                <p:nvPr/>
              </p:nvSpPr>
              <p:spPr bwMode="auto">
                <a:xfrm flipH="1">
                  <a:off x="3962" y="779"/>
                  <a:ext cx="126" cy="327"/>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44" name="Line 130"/>
                <p:cNvSpPr>
                  <a:spLocks noChangeShapeType="1"/>
                </p:cNvSpPr>
                <p:nvPr/>
              </p:nvSpPr>
              <p:spPr bwMode="auto">
                <a:xfrm>
                  <a:off x="4098" y="789"/>
                  <a:ext cx="47" cy="317"/>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636" name="Group 156"/>
              <p:cNvGrpSpPr>
                <a:grpSpLocks/>
              </p:cNvGrpSpPr>
              <p:nvPr/>
            </p:nvGrpSpPr>
            <p:grpSpPr bwMode="auto">
              <a:xfrm>
                <a:off x="2528" y="589"/>
                <a:ext cx="231" cy="231"/>
                <a:chOff x="1621" y="1008"/>
                <a:chExt cx="231" cy="231"/>
              </a:xfrm>
            </p:grpSpPr>
            <p:sp>
              <p:nvSpPr>
                <p:cNvPr id="23640" name="Rectangle 157"/>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41" name="Rectangle 158"/>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3642" name="Oval 159"/>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grpSp>
          <p:grpSp>
            <p:nvGrpSpPr>
              <p:cNvPr id="23637" name="Group 203"/>
              <p:cNvGrpSpPr>
                <a:grpSpLocks/>
              </p:cNvGrpSpPr>
              <p:nvPr/>
            </p:nvGrpSpPr>
            <p:grpSpPr bwMode="auto">
              <a:xfrm>
                <a:off x="2522" y="797"/>
                <a:ext cx="199" cy="325"/>
                <a:chOff x="2522" y="797"/>
                <a:chExt cx="199" cy="325"/>
              </a:xfrm>
            </p:grpSpPr>
            <p:sp>
              <p:nvSpPr>
                <p:cNvPr id="23638" name="Line 201"/>
                <p:cNvSpPr>
                  <a:spLocks noChangeShapeType="1"/>
                </p:cNvSpPr>
                <p:nvPr/>
              </p:nvSpPr>
              <p:spPr bwMode="auto">
                <a:xfrm flipH="1">
                  <a:off x="2522" y="803"/>
                  <a:ext cx="110" cy="319"/>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39" name="Line 202"/>
                <p:cNvSpPr>
                  <a:spLocks noChangeShapeType="1"/>
                </p:cNvSpPr>
                <p:nvPr/>
              </p:nvSpPr>
              <p:spPr bwMode="auto">
                <a:xfrm>
                  <a:off x="2634" y="797"/>
                  <a:ext cx="87" cy="309"/>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grpSp>
        <p:nvGrpSpPr>
          <p:cNvPr id="14" name="Group 216"/>
          <p:cNvGrpSpPr>
            <a:grpSpLocks/>
          </p:cNvGrpSpPr>
          <p:nvPr/>
        </p:nvGrpSpPr>
        <p:grpSpPr bwMode="auto">
          <a:xfrm>
            <a:off x="1736725" y="1612900"/>
            <a:ext cx="8931275" cy="1096963"/>
            <a:chOff x="134" y="1016"/>
            <a:chExt cx="5626" cy="691"/>
          </a:xfrm>
        </p:grpSpPr>
        <p:grpSp>
          <p:nvGrpSpPr>
            <p:cNvPr id="23595" name="Group 176"/>
            <p:cNvGrpSpPr>
              <a:grpSpLocks/>
            </p:cNvGrpSpPr>
            <p:nvPr/>
          </p:nvGrpSpPr>
          <p:grpSpPr bwMode="auto">
            <a:xfrm>
              <a:off x="134" y="1016"/>
              <a:ext cx="5626" cy="691"/>
              <a:chOff x="134" y="1016"/>
              <a:chExt cx="5626" cy="691"/>
            </a:xfrm>
          </p:grpSpPr>
          <p:grpSp>
            <p:nvGrpSpPr>
              <p:cNvPr id="23597" name="Group 148"/>
              <p:cNvGrpSpPr>
                <a:grpSpLocks/>
              </p:cNvGrpSpPr>
              <p:nvPr/>
            </p:nvGrpSpPr>
            <p:grpSpPr bwMode="auto">
              <a:xfrm>
                <a:off x="134" y="1016"/>
                <a:ext cx="5626" cy="691"/>
                <a:chOff x="96" y="1016"/>
                <a:chExt cx="5626" cy="691"/>
              </a:xfrm>
            </p:grpSpPr>
            <p:sp>
              <p:nvSpPr>
                <p:cNvPr id="23609" name="Freeform 115"/>
                <p:cNvSpPr>
                  <a:spLocks/>
                </p:cNvSpPr>
                <p:nvPr/>
              </p:nvSpPr>
              <p:spPr bwMode="auto">
                <a:xfrm>
                  <a:off x="316" y="1113"/>
                  <a:ext cx="5262" cy="375"/>
                </a:xfrm>
                <a:custGeom>
                  <a:avLst/>
                  <a:gdLst>
                    <a:gd name="T0" fmla="*/ 0 w 5060"/>
                    <a:gd name="T1" fmla="*/ 375 h 375"/>
                    <a:gd name="T2" fmla="*/ 479 w 5060"/>
                    <a:gd name="T3" fmla="*/ 145 h 375"/>
                    <a:gd name="T4" fmla="*/ 1202 w 5060"/>
                    <a:gd name="T5" fmla="*/ 260 h 375"/>
                    <a:gd name="T6" fmla="*/ 1846 w 5060"/>
                    <a:gd name="T7" fmla="*/ 116 h 375"/>
                    <a:gd name="T8" fmla="*/ 2581 w 5060"/>
                    <a:gd name="T9" fmla="*/ 212 h 375"/>
                    <a:gd name="T10" fmla="*/ 3340 w 5060"/>
                    <a:gd name="T11" fmla="*/ 68 h 375"/>
                    <a:gd name="T12" fmla="*/ 4121 w 5060"/>
                    <a:gd name="T13" fmla="*/ 193 h 375"/>
                    <a:gd name="T14" fmla="*/ 4870 w 5060"/>
                    <a:gd name="T15" fmla="*/ 11 h 375"/>
                    <a:gd name="T16" fmla="*/ 5476 w 5060"/>
                    <a:gd name="T17" fmla="*/ 126 h 375"/>
                    <a:gd name="T18" fmla="*/ 5909 w 5060"/>
                    <a:gd name="T19" fmla="*/ 39 h 375"/>
                    <a:gd name="T20" fmla="*/ 6153 w 5060"/>
                    <a:gd name="T21" fmla="*/ 145 h 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60"/>
                    <a:gd name="T34" fmla="*/ 0 h 375"/>
                    <a:gd name="T35" fmla="*/ 5060 w 5060"/>
                    <a:gd name="T36" fmla="*/ 375 h 3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60" h="375">
                      <a:moveTo>
                        <a:pt x="0" y="375"/>
                      </a:moveTo>
                      <a:cubicBezTo>
                        <a:pt x="114" y="269"/>
                        <a:pt x="229" y="164"/>
                        <a:pt x="394" y="145"/>
                      </a:cubicBezTo>
                      <a:cubicBezTo>
                        <a:pt x="559" y="126"/>
                        <a:pt x="802" y="265"/>
                        <a:pt x="989" y="260"/>
                      </a:cubicBezTo>
                      <a:cubicBezTo>
                        <a:pt x="1176" y="255"/>
                        <a:pt x="1328" y="124"/>
                        <a:pt x="1517" y="116"/>
                      </a:cubicBezTo>
                      <a:cubicBezTo>
                        <a:pt x="1706" y="108"/>
                        <a:pt x="1917" y="220"/>
                        <a:pt x="2122" y="212"/>
                      </a:cubicBezTo>
                      <a:cubicBezTo>
                        <a:pt x="2327" y="204"/>
                        <a:pt x="2535" y="71"/>
                        <a:pt x="2746" y="68"/>
                      </a:cubicBezTo>
                      <a:cubicBezTo>
                        <a:pt x="2957" y="65"/>
                        <a:pt x="3179" y="202"/>
                        <a:pt x="3389" y="193"/>
                      </a:cubicBezTo>
                      <a:cubicBezTo>
                        <a:pt x="3599" y="184"/>
                        <a:pt x="3818" y="22"/>
                        <a:pt x="4004" y="11"/>
                      </a:cubicBezTo>
                      <a:cubicBezTo>
                        <a:pt x="4190" y="0"/>
                        <a:pt x="4361" y="121"/>
                        <a:pt x="4503" y="126"/>
                      </a:cubicBezTo>
                      <a:cubicBezTo>
                        <a:pt x="4645" y="131"/>
                        <a:pt x="4765" y="36"/>
                        <a:pt x="4858" y="39"/>
                      </a:cubicBezTo>
                      <a:cubicBezTo>
                        <a:pt x="4951" y="42"/>
                        <a:pt x="5026" y="127"/>
                        <a:pt x="5060" y="145"/>
                      </a:cubicBezTo>
                    </a:path>
                  </a:pathLst>
                </a:custGeom>
                <a:noFill/>
                <a:ln w="19050" cap="flat" cmpd="sng">
                  <a:solidFill>
                    <a:srgbClr val="CC0066"/>
                  </a:solidFill>
                  <a:prstDash val="dash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610" name="Freeform 116"/>
                <p:cNvSpPr>
                  <a:spLocks/>
                </p:cNvSpPr>
                <p:nvPr/>
              </p:nvSpPr>
              <p:spPr bwMode="auto">
                <a:xfrm>
                  <a:off x="96" y="1246"/>
                  <a:ext cx="5262" cy="375"/>
                </a:xfrm>
                <a:custGeom>
                  <a:avLst/>
                  <a:gdLst>
                    <a:gd name="T0" fmla="*/ 0 w 5060"/>
                    <a:gd name="T1" fmla="*/ 375 h 375"/>
                    <a:gd name="T2" fmla="*/ 479 w 5060"/>
                    <a:gd name="T3" fmla="*/ 145 h 375"/>
                    <a:gd name="T4" fmla="*/ 1202 w 5060"/>
                    <a:gd name="T5" fmla="*/ 260 h 375"/>
                    <a:gd name="T6" fmla="*/ 1846 w 5060"/>
                    <a:gd name="T7" fmla="*/ 116 h 375"/>
                    <a:gd name="T8" fmla="*/ 2581 w 5060"/>
                    <a:gd name="T9" fmla="*/ 212 h 375"/>
                    <a:gd name="T10" fmla="*/ 3340 w 5060"/>
                    <a:gd name="T11" fmla="*/ 68 h 375"/>
                    <a:gd name="T12" fmla="*/ 4121 w 5060"/>
                    <a:gd name="T13" fmla="*/ 193 h 375"/>
                    <a:gd name="T14" fmla="*/ 4870 w 5060"/>
                    <a:gd name="T15" fmla="*/ 11 h 375"/>
                    <a:gd name="T16" fmla="*/ 5476 w 5060"/>
                    <a:gd name="T17" fmla="*/ 126 h 375"/>
                    <a:gd name="T18" fmla="*/ 5909 w 5060"/>
                    <a:gd name="T19" fmla="*/ 39 h 375"/>
                    <a:gd name="T20" fmla="*/ 6153 w 5060"/>
                    <a:gd name="T21" fmla="*/ 145 h 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60"/>
                    <a:gd name="T34" fmla="*/ 0 h 375"/>
                    <a:gd name="T35" fmla="*/ 5060 w 5060"/>
                    <a:gd name="T36" fmla="*/ 375 h 3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60" h="375">
                      <a:moveTo>
                        <a:pt x="0" y="375"/>
                      </a:moveTo>
                      <a:cubicBezTo>
                        <a:pt x="114" y="269"/>
                        <a:pt x="229" y="164"/>
                        <a:pt x="394" y="145"/>
                      </a:cubicBezTo>
                      <a:cubicBezTo>
                        <a:pt x="559" y="126"/>
                        <a:pt x="802" y="265"/>
                        <a:pt x="989" y="260"/>
                      </a:cubicBezTo>
                      <a:cubicBezTo>
                        <a:pt x="1176" y="255"/>
                        <a:pt x="1328" y="124"/>
                        <a:pt x="1517" y="116"/>
                      </a:cubicBezTo>
                      <a:cubicBezTo>
                        <a:pt x="1706" y="108"/>
                        <a:pt x="1917" y="220"/>
                        <a:pt x="2122" y="212"/>
                      </a:cubicBezTo>
                      <a:cubicBezTo>
                        <a:pt x="2327" y="204"/>
                        <a:pt x="2535" y="71"/>
                        <a:pt x="2746" y="68"/>
                      </a:cubicBezTo>
                      <a:cubicBezTo>
                        <a:pt x="2957" y="65"/>
                        <a:pt x="3179" y="202"/>
                        <a:pt x="3389" y="193"/>
                      </a:cubicBezTo>
                      <a:cubicBezTo>
                        <a:pt x="3599" y="184"/>
                        <a:pt x="3818" y="22"/>
                        <a:pt x="4004" y="11"/>
                      </a:cubicBezTo>
                      <a:cubicBezTo>
                        <a:pt x="4190" y="0"/>
                        <a:pt x="4361" y="121"/>
                        <a:pt x="4503" y="126"/>
                      </a:cubicBezTo>
                      <a:cubicBezTo>
                        <a:pt x="4645" y="131"/>
                        <a:pt x="4765" y="36"/>
                        <a:pt x="4858" y="39"/>
                      </a:cubicBezTo>
                      <a:cubicBezTo>
                        <a:pt x="4951" y="42"/>
                        <a:pt x="5026" y="127"/>
                        <a:pt x="5060" y="145"/>
                      </a:cubicBezTo>
                    </a:path>
                  </a:pathLst>
                </a:custGeom>
                <a:noFill/>
                <a:ln w="19050" cap="flat" cmpd="sng">
                  <a:solidFill>
                    <a:srgbClr val="CC006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611" name="Freeform 117"/>
                <p:cNvSpPr>
                  <a:spLocks/>
                </p:cNvSpPr>
                <p:nvPr/>
              </p:nvSpPr>
              <p:spPr bwMode="auto">
                <a:xfrm>
                  <a:off x="460" y="1016"/>
                  <a:ext cx="5262" cy="375"/>
                </a:xfrm>
                <a:custGeom>
                  <a:avLst/>
                  <a:gdLst>
                    <a:gd name="T0" fmla="*/ 0 w 5060"/>
                    <a:gd name="T1" fmla="*/ 375 h 375"/>
                    <a:gd name="T2" fmla="*/ 479 w 5060"/>
                    <a:gd name="T3" fmla="*/ 145 h 375"/>
                    <a:gd name="T4" fmla="*/ 1202 w 5060"/>
                    <a:gd name="T5" fmla="*/ 260 h 375"/>
                    <a:gd name="T6" fmla="*/ 1846 w 5060"/>
                    <a:gd name="T7" fmla="*/ 116 h 375"/>
                    <a:gd name="T8" fmla="*/ 2581 w 5060"/>
                    <a:gd name="T9" fmla="*/ 212 h 375"/>
                    <a:gd name="T10" fmla="*/ 3340 w 5060"/>
                    <a:gd name="T11" fmla="*/ 68 h 375"/>
                    <a:gd name="T12" fmla="*/ 4121 w 5060"/>
                    <a:gd name="T13" fmla="*/ 193 h 375"/>
                    <a:gd name="T14" fmla="*/ 4870 w 5060"/>
                    <a:gd name="T15" fmla="*/ 11 h 375"/>
                    <a:gd name="T16" fmla="*/ 5476 w 5060"/>
                    <a:gd name="T17" fmla="*/ 126 h 375"/>
                    <a:gd name="T18" fmla="*/ 5909 w 5060"/>
                    <a:gd name="T19" fmla="*/ 39 h 375"/>
                    <a:gd name="T20" fmla="*/ 6153 w 5060"/>
                    <a:gd name="T21" fmla="*/ 145 h 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60"/>
                    <a:gd name="T34" fmla="*/ 0 h 375"/>
                    <a:gd name="T35" fmla="*/ 5060 w 5060"/>
                    <a:gd name="T36" fmla="*/ 375 h 3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60" h="375">
                      <a:moveTo>
                        <a:pt x="0" y="375"/>
                      </a:moveTo>
                      <a:cubicBezTo>
                        <a:pt x="114" y="269"/>
                        <a:pt x="229" y="164"/>
                        <a:pt x="394" y="145"/>
                      </a:cubicBezTo>
                      <a:cubicBezTo>
                        <a:pt x="559" y="126"/>
                        <a:pt x="802" y="265"/>
                        <a:pt x="989" y="260"/>
                      </a:cubicBezTo>
                      <a:cubicBezTo>
                        <a:pt x="1176" y="255"/>
                        <a:pt x="1328" y="124"/>
                        <a:pt x="1517" y="116"/>
                      </a:cubicBezTo>
                      <a:cubicBezTo>
                        <a:pt x="1706" y="108"/>
                        <a:pt x="1917" y="220"/>
                        <a:pt x="2122" y="212"/>
                      </a:cubicBezTo>
                      <a:cubicBezTo>
                        <a:pt x="2327" y="204"/>
                        <a:pt x="2535" y="71"/>
                        <a:pt x="2746" y="68"/>
                      </a:cubicBezTo>
                      <a:cubicBezTo>
                        <a:pt x="2957" y="65"/>
                        <a:pt x="3179" y="202"/>
                        <a:pt x="3389" y="193"/>
                      </a:cubicBezTo>
                      <a:cubicBezTo>
                        <a:pt x="3599" y="184"/>
                        <a:pt x="3818" y="22"/>
                        <a:pt x="4004" y="11"/>
                      </a:cubicBezTo>
                      <a:cubicBezTo>
                        <a:pt x="4190" y="0"/>
                        <a:pt x="4361" y="121"/>
                        <a:pt x="4503" y="126"/>
                      </a:cubicBezTo>
                      <a:cubicBezTo>
                        <a:pt x="4645" y="131"/>
                        <a:pt x="4765" y="36"/>
                        <a:pt x="4858" y="39"/>
                      </a:cubicBezTo>
                      <a:cubicBezTo>
                        <a:pt x="4951" y="42"/>
                        <a:pt x="5026" y="127"/>
                        <a:pt x="5060" y="145"/>
                      </a:cubicBezTo>
                    </a:path>
                  </a:pathLst>
                </a:custGeom>
                <a:noFill/>
                <a:ln w="19050" cap="flat" cmpd="sng">
                  <a:solidFill>
                    <a:srgbClr val="CC0099"/>
                  </a:solidFill>
                  <a:prstDash val="lg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612" name="Freeform 118"/>
                <p:cNvSpPr>
                  <a:spLocks/>
                </p:cNvSpPr>
                <p:nvPr/>
              </p:nvSpPr>
              <p:spPr bwMode="auto">
                <a:xfrm>
                  <a:off x="325" y="1332"/>
                  <a:ext cx="5262" cy="375"/>
                </a:xfrm>
                <a:custGeom>
                  <a:avLst/>
                  <a:gdLst>
                    <a:gd name="T0" fmla="*/ 0 w 5060"/>
                    <a:gd name="T1" fmla="*/ 375 h 375"/>
                    <a:gd name="T2" fmla="*/ 479 w 5060"/>
                    <a:gd name="T3" fmla="*/ 145 h 375"/>
                    <a:gd name="T4" fmla="*/ 1202 w 5060"/>
                    <a:gd name="T5" fmla="*/ 260 h 375"/>
                    <a:gd name="T6" fmla="*/ 1846 w 5060"/>
                    <a:gd name="T7" fmla="*/ 116 h 375"/>
                    <a:gd name="T8" fmla="*/ 2581 w 5060"/>
                    <a:gd name="T9" fmla="*/ 212 h 375"/>
                    <a:gd name="T10" fmla="*/ 3340 w 5060"/>
                    <a:gd name="T11" fmla="*/ 68 h 375"/>
                    <a:gd name="T12" fmla="*/ 4121 w 5060"/>
                    <a:gd name="T13" fmla="*/ 193 h 375"/>
                    <a:gd name="T14" fmla="*/ 4870 w 5060"/>
                    <a:gd name="T15" fmla="*/ 11 h 375"/>
                    <a:gd name="T16" fmla="*/ 5476 w 5060"/>
                    <a:gd name="T17" fmla="*/ 126 h 375"/>
                    <a:gd name="T18" fmla="*/ 5909 w 5060"/>
                    <a:gd name="T19" fmla="*/ 39 h 375"/>
                    <a:gd name="T20" fmla="*/ 6153 w 5060"/>
                    <a:gd name="T21" fmla="*/ 145 h 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60"/>
                    <a:gd name="T34" fmla="*/ 0 h 375"/>
                    <a:gd name="T35" fmla="*/ 5060 w 5060"/>
                    <a:gd name="T36" fmla="*/ 375 h 3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60" h="375">
                      <a:moveTo>
                        <a:pt x="0" y="375"/>
                      </a:moveTo>
                      <a:cubicBezTo>
                        <a:pt x="114" y="269"/>
                        <a:pt x="229" y="164"/>
                        <a:pt x="394" y="145"/>
                      </a:cubicBezTo>
                      <a:cubicBezTo>
                        <a:pt x="559" y="126"/>
                        <a:pt x="802" y="265"/>
                        <a:pt x="989" y="260"/>
                      </a:cubicBezTo>
                      <a:cubicBezTo>
                        <a:pt x="1176" y="255"/>
                        <a:pt x="1328" y="124"/>
                        <a:pt x="1517" y="116"/>
                      </a:cubicBezTo>
                      <a:cubicBezTo>
                        <a:pt x="1706" y="108"/>
                        <a:pt x="1917" y="220"/>
                        <a:pt x="2122" y="212"/>
                      </a:cubicBezTo>
                      <a:cubicBezTo>
                        <a:pt x="2327" y="204"/>
                        <a:pt x="2535" y="71"/>
                        <a:pt x="2746" y="68"/>
                      </a:cubicBezTo>
                      <a:cubicBezTo>
                        <a:pt x="2957" y="65"/>
                        <a:pt x="3179" y="202"/>
                        <a:pt x="3389" y="193"/>
                      </a:cubicBezTo>
                      <a:cubicBezTo>
                        <a:pt x="3599" y="184"/>
                        <a:pt x="3818" y="22"/>
                        <a:pt x="4004" y="11"/>
                      </a:cubicBezTo>
                      <a:cubicBezTo>
                        <a:pt x="4190" y="0"/>
                        <a:pt x="4361" y="121"/>
                        <a:pt x="4503" y="126"/>
                      </a:cubicBezTo>
                      <a:cubicBezTo>
                        <a:pt x="4645" y="131"/>
                        <a:pt x="4765" y="36"/>
                        <a:pt x="4858" y="39"/>
                      </a:cubicBezTo>
                      <a:cubicBezTo>
                        <a:pt x="4951" y="42"/>
                        <a:pt x="5026" y="127"/>
                        <a:pt x="5060" y="145"/>
                      </a:cubicBezTo>
                    </a:path>
                  </a:pathLst>
                </a:custGeom>
                <a:noFill/>
                <a:ln w="19050" cap="flat" cmpd="sng">
                  <a:solidFill>
                    <a:srgbClr val="990099"/>
                  </a:solidFill>
                  <a:prstDash val="lg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3613" name="Group 135"/>
                <p:cNvGrpSpPr>
                  <a:grpSpLocks/>
                </p:cNvGrpSpPr>
                <p:nvPr/>
              </p:nvGrpSpPr>
              <p:grpSpPr bwMode="auto">
                <a:xfrm>
                  <a:off x="3666" y="1130"/>
                  <a:ext cx="314" cy="394"/>
                  <a:chOff x="2840" y="2369"/>
                  <a:chExt cx="314" cy="394"/>
                </a:xfrm>
              </p:grpSpPr>
              <p:sp>
                <p:nvSpPr>
                  <p:cNvPr id="23619" name="Line 131"/>
                  <p:cNvSpPr>
                    <a:spLocks noChangeShapeType="1"/>
                  </p:cNvSpPr>
                  <p:nvPr/>
                </p:nvSpPr>
                <p:spPr bwMode="auto">
                  <a:xfrm flipH="1">
                    <a:off x="2840" y="2633"/>
                    <a:ext cx="224" cy="13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20" name="Line 132"/>
                  <p:cNvSpPr>
                    <a:spLocks noChangeShapeType="1"/>
                  </p:cNvSpPr>
                  <p:nvPr/>
                </p:nvSpPr>
                <p:spPr bwMode="auto">
                  <a:xfrm flipH="1" flipV="1">
                    <a:off x="3049" y="2503"/>
                    <a:ext cx="8" cy="13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1" name="Line 133"/>
                  <p:cNvSpPr>
                    <a:spLocks noChangeShapeType="1"/>
                  </p:cNvSpPr>
                  <p:nvPr/>
                </p:nvSpPr>
                <p:spPr bwMode="auto">
                  <a:xfrm flipV="1">
                    <a:off x="3053" y="2465"/>
                    <a:ext cx="101"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2" name="Line 134"/>
                  <p:cNvSpPr>
                    <a:spLocks noChangeShapeType="1"/>
                  </p:cNvSpPr>
                  <p:nvPr/>
                </p:nvSpPr>
                <p:spPr bwMode="auto">
                  <a:xfrm flipH="1" flipV="1">
                    <a:off x="3130" y="2369"/>
                    <a:ext cx="19" cy="1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614" name="Group 136"/>
                <p:cNvGrpSpPr>
                  <a:grpSpLocks/>
                </p:cNvGrpSpPr>
                <p:nvPr/>
              </p:nvGrpSpPr>
              <p:grpSpPr bwMode="auto">
                <a:xfrm flipH="1">
                  <a:off x="4088" y="1120"/>
                  <a:ext cx="314" cy="394"/>
                  <a:chOff x="2840" y="2369"/>
                  <a:chExt cx="314" cy="394"/>
                </a:xfrm>
              </p:grpSpPr>
              <p:sp>
                <p:nvSpPr>
                  <p:cNvPr id="23615" name="Line 137"/>
                  <p:cNvSpPr>
                    <a:spLocks noChangeShapeType="1"/>
                  </p:cNvSpPr>
                  <p:nvPr/>
                </p:nvSpPr>
                <p:spPr bwMode="auto">
                  <a:xfrm flipH="1">
                    <a:off x="2840" y="2633"/>
                    <a:ext cx="224" cy="13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16" name="Line 138"/>
                  <p:cNvSpPr>
                    <a:spLocks noChangeShapeType="1"/>
                  </p:cNvSpPr>
                  <p:nvPr/>
                </p:nvSpPr>
                <p:spPr bwMode="auto">
                  <a:xfrm flipH="1" flipV="1">
                    <a:off x="3049" y="2503"/>
                    <a:ext cx="8" cy="13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7" name="Line 139"/>
                  <p:cNvSpPr>
                    <a:spLocks noChangeShapeType="1"/>
                  </p:cNvSpPr>
                  <p:nvPr/>
                </p:nvSpPr>
                <p:spPr bwMode="auto">
                  <a:xfrm flipV="1">
                    <a:off x="3053" y="2465"/>
                    <a:ext cx="101"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8" name="Line 140"/>
                  <p:cNvSpPr>
                    <a:spLocks noChangeShapeType="1"/>
                  </p:cNvSpPr>
                  <p:nvPr/>
                </p:nvSpPr>
                <p:spPr bwMode="auto">
                  <a:xfrm flipH="1" flipV="1">
                    <a:off x="3130" y="2369"/>
                    <a:ext cx="19" cy="1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23598" name="Group 174"/>
              <p:cNvGrpSpPr>
                <a:grpSpLocks/>
              </p:cNvGrpSpPr>
              <p:nvPr/>
            </p:nvGrpSpPr>
            <p:grpSpPr bwMode="auto">
              <a:xfrm>
                <a:off x="2215" y="1166"/>
                <a:ext cx="839" cy="417"/>
                <a:chOff x="2215" y="1166"/>
                <a:chExt cx="839" cy="417"/>
              </a:xfrm>
            </p:grpSpPr>
            <p:grpSp>
              <p:nvGrpSpPr>
                <p:cNvPr id="23599" name="Group 164"/>
                <p:cNvGrpSpPr>
                  <a:grpSpLocks/>
                </p:cNvGrpSpPr>
                <p:nvPr/>
              </p:nvGrpSpPr>
              <p:grpSpPr bwMode="auto">
                <a:xfrm>
                  <a:off x="2215" y="1166"/>
                  <a:ext cx="314" cy="394"/>
                  <a:chOff x="3392" y="2242"/>
                  <a:chExt cx="314" cy="394"/>
                </a:xfrm>
              </p:grpSpPr>
              <p:sp>
                <p:nvSpPr>
                  <p:cNvPr id="23605" name="Line 165"/>
                  <p:cNvSpPr>
                    <a:spLocks noChangeShapeType="1"/>
                  </p:cNvSpPr>
                  <p:nvPr/>
                </p:nvSpPr>
                <p:spPr bwMode="auto">
                  <a:xfrm flipH="1">
                    <a:off x="3392" y="2506"/>
                    <a:ext cx="224" cy="13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06" name="Line 166"/>
                  <p:cNvSpPr>
                    <a:spLocks noChangeShapeType="1"/>
                  </p:cNvSpPr>
                  <p:nvPr/>
                </p:nvSpPr>
                <p:spPr bwMode="auto">
                  <a:xfrm flipH="1" flipV="1">
                    <a:off x="3601" y="2376"/>
                    <a:ext cx="8" cy="13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7" name="Line 167"/>
                  <p:cNvSpPr>
                    <a:spLocks noChangeShapeType="1"/>
                  </p:cNvSpPr>
                  <p:nvPr/>
                </p:nvSpPr>
                <p:spPr bwMode="auto">
                  <a:xfrm flipV="1">
                    <a:off x="3605" y="2338"/>
                    <a:ext cx="101"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8" name="Line 168"/>
                  <p:cNvSpPr>
                    <a:spLocks noChangeShapeType="1"/>
                  </p:cNvSpPr>
                  <p:nvPr/>
                </p:nvSpPr>
                <p:spPr bwMode="auto">
                  <a:xfrm flipH="1" flipV="1">
                    <a:off x="3682" y="2242"/>
                    <a:ext cx="19" cy="1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600" name="Group 169"/>
                <p:cNvGrpSpPr>
                  <a:grpSpLocks/>
                </p:cNvGrpSpPr>
                <p:nvPr/>
              </p:nvGrpSpPr>
              <p:grpSpPr bwMode="auto">
                <a:xfrm flipH="1">
                  <a:off x="2740" y="1189"/>
                  <a:ext cx="314" cy="394"/>
                  <a:chOff x="3392" y="2242"/>
                  <a:chExt cx="314" cy="394"/>
                </a:xfrm>
              </p:grpSpPr>
              <p:sp>
                <p:nvSpPr>
                  <p:cNvPr id="23601" name="Line 170"/>
                  <p:cNvSpPr>
                    <a:spLocks noChangeShapeType="1"/>
                  </p:cNvSpPr>
                  <p:nvPr/>
                </p:nvSpPr>
                <p:spPr bwMode="auto">
                  <a:xfrm flipH="1">
                    <a:off x="3392" y="2506"/>
                    <a:ext cx="224" cy="13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02" name="Line 171"/>
                  <p:cNvSpPr>
                    <a:spLocks noChangeShapeType="1"/>
                  </p:cNvSpPr>
                  <p:nvPr/>
                </p:nvSpPr>
                <p:spPr bwMode="auto">
                  <a:xfrm flipH="1" flipV="1">
                    <a:off x="3601" y="2376"/>
                    <a:ext cx="8" cy="13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3" name="Line 172"/>
                  <p:cNvSpPr>
                    <a:spLocks noChangeShapeType="1"/>
                  </p:cNvSpPr>
                  <p:nvPr/>
                </p:nvSpPr>
                <p:spPr bwMode="auto">
                  <a:xfrm flipV="1">
                    <a:off x="3605" y="2338"/>
                    <a:ext cx="101"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4" name="Line 173"/>
                  <p:cNvSpPr>
                    <a:spLocks noChangeShapeType="1"/>
                  </p:cNvSpPr>
                  <p:nvPr/>
                </p:nvSpPr>
                <p:spPr bwMode="auto">
                  <a:xfrm flipH="1" flipV="1">
                    <a:off x="3682" y="2242"/>
                    <a:ext cx="19" cy="1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23596" name="Text Box 206"/>
            <p:cNvSpPr txBox="1">
              <a:spLocks noChangeArrowheads="1"/>
            </p:cNvSpPr>
            <p:nvPr/>
          </p:nvSpPr>
          <p:spPr bwMode="auto">
            <a:xfrm>
              <a:off x="392" y="1208"/>
              <a:ext cx="17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000" b="1">
                  <a:solidFill>
                    <a:schemeClr val="bg1"/>
                  </a:solidFill>
                </a:rPr>
                <a:t>Earth’s Atmosphere</a:t>
              </a:r>
              <a:endParaRPr lang="en-US" altLang="en-US" sz="2000"/>
            </a:p>
          </p:txBody>
        </p:sp>
      </p:grpSp>
      <p:grpSp>
        <p:nvGrpSpPr>
          <p:cNvPr id="22" name="Group 217"/>
          <p:cNvGrpSpPr>
            <a:grpSpLocks/>
          </p:cNvGrpSpPr>
          <p:nvPr/>
        </p:nvGrpSpPr>
        <p:grpSpPr bwMode="auto">
          <a:xfrm>
            <a:off x="3378200" y="3944938"/>
            <a:ext cx="7162800" cy="1951037"/>
            <a:chOff x="1168" y="2485"/>
            <a:chExt cx="4512" cy="1229"/>
          </a:xfrm>
        </p:grpSpPr>
        <p:grpSp>
          <p:nvGrpSpPr>
            <p:cNvPr id="23562" name="Group 200"/>
            <p:cNvGrpSpPr>
              <a:grpSpLocks/>
            </p:cNvGrpSpPr>
            <p:nvPr/>
          </p:nvGrpSpPr>
          <p:grpSpPr bwMode="auto">
            <a:xfrm>
              <a:off x="1231" y="2485"/>
              <a:ext cx="3857" cy="1147"/>
              <a:chOff x="1231" y="2485"/>
              <a:chExt cx="3857" cy="1147"/>
            </a:xfrm>
          </p:grpSpPr>
          <p:grpSp>
            <p:nvGrpSpPr>
              <p:cNvPr id="23566" name="Group 197"/>
              <p:cNvGrpSpPr>
                <a:grpSpLocks/>
              </p:cNvGrpSpPr>
              <p:nvPr/>
            </p:nvGrpSpPr>
            <p:grpSpPr bwMode="auto">
              <a:xfrm>
                <a:off x="1231" y="2485"/>
                <a:ext cx="412" cy="764"/>
                <a:chOff x="1231" y="2485"/>
                <a:chExt cx="412" cy="764"/>
              </a:xfrm>
            </p:grpSpPr>
            <p:grpSp>
              <p:nvGrpSpPr>
                <p:cNvPr id="23589" name="Group 72"/>
                <p:cNvGrpSpPr>
                  <a:grpSpLocks/>
                </p:cNvGrpSpPr>
                <p:nvPr/>
              </p:nvGrpSpPr>
              <p:grpSpPr bwMode="auto">
                <a:xfrm>
                  <a:off x="1244" y="2485"/>
                  <a:ext cx="399" cy="573"/>
                  <a:chOff x="1244" y="2205"/>
                  <a:chExt cx="399" cy="573"/>
                </a:xfrm>
              </p:grpSpPr>
              <p:sp>
                <p:nvSpPr>
                  <p:cNvPr id="23593" name="Line 69"/>
                  <p:cNvSpPr>
                    <a:spLocks noChangeShapeType="1"/>
                  </p:cNvSpPr>
                  <p:nvPr/>
                </p:nvSpPr>
                <p:spPr bwMode="auto">
                  <a:xfrm>
                    <a:off x="1244" y="2546"/>
                    <a:ext cx="399" cy="23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94" name="Line 71"/>
                  <p:cNvSpPr>
                    <a:spLocks noChangeShapeType="1"/>
                  </p:cNvSpPr>
                  <p:nvPr/>
                </p:nvSpPr>
                <p:spPr bwMode="auto">
                  <a:xfrm flipV="1">
                    <a:off x="1251" y="2205"/>
                    <a:ext cx="328" cy="34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90" name="Group 73"/>
                <p:cNvGrpSpPr>
                  <a:grpSpLocks/>
                </p:cNvGrpSpPr>
                <p:nvPr/>
              </p:nvGrpSpPr>
              <p:grpSpPr bwMode="auto">
                <a:xfrm>
                  <a:off x="1231" y="2676"/>
                  <a:ext cx="399" cy="573"/>
                  <a:chOff x="1244" y="2205"/>
                  <a:chExt cx="399" cy="573"/>
                </a:xfrm>
              </p:grpSpPr>
              <p:sp>
                <p:nvSpPr>
                  <p:cNvPr id="23591" name="Line 74"/>
                  <p:cNvSpPr>
                    <a:spLocks noChangeShapeType="1"/>
                  </p:cNvSpPr>
                  <p:nvPr/>
                </p:nvSpPr>
                <p:spPr bwMode="auto">
                  <a:xfrm>
                    <a:off x="1244" y="2546"/>
                    <a:ext cx="399" cy="23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92" name="Line 75"/>
                  <p:cNvSpPr>
                    <a:spLocks noChangeShapeType="1"/>
                  </p:cNvSpPr>
                  <p:nvPr/>
                </p:nvSpPr>
                <p:spPr bwMode="auto">
                  <a:xfrm flipV="1">
                    <a:off x="1251" y="2205"/>
                    <a:ext cx="328" cy="34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23567" name="Group 93"/>
              <p:cNvGrpSpPr>
                <a:grpSpLocks/>
              </p:cNvGrpSpPr>
              <p:nvPr/>
            </p:nvGrpSpPr>
            <p:grpSpPr bwMode="auto">
              <a:xfrm>
                <a:off x="3704" y="2882"/>
                <a:ext cx="314" cy="394"/>
                <a:chOff x="3392" y="2242"/>
                <a:chExt cx="314" cy="394"/>
              </a:xfrm>
            </p:grpSpPr>
            <p:sp>
              <p:nvSpPr>
                <p:cNvPr id="23585" name="Line 80"/>
                <p:cNvSpPr>
                  <a:spLocks noChangeShapeType="1"/>
                </p:cNvSpPr>
                <p:nvPr/>
              </p:nvSpPr>
              <p:spPr bwMode="auto">
                <a:xfrm flipH="1">
                  <a:off x="3392" y="2506"/>
                  <a:ext cx="224" cy="13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86" name="Line 81"/>
                <p:cNvSpPr>
                  <a:spLocks noChangeShapeType="1"/>
                </p:cNvSpPr>
                <p:nvPr/>
              </p:nvSpPr>
              <p:spPr bwMode="auto">
                <a:xfrm flipH="1" flipV="1">
                  <a:off x="3601" y="2376"/>
                  <a:ext cx="8" cy="13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7" name="Line 83"/>
                <p:cNvSpPr>
                  <a:spLocks noChangeShapeType="1"/>
                </p:cNvSpPr>
                <p:nvPr/>
              </p:nvSpPr>
              <p:spPr bwMode="auto">
                <a:xfrm flipV="1">
                  <a:off x="3605" y="2338"/>
                  <a:ext cx="101"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8" name="Line 84"/>
                <p:cNvSpPr>
                  <a:spLocks noChangeShapeType="1"/>
                </p:cNvSpPr>
                <p:nvPr/>
              </p:nvSpPr>
              <p:spPr bwMode="auto">
                <a:xfrm flipH="1" flipV="1">
                  <a:off x="3682" y="2242"/>
                  <a:ext cx="19" cy="1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68" name="Group 94"/>
              <p:cNvGrpSpPr>
                <a:grpSpLocks/>
              </p:cNvGrpSpPr>
              <p:nvPr/>
            </p:nvGrpSpPr>
            <p:grpSpPr bwMode="auto">
              <a:xfrm flipH="1">
                <a:off x="4774" y="2541"/>
                <a:ext cx="314" cy="394"/>
                <a:chOff x="2912" y="1776"/>
                <a:chExt cx="314" cy="394"/>
              </a:xfrm>
            </p:grpSpPr>
            <p:sp>
              <p:nvSpPr>
                <p:cNvPr id="23581" name="Line 85"/>
                <p:cNvSpPr>
                  <a:spLocks noChangeShapeType="1"/>
                </p:cNvSpPr>
                <p:nvPr/>
              </p:nvSpPr>
              <p:spPr bwMode="auto">
                <a:xfrm flipH="1">
                  <a:off x="2912" y="2040"/>
                  <a:ext cx="224" cy="13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82" name="Line 86"/>
                <p:cNvSpPr>
                  <a:spLocks noChangeShapeType="1"/>
                </p:cNvSpPr>
                <p:nvPr/>
              </p:nvSpPr>
              <p:spPr bwMode="auto">
                <a:xfrm flipH="1" flipV="1">
                  <a:off x="3121" y="1910"/>
                  <a:ext cx="8" cy="13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3" name="Line 87"/>
                <p:cNvSpPr>
                  <a:spLocks noChangeShapeType="1"/>
                </p:cNvSpPr>
                <p:nvPr/>
              </p:nvSpPr>
              <p:spPr bwMode="auto">
                <a:xfrm flipV="1">
                  <a:off x="3125" y="1872"/>
                  <a:ext cx="101"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4" name="Line 88"/>
                <p:cNvSpPr>
                  <a:spLocks noChangeShapeType="1"/>
                </p:cNvSpPr>
                <p:nvPr/>
              </p:nvSpPr>
              <p:spPr bwMode="auto">
                <a:xfrm flipH="1" flipV="1">
                  <a:off x="3202" y="1776"/>
                  <a:ext cx="19" cy="1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69" name="Group 141"/>
              <p:cNvGrpSpPr>
                <a:grpSpLocks/>
              </p:cNvGrpSpPr>
              <p:nvPr/>
            </p:nvGrpSpPr>
            <p:grpSpPr bwMode="auto">
              <a:xfrm>
                <a:off x="4069" y="2992"/>
                <a:ext cx="314" cy="394"/>
                <a:chOff x="3042" y="2935"/>
                <a:chExt cx="314" cy="394"/>
              </a:xfrm>
            </p:grpSpPr>
            <p:sp>
              <p:nvSpPr>
                <p:cNvPr id="23577" name="Line 89"/>
                <p:cNvSpPr>
                  <a:spLocks noChangeShapeType="1"/>
                </p:cNvSpPr>
                <p:nvPr/>
              </p:nvSpPr>
              <p:spPr bwMode="auto">
                <a:xfrm flipH="1">
                  <a:off x="3042" y="3199"/>
                  <a:ext cx="224" cy="13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78" name="Line 90"/>
                <p:cNvSpPr>
                  <a:spLocks noChangeShapeType="1"/>
                </p:cNvSpPr>
                <p:nvPr/>
              </p:nvSpPr>
              <p:spPr bwMode="auto">
                <a:xfrm flipH="1" flipV="1">
                  <a:off x="3251" y="3069"/>
                  <a:ext cx="8" cy="13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9" name="Line 91"/>
                <p:cNvSpPr>
                  <a:spLocks noChangeShapeType="1"/>
                </p:cNvSpPr>
                <p:nvPr/>
              </p:nvSpPr>
              <p:spPr bwMode="auto">
                <a:xfrm flipV="1">
                  <a:off x="3255" y="3031"/>
                  <a:ext cx="101"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0" name="Line 92"/>
                <p:cNvSpPr>
                  <a:spLocks noChangeShapeType="1"/>
                </p:cNvSpPr>
                <p:nvPr/>
              </p:nvSpPr>
              <p:spPr bwMode="auto">
                <a:xfrm flipH="1" flipV="1">
                  <a:off x="3332" y="2935"/>
                  <a:ext cx="19" cy="1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70" name="Group 198"/>
              <p:cNvGrpSpPr>
                <a:grpSpLocks/>
              </p:cNvGrpSpPr>
              <p:nvPr/>
            </p:nvGrpSpPr>
            <p:grpSpPr bwMode="auto">
              <a:xfrm>
                <a:off x="1888" y="3182"/>
                <a:ext cx="453" cy="450"/>
                <a:chOff x="1888" y="3182"/>
                <a:chExt cx="453" cy="450"/>
              </a:xfrm>
            </p:grpSpPr>
            <p:grpSp>
              <p:nvGrpSpPr>
                <p:cNvPr id="23571" name="Group 111"/>
                <p:cNvGrpSpPr>
                  <a:grpSpLocks/>
                </p:cNvGrpSpPr>
                <p:nvPr/>
              </p:nvGrpSpPr>
              <p:grpSpPr bwMode="auto">
                <a:xfrm>
                  <a:off x="2003" y="3211"/>
                  <a:ext cx="338" cy="421"/>
                  <a:chOff x="2339" y="2712"/>
                  <a:chExt cx="338" cy="421"/>
                </a:xfrm>
              </p:grpSpPr>
              <p:sp>
                <p:nvSpPr>
                  <p:cNvPr id="23575" name="Line 107"/>
                  <p:cNvSpPr>
                    <a:spLocks noChangeShapeType="1"/>
                  </p:cNvSpPr>
                  <p:nvPr/>
                </p:nvSpPr>
                <p:spPr bwMode="auto">
                  <a:xfrm rot="-5400000">
                    <a:off x="2414" y="2870"/>
                    <a:ext cx="188" cy="33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76" name="Line 108"/>
                  <p:cNvSpPr>
                    <a:spLocks noChangeShapeType="1"/>
                  </p:cNvSpPr>
                  <p:nvPr/>
                </p:nvSpPr>
                <p:spPr bwMode="auto">
                  <a:xfrm rot="5400000" flipH="1" flipV="1">
                    <a:off x="2206" y="2845"/>
                    <a:ext cx="415" cy="14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72" name="Group 112"/>
                <p:cNvGrpSpPr>
                  <a:grpSpLocks/>
                </p:cNvGrpSpPr>
                <p:nvPr/>
              </p:nvGrpSpPr>
              <p:grpSpPr bwMode="auto">
                <a:xfrm>
                  <a:off x="1888" y="3182"/>
                  <a:ext cx="338" cy="421"/>
                  <a:chOff x="2541" y="2069"/>
                  <a:chExt cx="338" cy="421"/>
                </a:xfrm>
              </p:grpSpPr>
              <p:sp>
                <p:nvSpPr>
                  <p:cNvPr id="23573" name="Line 109"/>
                  <p:cNvSpPr>
                    <a:spLocks noChangeShapeType="1"/>
                  </p:cNvSpPr>
                  <p:nvPr/>
                </p:nvSpPr>
                <p:spPr bwMode="auto">
                  <a:xfrm rot="-5400000">
                    <a:off x="2616" y="2227"/>
                    <a:ext cx="188" cy="33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74" name="Line 110"/>
                  <p:cNvSpPr>
                    <a:spLocks noChangeShapeType="1"/>
                  </p:cNvSpPr>
                  <p:nvPr/>
                </p:nvSpPr>
                <p:spPr bwMode="auto">
                  <a:xfrm rot="5400000" flipH="1" flipV="1">
                    <a:off x="2408" y="2202"/>
                    <a:ext cx="415" cy="14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23563" name="Text Box 207"/>
            <p:cNvSpPr txBox="1">
              <a:spLocks noChangeArrowheads="1"/>
            </p:cNvSpPr>
            <p:nvPr/>
          </p:nvSpPr>
          <p:spPr bwMode="auto">
            <a:xfrm>
              <a:off x="1168" y="2696"/>
              <a:ext cx="13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000" b="1">
                  <a:solidFill>
                    <a:schemeClr val="bg1"/>
                  </a:solidFill>
                </a:rPr>
                <a:t>Solid Structures</a:t>
              </a:r>
              <a:endParaRPr lang="en-US" altLang="en-US"/>
            </a:p>
          </p:txBody>
        </p:sp>
        <p:sp>
          <p:nvSpPr>
            <p:cNvPr id="23564" name="Text Box 208"/>
            <p:cNvSpPr txBox="1">
              <a:spLocks noChangeArrowheads="1"/>
            </p:cNvSpPr>
            <p:nvPr/>
          </p:nvSpPr>
          <p:spPr bwMode="auto">
            <a:xfrm>
              <a:off x="2192" y="3464"/>
              <a:ext cx="5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000" b="1">
                  <a:solidFill>
                    <a:schemeClr val="bg1"/>
                  </a:solidFill>
                </a:rPr>
                <a:t>Metal</a:t>
              </a:r>
              <a:endParaRPr lang="en-US" altLang="en-US" sz="2000"/>
            </a:p>
          </p:txBody>
        </p:sp>
        <p:sp>
          <p:nvSpPr>
            <p:cNvPr id="23565" name="Text Box 209"/>
            <p:cNvSpPr txBox="1">
              <a:spLocks noChangeArrowheads="1"/>
            </p:cNvSpPr>
            <p:nvPr/>
          </p:nvSpPr>
          <p:spPr bwMode="auto">
            <a:xfrm>
              <a:off x="3744" y="3416"/>
              <a:ext cx="19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000" b="1">
                  <a:solidFill>
                    <a:schemeClr val="bg1"/>
                  </a:solidFill>
                </a:rPr>
                <a:t>Electro-magnetic Fields</a:t>
              </a:r>
              <a:endParaRPr lang="en-US" altLang="en-US"/>
            </a:p>
          </p:txBody>
        </p:sp>
      </p:grpSp>
    </p:spTree>
    <p:extLst>
      <p:ext uri="{BB962C8B-B14F-4D97-AF65-F5344CB8AC3E}">
        <p14:creationId xmlns:p14="http://schemas.microsoft.com/office/powerpoint/2010/main" val="406061677"/>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1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174"/>
          <p:cNvSpPr>
            <a:spLocks noGrp="1" noChangeArrowheads="1"/>
          </p:cNvSpPr>
          <p:nvPr>
            <p:ph type="title"/>
          </p:nvPr>
        </p:nvSpPr>
        <p:spPr>
          <a:xfrm>
            <a:off x="2940050" y="168275"/>
            <a:ext cx="7727950" cy="788988"/>
          </a:xfrm>
        </p:spPr>
        <p:txBody>
          <a:bodyPr/>
          <a:lstStyle/>
          <a:p>
            <a:pPr fontAlgn="auto">
              <a:spcAft>
                <a:spcPts val="0"/>
              </a:spcAft>
              <a:defRPr/>
            </a:pPr>
            <a:r>
              <a:rPr lang="en-US" dirty="0">
                <a:solidFill>
                  <a:schemeClr val="tx1"/>
                </a:solidFill>
                <a:latin typeface="Times New Roman" charset="0"/>
              </a:rPr>
              <a:t>Sources of GPS Error</a:t>
            </a:r>
          </a:p>
        </p:txBody>
      </p:sp>
      <p:sp>
        <p:nvSpPr>
          <p:cNvPr id="24578" name="Rectangle 6175"/>
          <p:cNvSpPr>
            <a:spLocks noGrp="1" noChangeArrowheads="1"/>
          </p:cNvSpPr>
          <p:nvPr>
            <p:ph idx="1"/>
          </p:nvPr>
        </p:nvSpPr>
        <p:spPr>
          <a:xfrm>
            <a:off x="2917825" y="942975"/>
            <a:ext cx="7750175" cy="5662613"/>
          </a:xfrm>
        </p:spPr>
        <p:txBody>
          <a:bodyPr/>
          <a:lstStyle/>
          <a:p>
            <a:pPr>
              <a:buClr>
                <a:srgbClr val="FFFF00"/>
              </a:buClr>
            </a:pPr>
            <a:r>
              <a:rPr lang="en-US" altLang="en-US">
                <a:latin typeface="Times New Roman" charset="0"/>
              </a:rPr>
              <a:t>Standard Positioning Service (SPS ): Civilian Users</a:t>
            </a:r>
          </a:p>
          <a:p>
            <a:pPr>
              <a:buClr>
                <a:srgbClr val="FFFF00"/>
              </a:buClr>
            </a:pPr>
            <a:r>
              <a:rPr lang="en-US" altLang="en-US">
                <a:latin typeface="Times New Roman" charset="0"/>
              </a:rPr>
              <a:t>		</a:t>
            </a:r>
            <a:r>
              <a:rPr lang="en-US" altLang="en-US" u="sng">
                <a:latin typeface="Times New Roman" charset="0"/>
              </a:rPr>
              <a:t>Source</a:t>
            </a:r>
            <a:r>
              <a:rPr lang="en-US" altLang="en-US">
                <a:latin typeface="Times New Roman" charset="0"/>
              </a:rPr>
              <a:t>			</a:t>
            </a:r>
            <a:r>
              <a:rPr lang="en-US" altLang="en-US" u="sng">
                <a:latin typeface="Times New Roman" charset="0"/>
              </a:rPr>
              <a:t>Amount of Error</a:t>
            </a:r>
          </a:p>
          <a:p>
            <a:pPr lvl="1">
              <a:buSzPct val="65000"/>
              <a:buFont typeface="Wingdings" charset="2"/>
              <a:buChar char="Ø"/>
            </a:pPr>
            <a:r>
              <a:rPr lang="en-US" altLang="en-US">
                <a:latin typeface="Times New Roman" charset="0"/>
              </a:rPr>
              <a:t>Satellite clocks:		1.5 to 3.6 meters</a:t>
            </a:r>
          </a:p>
          <a:p>
            <a:pPr lvl="1">
              <a:buSzPct val="65000"/>
              <a:buFont typeface="Wingdings" charset="2"/>
              <a:buChar char="Ø"/>
            </a:pPr>
            <a:r>
              <a:rPr lang="en-US" altLang="en-US">
                <a:latin typeface="Times New Roman" charset="0"/>
              </a:rPr>
              <a:t>Orbital errors:		&lt; 1 meter</a:t>
            </a:r>
          </a:p>
          <a:p>
            <a:pPr lvl="1">
              <a:buSzPct val="65000"/>
              <a:buFont typeface="Wingdings" charset="2"/>
              <a:buChar char="Ø"/>
            </a:pPr>
            <a:r>
              <a:rPr lang="en-US" altLang="en-US">
                <a:latin typeface="Times New Roman" charset="0"/>
              </a:rPr>
              <a:t>Ionosphere:		5.0 to 7.0 meters</a:t>
            </a:r>
          </a:p>
          <a:p>
            <a:pPr lvl="1">
              <a:buSzPct val="65000"/>
              <a:buFont typeface="Wingdings" charset="2"/>
              <a:buChar char="Ø"/>
            </a:pPr>
            <a:r>
              <a:rPr lang="en-US" altLang="en-US">
                <a:latin typeface="Times New Roman" charset="0"/>
              </a:rPr>
              <a:t>Troposphere:		0.5 to 0.7 meters</a:t>
            </a:r>
          </a:p>
          <a:p>
            <a:pPr lvl="1">
              <a:buSzPct val="65000"/>
              <a:buFont typeface="Wingdings" charset="2"/>
              <a:buChar char="Ø"/>
            </a:pPr>
            <a:r>
              <a:rPr lang="en-US" altLang="en-US">
                <a:latin typeface="Times New Roman" charset="0"/>
              </a:rPr>
              <a:t>Receiver noise:		0.3 to 1.5 meters</a:t>
            </a:r>
          </a:p>
          <a:p>
            <a:pPr lvl="1">
              <a:buSzPct val="65000"/>
              <a:buFont typeface="Wingdings" charset="2"/>
              <a:buChar char="Ø"/>
            </a:pPr>
            <a:r>
              <a:rPr lang="en-US" altLang="en-US">
                <a:latin typeface="Times New Roman" charset="0"/>
              </a:rPr>
              <a:t>Multipath:		0.6 to 1.2 meters</a:t>
            </a:r>
          </a:p>
          <a:p>
            <a:pPr lvl="1">
              <a:buSzPct val="65000"/>
              <a:buFont typeface="Wingdings" charset="2"/>
              <a:buChar char="Ø"/>
            </a:pPr>
            <a:r>
              <a:rPr lang="en-US" altLang="en-US">
                <a:latin typeface="Times New Roman" charset="0"/>
              </a:rPr>
              <a:t>User error:		Up to a kilometer or more</a:t>
            </a:r>
          </a:p>
          <a:p>
            <a:pPr>
              <a:buClr>
                <a:srgbClr val="FFFF00"/>
              </a:buClr>
            </a:pPr>
            <a:endParaRPr lang="en-US" altLang="en-US" u="sng">
              <a:latin typeface="Times New Roman" charset="0"/>
            </a:endParaRPr>
          </a:p>
          <a:p>
            <a:pPr>
              <a:buClr>
                <a:srgbClr val="FFFF00"/>
              </a:buClr>
            </a:pPr>
            <a:r>
              <a:rPr lang="en-US" altLang="en-US" u="sng">
                <a:latin typeface="Times New Roman" charset="0"/>
              </a:rPr>
              <a:t>Errors are cumulative and increased by PDOP.</a:t>
            </a:r>
          </a:p>
        </p:txBody>
      </p:sp>
    </p:spTree>
    <p:extLst>
      <p:ext uri="{BB962C8B-B14F-4D97-AF65-F5344CB8AC3E}">
        <p14:creationId xmlns:p14="http://schemas.microsoft.com/office/powerpoint/2010/main" val="2123058820"/>
      </p:ext>
    </p:extLst>
  </p:cSld>
  <p:clrMapOvr>
    <a:masterClrMapping/>
  </p:clrMapOvr>
  <p:transition spd="med">
    <p:strips dir="l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74"/>
          <p:cNvSpPr>
            <a:spLocks noGrp="1" noChangeArrowheads="1"/>
          </p:cNvSpPr>
          <p:nvPr>
            <p:ph type="title" idx="4294967295"/>
          </p:nvPr>
        </p:nvSpPr>
        <p:spPr>
          <a:xfrm>
            <a:off x="0" y="0"/>
            <a:ext cx="9144000" cy="782638"/>
          </a:xfrm>
          <a:effectLst>
            <a:outerShdw dist="28398" dir="1593903" algn="ctr" rotWithShape="0">
              <a:srgbClr val="AC7F0E"/>
            </a:outerShdw>
          </a:effectLst>
        </p:spPr>
        <p:txBody>
          <a:bodyPr/>
          <a:lstStyle/>
          <a:p>
            <a:pPr fontAlgn="auto">
              <a:spcAft>
                <a:spcPts val="0"/>
              </a:spcAft>
              <a:defRPr/>
            </a:pPr>
            <a:r>
              <a:rPr lang="en-US">
                <a:solidFill>
                  <a:schemeClr val="tx1"/>
                </a:solidFill>
                <a:latin typeface="Times New Roman" charset="0"/>
              </a:rPr>
              <a:t>Receiver Errors are Cumulative!</a:t>
            </a:r>
          </a:p>
        </p:txBody>
      </p:sp>
      <p:grpSp>
        <p:nvGrpSpPr>
          <p:cNvPr id="2" name="Group 3075"/>
          <p:cNvGrpSpPr>
            <a:grpSpLocks/>
          </p:cNvGrpSpPr>
          <p:nvPr/>
        </p:nvGrpSpPr>
        <p:grpSpPr bwMode="auto">
          <a:xfrm>
            <a:off x="1917700" y="876300"/>
            <a:ext cx="8305800" cy="5765800"/>
            <a:chOff x="248" y="552"/>
            <a:chExt cx="5232" cy="3632"/>
          </a:xfrm>
        </p:grpSpPr>
        <p:sp>
          <p:nvSpPr>
            <p:cNvPr id="25608" name="Oval 3076"/>
            <p:cNvSpPr>
              <a:spLocks noChangeArrowheads="1"/>
            </p:cNvSpPr>
            <p:nvPr/>
          </p:nvSpPr>
          <p:spPr bwMode="auto">
            <a:xfrm>
              <a:off x="936" y="552"/>
              <a:ext cx="3872" cy="3632"/>
            </a:xfrm>
            <a:prstGeom prst="ellipse">
              <a:avLst/>
            </a:prstGeom>
            <a:solidFill>
              <a:srgbClr val="6A64E0"/>
            </a:solidFill>
            <a:ln w="12700" cap="sq">
              <a:solidFill>
                <a:schemeClr val="tx1"/>
              </a:solidFill>
              <a:round/>
              <a:headEnd type="none" w="sm" len="sm"/>
              <a:tailEnd type="none" w="sm" len="sm"/>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5609" name="Line 3077"/>
            <p:cNvSpPr>
              <a:spLocks noChangeShapeType="1"/>
            </p:cNvSpPr>
            <p:nvPr/>
          </p:nvSpPr>
          <p:spPr bwMode="auto">
            <a:xfrm flipH="1">
              <a:off x="944" y="2312"/>
              <a:ext cx="1848" cy="0"/>
            </a:xfrm>
            <a:prstGeom prst="line">
              <a:avLst/>
            </a:prstGeom>
            <a:noFill/>
            <a:ln w="38100" cap="sq">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7750" name="AutoShape 3078"/>
            <p:cNvSpPr>
              <a:spLocks noChangeArrowheads="1"/>
            </p:cNvSpPr>
            <p:nvPr/>
          </p:nvSpPr>
          <p:spPr bwMode="auto">
            <a:xfrm>
              <a:off x="1776" y="3612"/>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51" name="AutoShape 3079"/>
            <p:cNvSpPr>
              <a:spLocks noChangeArrowheads="1"/>
            </p:cNvSpPr>
            <p:nvPr/>
          </p:nvSpPr>
          <p:spPr bwMode="auto">
            <a:xfrm>
              <a:off x="4128" y="2884"/>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52" name="AutoShape 3080"/>
            <p:cNvSpPr>
              <a:spLocks noChangeArrowheads="1"/>
            </p:cNvSpPr>
            <p:nvPr/>
          </p:nvSpPr>
          <p:spPr bwMode="auto">
            <a:xfrm>
              <a:off x="3416" y="2668"/>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53" name="AutoShape 3081"/>
            <p:cNvSpPr>
              <a:spLocks noChangeArrowheads="1"/>
            </p:cNvSpPr>
            <p:nvPr/>
          </p:nvSpPr>
          <p:spPr bwMode="auto">
            <a:xfrm>
              <a:off x="4408" y="2420"/>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54" name="AutoShape 3082"/>
            <p:cNvSpPr>
              <a:spLocks noChangeArrowheads="1"/>
            </p:cNvSpPr>
            <p:nvPr/>
          </p:nvSpPr>
          <p:spPr bwMode="auto">
            <a:xfrm>
              <a:off x="4432" y="3868"/>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55" name="AutoShape 3083"/>
            <p:cNvSpPr>
              <a:spLocks noChangeArrowheads="1"/>
            </p:cNvSpPr>
            <p:nvPr/>
          </p:nvSpPr>
          <p:spPr bwMode="auto">
            <a:xfrm>
              <a:off x="2880" y="3548"/>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56" name="AutoShape 3084"/>
            <p:cNvSpPr>
              <a:spLocks noChangeArrowheads="1"/>
            </p:cNvSpPr>
            <p:nvPr/>
          </p:nvSpPr>
          <p:spPr bwMode="auto">
            <a:xfrm>
              <a:off x="2096" y="3332"/>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57" name="AutoShape 3085"/>
            <p:cNvSpPr>
              <a:spLocks noChangeArrowheads="1"/>
            </p:cNvSpPr>
            <p:nvPr/>
          </p:nvSpPr>
          <p:spPr bwMode="auto">
            <a:xfrm>
              <a:off x="3648" y="1164"/>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58" name="AutoShape 3086"/>
            <p:cNvSpPr>
              <a:spLocks noChangeArrowheads="1"/>
            </p:cNvSpPr>
            <p:nvPr/>
          </p:nvSpPr>
          <p:spPr bwMode="auto">
            <a:xfrm>
              <a:off x="3488" y="1788"/>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59" name="AutoShape 3087"/>
            <p:cNvSpPr>
              <a:spLocks noChangeArrowheads="1"/>
            </p:cNvSpPr>
            <p:nvPr/>
          </p:nvSpPr>
          <p:spPr bwMode="auto">
            <a:xfrm>
              <a:off x="4536" y="1964"/>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60" name="AutoShape 3088"/>
            <p:cNvSpPr>
              <a:spLocks noChangeArrowheads="1"/>
            </p:cNvSpPr>
            <p:nvPr/>
          </p:nvSpPr>
          <p:spPr bwMode="auto">
            <a:xfrm>
              <a:off x="4192" y="1748"/>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61" name="AutoShape 3089"/>
            <p:cNvSpPr>
              <a:spLocks noChangeArrowheads="1"/>
            </p:cNvSpPr>
            <p:nvPr/>
          </p:nvSpPr>
          <p:spPr bwMode="auto">
            <a:xfrm>
              <a:off x="3944" y="3564"/>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62" name="AutoShape 3090"/>
            <p:cNvSpPr>
              <a:spLocks noChangeArrowheads="1"/>
            </p:cNvSpPr>
            <p:nvPr/>
          </p:nvSpPr>
          <p:spPr bwMode="auto">
            <a:xfrm>
              <a:off x="3920" y="2284"/>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63" name="AutoShape 3091"/>
            <p:cNvSpPr>
              <a:spLocks noChangeArrowheads="1"/>
            </p:cNvSpPr>
            <p:nvPr/>
          </p:nvSpPr>
          <p:spPr bwMode="auto">
            <a:xfrm>
              <a:off x="5304" y="1148"/>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64" name="AutoShape 3092"/>
            <p:cNvSpPr>
              <a:spLocks noChangeArrowheads="1"/>
            </p:cNvSpPr>
            <p:nvPr/>
          </p:nvSpPr>
          <p:spPr bwMode="auto">
            <a:xfrm>
              <a:off x="1680" y="2732"/>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65" name="AutoShape 3093"/>
            <p:cNvSpPr>
              <a:spLocks noChangeArrowheads="1"/>
            </p:cNvSpPr>
            <p:nvPr/>
          </p:nvSpPr>
          <p:spPr bwMode="auto">
            <a:xfrm>
              <a:off x="4016" y="1292"/>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66" name="AutoShape 3094"/>
            <p:cNvSpPr>
              <a:spLocks noChangeArrowheads="1"/>
            </p:cNvSpPr>
            <p:nvPr/>
          </p:nvSpPr>
          <p:spPr bwMode="auto">
            <a:xfrm>
              <a:off x="2032" y="1932"/>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67" name="AutoShape 3095"/>
            <p:cNvSpPr>
              <a:spLocks noChangeArrowheads="1"/>
            </p:cNvSpPr>
            <p:nvPr/>
          </p:nvSpPr>
          <p:spPr bwMode="auto">
            <a:xfrm>
              <a:off x="2112" y="868"/>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68" name="AutoShape 3096"/>
            <p:cNvSpPr>
              <a:spLocks noChangeArrowheads="1"/>
            </p:cNvSpPr>
            <p:nvPr/>
          </p:nvSpPr>
          <p:spPr bwMode="auto">
            <a:xfrm>
              <a:off x="1160" y="2788"/>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69" name="AutoShape 3097"/>
            <p:cNvSpPr>
              <a:spLocks noChangeArrowheads="1"/>
            </p:cNvSpPr>
            <p:nvPr/>
          </p:nvSpPr>
          <p:spPr bwMode="auto">
            <a:xfrm>
              <a:off x="888" y="3500"/>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70" name="AutoShape 3098"/>
            <p:cNvSpPr>
              <a:spLocks noChangeArrowheads="1"/>
            </p:cNvSpPr>
            <p:nvPr/>
          </p:nvSpPr>
          <p:spPr bwMode="auto">
            <a:xfrm>
              <a:off x="4992" y="2628"/>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71" name="AutoShape 3099"/>
            <p:cNvSpPr>
              <a:spLocks noChangeArrowheads="1"/>
            </p:cNvSpPr>
            <p:nvPr/>
          </p:nvSpPr>
          <p:spPr bwMode="auto">
            <a:xfrm>
              <a:off x="3480" y="588"/>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72" name="AutoShape 3100"/>
            <p:cNvSpPr>
              <a:spLocks noChangeArrowheads="1"/>
            </p:cNvSpPr>
            <p:nvPr/>
          </p:nvSpPr>
          <p:spPr bwMode="auto">
            <a:xfrm>
              <a:off x="2872" y="756"/>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73" name="AutoShape 3101"/>
            <p:cNvSpPr>
              <a:spLocks noChangeArrowheads="1"/>
            </p:cNvSpPr>
            <p:nvPr/>
          </p:nvSpPr>
          <p:spPr bwMode="auto">
            <a:xfrm>
              <a:off x="3304" y="3732"/>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74" name="AutoShape 3102"/>
            <p:cNvSpPr>
              <a:spLocks noChangeArrowheads="1"/>
            </p:cNvSpPr>
            <p:nvPr/>
          </p:nvSpPr>
          <p:spPr bwMode="auto">
            <a:xfrm>
              <a:off x="1536" y="1924"/>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75" name="AutoShape 3103"/>
            <p:cNvSpPr>
              <a:spLocks noChangeArrowheads="1"/>
            </p:cNvSpPr>
            <p:nvPr/>
          </p:nvSpPr>
          <p:spPr bwMode="auto">
            <a:xfrm>
              <a:off x="1424" y="700"/>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76" name="AutoShape 3104"/>
            <p:cNvSpPr>
              <a:spLocks noChangeArrowheads="1"/>
            </p:cNvSpPr>
            <p:nvPr/>
          </p:nvSpPr>
          <p:spPr bwMode="auto">
            <a:xfrm>
              <a:off x="1280" y="1612"/>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77" name="AutoShape 3105"/>
            <p:cNvSpPr>
              <a:spLocks noChangeArrowheads="1"/>
            </p:cNvSpPr>
            <p:nvPr/>
          </p:nvSpPr>
          <p:spPr bwMode="auto">
            <a:xfrm>
              <a:off x="4344" y="772"/>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78" name="AutoShape 3106"/>
            <p:cNvSpPr>
              <a:spLocks noChangeArrowheads="1"/>
            </p:cNvSpPr>
            <p:nvPr/>
          </p:nvSpPr>
          <p:spPr bwMode="auto">
            <a:xfrm>
              <a:off x="248" y="1356"/>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79" name="AutoShape 3107"/>
            <p:cNvSpPr>
              <a:spLocks noChangeArrowheads="1"/>
            </p:cNvSpPr>
            <p:nvPr/>
          </p:nvSpPr>
          <p:spPr bwMode="auto">
            <a:xfrm>
              <a:off x="2400" y="3692"/>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80" name="AutoShape 3108"/>
            <p:cNvSpPr>
              <a:spLocks noChangeArrowheads="1"/>
            </p:cNvSpPr>
            <p:nvPr/>
          </p:nvSpPr>
          <p:spPr bwMode="auto">
            <a:xfrm>
              <a:off x="1056" y="2068"/>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25641" name="Text Box 3109"/>
            <p:cNvSpPr txBox="1">
              <a:spLocks noChangeArrowheads="1"/>
            </p:cNvSpPr>
            <p:nvPr/>
          </p:nvSpPr>
          <p:spPr bwMode="auto">
            <a:xfrm>
              <a:off x="928" y="2408"/>
              <a:ext cx="19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400" b="1">
                  <a:solidFill>
                    <a:srgbClr val="EDF63E"/>
                  </a:solidFill>
                </a:rPr>
                <a:t>User error = +- 1 km</a:t>
              </a:r>
            </a:p>
          </p:txBody>
        </p:sp>
        <p:sp>
          <p:nvSpPr>
            <p:cNvPr id="927782" name="AutoShape 3110"/>
            <p:cNvSpPr>
              <a:spLocks noChangeArrowheads="1"/>
            </p:cNvSpPr>
            <p:nvPr/>
          </p:nvSpPr>
          <p:spPr bwMode="auto">
            <a:xfrm>
              <a:off x="2792" y="1212"/>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83" name="AutoShape 3111"/>
            <p:cNvSpPr>
              <a:spLocks noChangeArrowheads="1"/>
            </p:cNvSpPr>
            <p:nvPr/>
          </p:nvSpPr>
          <p:spPr bwMode="auto">
            <a:xfrm>
              <a:off x="3072" y="1412"/>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84" name="AutoShape 3112"/>
            <p:cNvSpPr>
              <a:spLocks noChangeArrowheads="1"/>
            </p:cNvSpPr>
            <p:nvPr/>
          </p:nvSpPr>
          <p:spPr bwMode="auto">
            <a:xfrm>
              <a:off x="1872" y="1404"/>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85" name="AutoShape 3113"/>
            <p:cNvSpPr>
              <a:spLocks noChangeArrowheads="1"/>
            </p:cNvSpPr>
            <p:nvPr/>
          </p:nvSpPr>
          <p:spPr bwMode="auto">
            <a:xfrm>
              <a:off x="3296" y="3036"/>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86" name="AutoShape 3114"/>
            <p:cNvSpPr>
              <a:spLocks noChangeArrowheads="1"/>
            </p:cNvSpPr>
            <p:nvPr/>
          </p:nvSpPr>
          <p:spPr bwMode="auto">
            <a:xfrm>
              <a:off x="2312" y="3020"/>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grpSp>
          <p:nvGrpSpPr>
            <p:cNvPr id="25647" name="Group 3115"/>
            <p:cNvGrpSpPr>
              <a:grpSpLocks/>
            </p:cNvGrpSpPr>
            <p:nvPr/>
          </p:nvGrpSpPr>
          <p:grpSpPr bwMode="auto">
            <a:xfrm>
              <a:off x="2352" y="1660"/>
              <a:ext cx="1016" cy="1268"/>
              <a:chOff x="2352" y="1660"/>
              <a:chExt cx="1016" cy="1268"/>
            </a:xfrm>
          </p:grpSpPr>
          <p:sp>
            <p:nvSpPr>
              <p:cNvPr id="927788" name="AutoShape 3116"/>
              <p:cNvSpPr>
                <a:spLocks noChangeArrowheads="1"/>
              </p:cNvSpPr>
              <p:nvPr/>
            </p:nvSpPr>
            <p:spPr bwMode="auto">
              <a:xfrm>
                <a:off x="3008" y="2756"/>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89" name="AutoShape 3117"/>
              <p:cNvSpPr>
                <a:spLocks noChangeArrowheads="1"/>
              </p:cNvSpPr>
              <p:nvPr/>
            </p:nvSpPr>
            <p:spPr bwMode="auto">
              <a:xfrm>
                <a:off x="3176" y="2484"/>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90" name="AutoShape 3118"/>
              <p:cNvSpPr>
                <a:spLocks noChangeArrowheads="1"/>
              </p:cNvSpPr>
              <p:nvPr/>
            </p:nvSpPr>
            <p:spPr bwMode="auto">
              <a:xfrm>
                <a:off x="3144" y="2220"/>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91" name="AutoShape 3119"/>
              <p:cNvSpPr>
                <a:spLocks noChangeArrowheads="1"/>
              </p:cNvSpPr>
              <p:nvPr/>
            </p:nvSpPr>
            <p:spPr bwMode="auto">
              <a:xfrm>
                <a:off x="2352" y="1796"/>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92" name="AutoShape 3120"/>
              <p:cNvSpPr>
                <a:spLocks noChangeArrowheads="1"/>
              </p:cNvSpPr>
              <p:nvPr/>
            </p:nvSpPr>
            <p:spPr bwMode="auto">
              <a:xfrm>
                <a:off x="2920" y="2348"/>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93" name="AutoShape 3121"/>
              <p:cNvSpPr>
                <a:spLocks noChangeArrowheads="1"/>
              </p:cNvSpPr>
              <p:nvPr/>
            </p:nvSpPr>
            <p:spPr bwMode="auto">
              <a:xfrm>
                <a:off x="2928" y="1916"/>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94" name="AutoShape 3122"/>
              <p:cNvSpPr>
                <a:spLocks noChangeArrowheads="1"/>
              </p:cNvSpPr>
              <p:nvPr/>
            </p:nvSpPr>
            <p:spPr bwMode="auto">
              <a:xfrm>
                <a:off x="2360" y="2308"/>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95" name="AutoShape 3123"/>
              <p:cNvSpPr>
                <a:spLocks noChangeArrowheads="1"/>
              </p:cNvSpPr>
              <p:nvPr/>
            </p:nvSpPr>
            <p:spPr bwMode="auto">
              <a:xfrm>
                <a:off x="3192" y="1940"/>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96" name="AutoShape 3124"/>
              <p:cNvSpPr>
                <a:spLocks noChangeArrowheads="1"/>
              </p:cNvSpPr>
              <p:nvPr/>
            </p:nvSpPr>
            <p:spPr bwMode="auto">
              <a:xfrm>
                <a:off x="2464" y="2068"/>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97" name="AutoShape 3125"/>
              <p:cNvSpPr>
                <a:spLocks noChangeArrowheads="1"/>
              </p:cNvSpPr>
              <p:nvPr/>
            </p:nvSpPr>
            <p:spPr bwMode="auto">
              <a:xfrm>
                <a:off x="2728" y="1660"/>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98" name="AutoShape 3126"/>
              <p:cNvSpPr>
                <a:spLocks noChangeArrowheads="1"/>
              </p:cNvSpPr>
              <p:nvPr/>
            </p:nvSpPr>
            <p:spPr bwMode="auto">
              <a:xfrm>
                <a:off x="2744" y="2572"/>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927799" name="AutoShape 3127"/>
              <p:cNvSpPr>
                <a:spLocks noChangeArrowheads="1"/>
              </p:cNvSpPr>
              <p:nvPr/>
            </p:nvSpPr>
            <p:spPr bwMode="auto">
              <a:xfrm>
                <a:off x="2416" y="2668"/>
                <a:ext cx="176" cy="172"/>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grpSp>
      </p:grpSp>
      <p:grpSp>
        <p:nvGrpSpPr>
          <p:cNvPr id="4" name="Group 3128"/>
          <p:cNvGrpSpPr>
            <a:grpSpLocks/>
          </p:cNvGrpSpPr>
          <p:nvPr/>
        </p:nvGrpSpPr>
        <p:grpSpPr bwMode="auto">
          <a:xfrm>
            <a:off x="3154363" y="2090738"/>
            <a:ext cx="5572125" cy="1833562"/>
            <a:chOff x="1027" y="1317"/>
            <a:chExt cx="3510" cy="1155"/>
          </a:xfrm>
        </p:grpSpPr>
        <p:sp>
          <p:nvSpPr>
            <p:cNvPr id="25604" name="Line 3129"/>
            <p:cNvSpPr>
              <a:spLocks noChangeShapeType="1"/>
            </p:cNvSpPr>
            <p:nvPr/>
          </p:nvSpPr>
          <p:spPr bwMode="auto">
            <a:xfrm rot="3110566" flipH="1" flipV="1">
              <a:off x="2227" y="1795"/>
              <a:ext cx="656" cy="94"/>
            </a:xfrm>
            <a:prstGeom prst="line">
              <a:avLst/>
            </a:prstGeom>
            <a:noFill/>
            <a:ln w="38100">
              <a:solidFill>
                <a:srgbClr val="FFFF66"/>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05" name="Text Box 3130"/>
            <p:cNvSpPr txBox="1">
              <a:spLocks noChangeArrowheads="1"/>
            </p:cNvSpPr>
            <p:nvPr/>
          </p:nvSpPr>
          <p:spPr bwMode="auto">
            <a:xfrm>
              <a:off x="1027" y="1317"/>
              <a:ext cx="351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400" b="1">
                  <a:solidFill>
                    <a:srgbClr val="F7FE70"/>
                  </a:solidFill>
                </a:rPr>
                <a:t>System and other flaws = &lt; 9 meters </a:t>
              </a:r>
            </a:p>
          </p:txBody>
        </p:sp>
        <p:sp>
          <p:nvSpPr>
            <p:cNvPr id="25606" name="Oval 3131"/>
            <p:cNvSpPr>
              <a:spLocks noChangeArrowheads="1"/>
            </p:cNvSpPr>
            <p:nvPr/>
          </p:nvSpPr>
          <p:spPr bwMode="auto">
            <a:xfrm>
              <a:off x="2696" y="2136"/>
              <a:ext cx="360" cy="336"/>
            </a:xfrm>
            <a:prstGeom prst="ellipse">
              <a:avLst/>
            </a:prstGeom>
            <a:solidFill>
              <a:srgbClr val="800080"/>
            </a:solidFill>
            <a:ln w="12700" cap="sq">
              <a:solidFill>
                <a:schemeClr val="tx1"/>
              </a:solidFill>
              <a:round/>
              <a:headEnd type="none" w="sm" len="sm"/>
              <a:tailEnd type="none" w="sm" len="sm"/>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927804" name="AutoShape 3132"/>
            <p:cNvSpPr>
              <a:spLocks noChangeArrowheads="1"/>
            </p:cNvSpPr>
            <p:nvPr/>
          </p:nvSpPr>
          <p:spPr bwMode="auto">
            <a:xfrm>
              <a:off x="2784" y="2204"/>
              <a:ext cx="176" cy="172"/>
            </a:xfrm>
            <a:prstGeom prst="star5">
              <a:avLst/>
            </a:prstGeom>
            <a:solidFill>
              <a:srgbClr val="FFFF00"/>
            </a:solidFill>
            <a:ln w="12700">
              <a:solidFill>
                <a:schemeClr val="tx1"/>
              </a:solidFill>
              <a:miter lim="800000"/>
              <a:headEnd/>
              <a:tailEnd/>
            </a:ln>
            <a:effectLst/>
          </p:spPr>
          <p:txBody>
            <a:bodyPr wrap="none" anchor="ctr"/>
            <a:lstStyle/>
            <a:p>
              <a:pPr>
                <a:defRPr/>
              </a:pPr>
              <a:endParaRPr lang="en-US">
                <a:ea typeface="+mn-ea"/>
              </a:endParaRPr>
            </a:p>
          </p:txBody>
        </p:sp>
      </p:grpSp>
    </p:spTree>
    <p:extLst>
      <p:ext uri="{BB962C8B-B14F-4D97-AF65-F5344CB8AC3E}">
        <p14:creationId xmlns:p14="http://schemas.microsoft.com/office/powerpoint/2010/main" val="1808792835"/>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30"/>
          <p:cNvSpPr>
            <a:spLocks noGrp="1" noChangeArrowheads="1"/>
          </p:cNvSpPr>
          <p:nvPr>
            <p:ph type="title"/>
          </p:nvPr>
        </p:nvSpPr>
        <p:spPr>
          <a:xfrm>
            <a:off x="2940050" y="0"/>
            <a:ext cx="7727950" cy="995363"/>
          </a:xfrm>
        </p:spPr>
        <p:txBody>
          <a:bodyPr/>
          <a:lstStyle/>
          <a:p>
            <a:pPr fontAlgn="auto">
              <a:spcAft>
                <a:spcPts val="0"/>
              </a:spcAft>
              <a:defRPr/>
            </a:pPr>
            <a:r>
              <a:rPr lang="en-US" dirty="0">
                <a:solidFill>
                  <a:schemeClr val="tx1"/>
                </a:solidFill>
                <a:latin typeface="Times New Roman" charset="0"/>
              </a:rPr>
              <a:t>Position Fix</a:t>
            </a:r>
          </a:p>
        </p:txBody>
      </p:sp>
      <p:sp>
        <p:nvSpPr>
          <p:cNvPr id="725023" name="Rectangle 31"/>
          <p:cNvSpPr>
            <a:spLocks noGrp="1" noChangeArrowheads="1"/>
          </p:cNvSpPr>
          <p:nvPr>
            <p:ph idx="1"/>
          </p:nvPr>
        </p:nvSpPr>
        <p:spPr>
          <a:xfrm>
            <a:off x="2906713" y="1196975"/>
            <a:ext cx="7761287" cy="5108575"/>
          </a:xfrm>
        </p:spPr>
        <p:txBody>
          <a:bodyPr/>
          <a:lstStyle/>
          <a:p>
            <a:pPr>
              <a:buClr>
                <a:srgbClr val="FFFF00"/>
              </a:buClr>
              <a:buSzPct val="65000"/>
              <a:buFont typeface="Wingdings" charset="2"/>
              <a:buChar char="Ø"/>
            </a:pPr>
            <a:r>
              <a:rPr lang="en-US" altLang="en-US">
                <a:latin typeface="Times New Roman" charset="0"/>
              </a:rPr>
              <a:t>A position is based on real-time satellite tracking.</a:t>
            </a:r>
          </a:p>
          <a:p>
            <a:pPr>
              <a:buClr>
                <a:srgbClr val="FFFF00"/>
              </a:buClr>
              <a:buSzPct val="65000"/>
              <a:buFont typeface="Wingdings" charset="2"/>
              <a:buChar char="Ø"/>
            </a:pPr>
            <a:r>
              <a:rPr lang="en-US" altLang="en-US">
                <a:latin typeface="Times New Roman" charset="0"/>
              </a:rPr>
              <a:t>It’s defined by a set of coordinates.</a:t>
            </a:r>
          </a:p>
          <a:p>
            <a:pPr>
              <a:buClr>
                <a:srgbClr val="FFFF00"/>
              </a:buClr>
              <a:buSzPct val="65000"/>
              <a:buFont typeface="Wingdings" charset="2"/>
              <a:buChar char="Ø"/>
            </a:pPr>
            <a:r>
              <a:rPr lang="en-US" altLang="en-US">
                <a:latin typeface="Times New Roman" charset="0"/>
              </a:rPr>
              <a:t>It  has no name.</a:t>
            </a:r>
          </a:p>
          <a:p>
            <a:pPr>
              <a:buClr>
                <a:srgbClr val="FFFF00"/>
              </a:buClr>
              <a:buSzPct val="65000"/>
              <a:buFont typeface="Wingdings" charset="2"/>
              <a:buChar char="Ø"/>
            </a:pPr>
            <a:r>
              <a:rPr lang="en-US" altLang="en-US">
                <a:latin typeface="Times New Roman" charset="0"/>
              </a:rPr>
              <a:t>A position represents only an </a:t>
            </a:r>
            <a:r>
              <a:rPr lang="en-US" altLang="en-US" i="1">
                <a:latin typeface="Times New Roman" charset="0"/>
              </a:rPr>
              <a:t>approximation</a:t>
            </a:r>
            <a:r>
              <a:rPr lang="en-US" altLang="en-US">
                <a:latin typeface="Times New Roman" charset="0"/>
              </a:rPr>
              <a:t> of the receiver’s true location.</a:t>
            </a:r>
          </a:p>
          <a:p>
            <a:pPr>
              <a:buClr>
                <a:srgbClr val="FFFF00"/>
              </a:buClr>
              <a:buSzPct val="65000"/>
              <a:buFont typeface="Wingdings" charset="2"/>
              <a:buChar char="Ø"/>
            </a:pPr>
            <a:r>
              <a:rPr lang="en-US" altLang="en-US">
                <a:latin typeface="Times New Roman" charset="0"/>
              </a:rPr>
              <a:t>A position is not static. It changes constantly as the GPS receiver moves (or wanders due to random errors).</a:t>
            </a:r>
          </a:p>
          <a:p>
            <a:pPr>
              <a:buClr>
                <a:srgbClr val="FFFF00"/>
              </a:buClr>
              <a:buSzPct val="65000"/>
              <a:buFont typeface="Wingdings" charset="2"/>
              <a:buChar char="Ø"/>
            </a:pPr>
            <a:r>
              <a:rPr lang="en-US" altLang="en-US">
                <a:latin typeface="Times New Roman" charset="0"/>
              </a:rPr>
              <a:t>A receiver must be in 2D or 3D mode (at least 3 or 4 satellites acquired) in order to provide a position fix.</a:t>
            </a:r>
          </a:p>
          <a:p>
            <a:pPr>
              <a:buClr>
                <a:srgbClr val="FFFF00"/>
              </a:buClr>
              <a:buSzPct val="65000"/>
              <a:buFont typeface="Wingdings" charset="2"/>
              <a:buChar char="Ø"/>
            </a:pPr>
            <a:r>
              <a:rPr lang="en-US" altLang="en-US">
                <a:latin typeface="Times New Roman" charset="0"/>
              </a:rPr>
              <a:t>3D mode dramatically improves position accuracy.</a:t>
            </a:r>
          </a:p>
        </p:txBody>
      </p:sp>
    </p:spTree>
    <p:extLst>
      <p:ext uri="{BB962C8B-B14F-4D97-AF65-F5344CB8AC3E}">
        <p14:creationId xmlns:p14="http://schemas.microsoft.com/office/powerpoint/2010/main" val="602670913"/>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5023">
                                            <p:txEl>
                                              <p:pRg st="0" end="0"/>
                                            </p:txEl>
                                          </p:spTgt>
                                        </p:tgtEl>
                                        <p:attrNameLst>
                                          <p:attrName>style.visibility</p:attrName>
                                        </p:attrNameLst>
                                      </p:cBhvr>
                                      <p:to>
                                        <p:strVal val="visible"/>
                                      </p:to>
                                    </p:set>
                                    <p:animEffect transition="in" filter="wipe(left)">
                                      <p:cBhvr>
                                        <p:cTn id="7" dur="500"/>
                                        <p:tgtEl>
                                          <p:spTgt spid="725023">
                                            <p:txEl>
                                              <p:pRg st="0" end="0"/>
                                            </p:txEl>
                                          </p:spTgt>
                                        </p:tgtEl>
                                      </p:cBhvr>
                                    </p:animEffect>
                                  </p:childTnLst>
                                  <p:subTnLst>
                                    <p:animClr clrSpc="rgb" dir="cw">
                                      <p:cBhvr override="childStyle">
                                        <p:cTn dur="1" fill="hold" display="0" masterRel="nextClick" afterEffect="1"/>
                                        <p:tgtEl>
                                          <p:spTgt spid="725023">
                                            <p:txEl>
                                              <p:pRg st="0" end="0"/>
                                            </p:txEl>
                                          </p:spTgt>
                                        </p:tgtEl>
                                        <p:attrNameLst>
                                          <p:attrName>ppt_c</p:attrName>
                                        </p:attrNameLst>
                                      </p:cBhvr>
                                      <p:to>
                                        <a:srgbClr val="777777"/>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25023">
                                            <p:txEl>
                                              <p:pRg st="1" end="1"/>
                                            </p:txEl>
                                          </p:spTgt>
                                        </p:tgtEl>
                                        <p:attrNameLst>
                                          <p:attrName>style.visibility</p:attrName>
                                        </p:attrNameLst>
                                      </p:cBhvr>
                                      <p:to>
                                        <p:strVal val="visible"/>
                                      </p:to>
                                    </p:set>
                                    <p:animEffect transition="in" filter="wipe(left)">
                                      <p:cBhvr>
                                        <p:cTn id="12" dur="500"/>
                                        <p:tgtEl>
                                          <p:spTgt spid="725023">
                                            <p:txEl>
                                              <p:pRg st="1" end="1"/>
                                            </p:txEl>
                                          </p:spTgt>
                                        </p:tgtEl>
                                      </p:cBhvr>
                                    </p:animEffect>
                                  </p:childTnLst>
                                  <p:subTnLst>
                                    <p:animClr clrSpc="rgb" dir="cw">
                                      <p:cBhvr override="childStyle">
                                        <p:cTn dur="1" fill="hold" display="0" masterRel="nextClick" afterEffect="1"/>
                                        <p:tgtEl>
                                          <p:spTgt spid="725023">
                                            <p:txEl>
                                              <p:pRg st="1" end="1"/>
                                            </p:txEl>
                                          </p:spTgt>
                                        </p:tgtEl>
                                        <p:attrNameLst>
                                          <p:attrName>ppt_c</p:attrName>
                                        </p:attrNameLst>
                                      </p:cBhvr>
                                      <p:to>
                                        <a:srgbClr val="777777"/>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25023">
                                            <p:txEl>
                                              <p:pRg st="2" end="2"/>
                                            </p:txEl>
                                          </p:spTgt>
                                        </p:tgtEl>
                                        <p:attrNameLst>
                                          <p:attrName>style.visibility</p:attrName>
                                        </p:attrNameLst>
                                      </p:cBhvr>
                                      <p:to>
                                        <p:strVal val="visible"/>
                                      </p:to>
                                    </p:set>
                                    <p:animEffect transition="in" filter="wipe(left)">
                                      <p:cBhvr>
                                        <p:cTn id="17" dur="500"/>
                                        <p:tgtEl>
                                          <p:spTgt spid="725023">
                                            <p:txEl>
                                              <p:pRg st="2" end="2"/>
                                            </p:txEl>
                                          </p:spTgt>
                                        </p:tgtEl>
                                      </p:cBhvr>
                                    </p:animEffect>
                                  </p:childTnLst>
                                  <p:subTnLst>
                                    <p:animClr clrSpc="rgb" dir="cw">
                                      <p:cBhvr override="childStyle">
                                        <p:cTn dur="1" fill="hold" display="0" masterRel="nextClick" afterEffect="1"/>
                                        <p:tgtEl>
                                          <p:spTgt spid="725023">
                                            <p:txEl>
                                              <p:pRg st="2" end="2"/>
                                            </p:txEl>
                                          </p:spTgt>
                                        </p:tgtEl>
                                        <p:attrNameLst>
                                          <p:attrName>ppt_c</p:attrName>
                                        </p:attrNameLst>
                                      </p:cBhvr>
                                      <p:to>
                                        <a:srgbClr val="777777"/>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25023">
                                            <p:txEl>
                                              <p:pRg st="3" end="3"/>
                                            </p:txEl>
                                          </p:spTgt>
                                        </p:tgtEl>
                                        <p:attrNameLst>
                                          <p:attrName>style.visibility</p:attrName>
                                        </p:attrNameLst>
                                      </p:cBhvr>
                                      <p:to>
                                        <p:strVal val="visible"/>
                                      </p:to>
                                    </p:set>
                                    <p:animEffect transition="in" filter="wipe(left)">
                                      <p:cBhvr>
                                        <p:cTn id="22" dur="500"/>
                                        <p:tgtEl>
                                          <p:spTgt spid="725023">
                                            <p:txEl>
                                              <p:pRg st="3" end="3"/>
                                            </p:txEl>
                                          </p:spTgt>
                                        </p:tgtEl>
                                      </p:cBhvr>
                                    </p:animEffect>
                                  </p:childTnLst>
                                  <p:subTnLst>
                                    <p:animClr clrSpc="rgb" dir="cw">
                                      <p:cBhvr override="childStyle">
                                        <p:cTn dur="1" fill="hold" display="0" masterRel="nextClick" afterEffect="1"/>
                                        <p:tgtEl>
                                          <p:spTgt spid="725023">
                                            <p:txEl>
                                              <p:pRg st="3" end="3"/>
                                            </p:txEl>
                                          </p:spTgt>
                                        </p:tgtEl>
                                        <p:attrNameLst>
                                          <p:attrName>ppt_c</p:attrName>
                                        </p:attrNameLst>
                                      </p:cBhvr>
                                      <p:to>
                                        <a:srgbClr val="777777"/>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25023">
                                            <p:txEl>
                                              <p:pRg st="4" end="4"/>
                                            </p:txEl>
                                          </p:spTgt>
                                        </p:tgtEl>
                                        <p:attrNameLst>
                                          <p:attrName>style.visibility</p:attrName>
                                        </p:attrNameLst>
                                      </p:cBhvr>
                                      <p:to>
                                        <p:strVal val="visible"/>
                                      </p:to>
                                    </p:set>
                                    <p:animEffect transition="in" filter="wipe(left)">
                                      <p:cBhvr>
                                        <p:cTn id="27" dur="500"/>
                                        <p:tgtEl>
                                          <p:spTgt spid="725023">
                                            <p:txEl>
                                              <p:pRg st="4" end="4"/>
                                            </p:txEl>
                                          </p:spTgt>
                                        </p:tgtEl>
                                      </p:cBhvr>
                                    </p:animEffect>
                                  </p:childTnLst>
                                  <p:subTnLst>
                                    <p:animClr clrSpc="rgb" dir="cw">
                                      <p:cBhvr override="childStyle">
                                        <p:cTn dur="1" fill="hold" display="0" masterRel="nextClick" afterEffect="1"/>
                                        <p:tgtEl>
                                          <p:spTgt spid="725023">
                                            <p:txEl>
                                              <p:pRg st="4" end="4"/>
                                            </p:txEl>
                                          </p:spTgt>
                                        </p:tgtEl>
                                        <p:attrNameLst>
                                          <p:attrName>ppt_c</p:attrName>
                                        </p:attrNameLst>
                                      </p:cBhvr>
                                      <p:to>
                                        <a:srgbClr val="777777"/>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25023">
                                            <p:txEl>
                                              <p:pRg st="5" end="5"/>
                                            </p:txEl>
                                          </p:spTgt>
                                        </p:tgtEl>
                                        <p:attrNameLst>
                                          <p:attrName>style.visibility</p:attrName>
                                        </p:attrNameLst>
                                      </p:cBhvr>
                                      <p:to>
                                        <p:strVal val="visible"/>
                                      </p:to>
                                    </p:set>
                                    <p:animEffect transition="in" filter="wipe(left)">
                                      <p:cBhvr>
                                        <p:cTn id="32" dur="500"/>
                                        <p:tgtEl>
                                          <p:spTgt spid="725023">
                                            <p:txEl>
                                              <p:pRg st="5" end="5"/>
                                            </p:txEl>
                                          </p:spTgt>
                                        </p:tgtEl>
                                      </p:cBhvr>
                                    </p:animEffect>
                                  </p:childTnLst>
                                  <p:subTnLst>
                                    <p:animClr clrSpc="rgb" dir="cw">
                                      <p:cBhvr override="childStyle">
                                        <p:cTn dur="1" fill="hold" display="0" masterRel="nextClick" afterEffect="1"/>
                                        <p:tgtEl>
                                          <p:spTgt spid="725023">
                                            <p:txEl>
                                              <p:pRg st="5" end="5"/>
                                            </p:txEl>
                                          </p:spTgt>
                                        </p:tgtEl>
                                        <p:attrNameLst>
                                          <p:attrName>ppt_c</p:attrName>
                                        </p:attrNameLst>
                                      </p:cBhvr>
                                      <p:to>
                                        <a:srgbClr val="777777"/>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25023">
                                            <p:txEl>
                                              <p:pRg st="6" end="6"/>
                                            </p:txEl>
                                          </p:spTgt>
                                        </p:tgtEl>
                                        <p:attrNameLst>
                                          <p:attrName>style.visibility</p:attrName>
                                        </p:attrNameLst>
                                      </p:cBhvr>
                                      <p:to>
                                        <p:strVal val="visible"/>
                                      </p:to>
                                    </p:set>
                                    <p:animEffect transition="in" filter="wipe(left)">
                                      <p:cBhvr>
                                        <p:cTn id="37" dur="500"/>
                                        <p:tgtEl>
                                          <p:spTgt spid="725023">
                                            <p:txEl>
                                              <p:pRg st="6" end="6"/>
                                            </p:txEl>
                                          </p:spTgt>
                                        </p:tgtEl>
                                      </p:cBhvr>
                                    </p:animEffect>
                                  </p:childTnLst>
                                  <p:subTnLst>
                                    <p:animClr clrSpc="rgb" dir="cw">
                                      <p:cBhvr override="childStyle">
                                        <p:cTn dur="1" fill="hold" display="0" masterRel="nextClick" afterEffect="1"/>
                                        <p:tgtEl>
                                          <p:spTgt spid="725023">
                                            <p:txEl>
                                              <p:pRg st="6" end="6"/>
                                            </p:txEl>
                                          </p:spTgt>
                                        </p:tgtEl>
                                        <p:attrNameLst>
                                          <p:attrName>ppt_c</p:attrName>
                                        </p:attrNameLst>
                                      </p:cBhvr>
                                      <p:to>
                                        <a:srgbClr val="777777"/>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5023"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1054"/>
          <p:cNvSpPr>
            <a:spLocks noGrp="1" noChangeArrowheads="1"/>
          </p:cNvSpPr>
          <p:nvPr>
            <p:ph type="title"/>
          </p:nvPr>
        </p:nvSpPr>
        <p:spPr>
          <a:xfrm>
            <a:off x="2951163" y="0"/>
            <a:ext cx="7716837" cy="919163"/>
          </a:xfrm>
        </p:spPr>
        <p:txBody>
          <a:bodyPr/>
          <a:lstStyle/>
          <a:p>
            <a:pPr fontAlgn="auto">
              <a:spcAft>
                <a:spcPts val="0"/>
              </a:spcAft>
              <a:defRPr/>
            </a:pPr>
            <a:r>
              <a:rPr lang="en-US" dirty="0">
                <a:solidFill>
                  <a:schemeClr val="tx1"/>
                </a:solidFill>
                <a:latin typeface="Times New Roman" charset="0"/>
              </a:rPr>
              <a:t>Waypoint</a:t>
            </a:r>
          </a:p>
        </p:txBody>
      </p:sp>
      <p:sp>
        <p:nvSpPr>
          <p:cNvPr id="727071" name="Rectangle 1055"/>
          <p:cNvSpPr>
            <a:spLocks noGrp="1" noChangeArrowheads="1"/>
          </p:cNvSpPr>
          <p:nvPr>
            <p:ph idx="1"/>
          </p:nvPr>
        </p:nvSpPr>
        <p:spPr>
          <a:xfrm>
            <a:off x="2962275" y="1031875"/>
            <a:ext cx="7705725" cy="4879975"/>
          </a:xfrm>
        </p:spPr>
        <p:txBody>
          <a:bodyPr/>
          <a:lstStyle/>
          <a:p>
            <a:pPr>
              <a:buClr>
                <a:srgbClr val="FFFF00"/>
              </a:buClr>
              <a:buSzPct val="65000"/>
              <a:buFont typeface="Wingdings" charset="2"/>
              <a:buChar char="Ø"/>
            </a:pPr>
            <a:r>
              <a:rPr lang="en-US" altLang="en-US">
                <a:latin typeface="Times New Roman" charset="0"/>
              </a:rPr>
              <a:t>A waypoint is based on coordinates entered into a GPS receiver’s memory.</a:t>
            </a:r>
          </a:p>
          <a:p>
            <a:pPr>
              <a:buClr>
                <a:srgbClr val="FFFF00"/>
              </a:buClr>
              <a:buSzPct val="65000"/>
              <a:buFont typeface="Wingdings" charset="2"/>
              <a:buChar char="Ø"/>
            </a:pPr>
            <a:r>
              <a:rPr lang="en-US" altLang="en-US">
                <a:latin typeface="Times New Roman" charset="0"/>
              </a:rPr>
              <a:t>It can be either a saved position fix, or user entered coordinates.</a:t>
            </a:r>
          </a:p>
          <a:p>
            <a:pPr>
              <a:buClr>
                <a:srgbClr val="FFFF00"/>
              </a:buClr>
              <a:buSzPct val="65000"/>
              <a:buFont typeface="Wingdings" charset="2"/>
              <a:buChar char="Ø"/>
            </a:pPr>
            <a:r>
              <a:rPr lang="en-US" altLang="en-US">
                <a:latin typeface="Times New Roman" charset="0"/>
              </a:rPr>
              <a:t>It can be created for any remote point on earth.</a:t>
            </a:r>
          </a:p>
          <a:p>
            <a:pPr>
              <a:buClr>
                <a:srgbClr val="FFFF00"/>
              </a:buClr>
              <a:buSzPct val="65000"/>
              <a:buFont typeface="Wingdings" charset="2"/>
              <a:buChar char="Ø"/>
            </a:pPr>
            <a:r>
              <a:rPr lang="en-US" altLang="en-US">
                <a:latin typeface="Times New Roman" charset="0"/>
              </a:rPr>
              <a:t>It must have a receiver designated code or number, or a user supplied name.</a:t>
            </a:r>
          </a:p>
          <a:p>
            <a:pPr>
              <a:buClr>
                <a:srgbClr val="FFFF00"/>
              </a:buClr>
              <a:buSzPct val="65000"/>
              <a:buFont typeface="Wingdings" charset="2"/>
              <a:buChar char="Ø"/>
            </a:pPr>
            <a:r>
              <a:rPr lang="en-US" altLang="en-US">
                <a:latin typeface="Times New Roman" charset="0"/>
              </a:rPr>
              <a:t>Once entered and saved, a waypoint remains unchanged in the receiver’s memory until edited or deleted.</a:t>
            </a:r>
          </a:p>
        </p:txBody>
      </p:sp>
    </p:spTree>
    <p:extLst>
      <p:ext uri="{BB962C8B-B14F-4D97-AF65-F5344CB8AC3E}">
        <p14:creationId xmlns:p14="http://schemas.microsoft.com/office/powerpoint/2010/main" val="1557155539"/>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7071">
                                            <p:txEl>
                                              <p:pRg st="0" end="0"/>
                                            </p:txEl>
                                          </p:spTgt>
                                        </p:tgtEl>
                                        <p:attrNameLst>
                                          <p:attrName>style.visibility</p:attrName>
                                        </p:attrNameLst>
                                      </p:cBhvr>
                                      <p:to>
                                        <p:strVal val="visible"/>
                                      </p:to>
                                    </p:set>
                                    <p:animEffect transition="in" filter="wipe(left)">
                                      <p:cBhvr>
                                        <p:cTn id="7" dur="500"/>
                                        <p:tgtEl>
                                          <p:spTgt spid="727071">
                                            <p:txEl>
                                              <p:pRg st="0" end="0"/>
                                            </p:txEl>
                                          </p:spTgt>
                                        </p:tgtEl>
                                      </p:cBhvr>
                                    </p:animEffect>
                                  </p:childTnLst>
                                  <p:subTnLst>
                                    <p:animClr clrSpc="rgb" dir="cw">
                                      <p:cBhvr override="childStyle">
                                        <p:cTn dur="1" fill="hold" display="0" masterRel="nextClick" afterEffect="1"/>
                                        <p:tgtEl>
                                          <p:spTgt spid="727071">
                                            <p:txEl>
                                              <p:pRg st="0" end="0"/>
                                            </p:txEl>
                                          </p:spTgt>
                                        </p:tgtEl>
                                        <p:attrNameLst>
                                          <p:attrName>ppt_c</p:attrName>
                                        </p:attrNameLst>
                                      </p:cBhvr>
                                      <p:to>
                                        <a:srgbClr val="777777"/>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27071">
                                            <p:txEl>
                                              <p:pRg st="1" end="1"/>
                                            </p:txEl>
                                          </p:spTgt>
                                        </p:tgtEl>
                                        <p:attrNameLst>
                                          <p:attrName>style.visibility</p:attrName>
                                        </p:attrNameLst>
                                      </p:cBhvr>
                                      <p:to>
                                        <p:strVal val="visible"/>
                                      </p:to>
                                    </p:set>
                                    <p:animEffect transition="in" filter="wipe(left)">
                                      <p:cBhvr>
                                        <p:cTn id="12" dur="500"/>
                                        <p:tgtEl>
                                          <p:spTgt spid="727071">
                                            <p:txEl>
                                              <p:pRg st="1" end="1"/>
                                            </p:txEl>
                                          </p:spTgt>
                                        </p:tgtEl>
                                      </p:cBhvr>
                                    </p:animEffect>
                                  </p:childTnLst>
                                  <p:subTnLst>
                                    <p:animClr clrSpc="rgb" dir="cw">
                                      <p:cBhvr override="childStyle">
                                        <p:cTn dur="1" fill="hold" display="0" masterRel="nextClick" afterEffect="1"/>
                                        <p:tgtEl>
                                          <p:spTgt spid="727071">
                                            <p:txEl>
                                              <p:pRg st="1" end="1"/>
                                            </p:txEl>
                                          </p:spTgt>
                                        </p:tgtEl>
                                        <p:attrNameLst>
                                          <p:attrName>ppt_c</p:attrName>
                                        </p:attrNameLst>
                                      </p:cBhvr>
                                      <p:to>
                                        <a:srgbClr val="777777"/>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27071">
                                            <p:txEl>
                                              <p:pRg st="2" end="2"/>
                                            </p:txEl>
                                          </p:spTgt>
                                        </p:tgtEl>
                                        <p:attrNameLst>
                                          <p:attrName>style.visibility</p:attrName>
                                        </p:attrNameLst>
                                      </p:cBhvr>
                                      <p:to>
                                        <p:strVal val="visible"/>
                                      </p:to>
                                    </p:set>
                                    <p:animEffect transition="in" filter="wipe(left)">
                                      <p:cBhvr>
                                        <p:cTn id="17" dur="500"/>
                                        <p:tgtEl>
                                          <p:spTgt spid="727071">
                                            <p:txEl>
                                              <p:pRg st="2" end="2"/>
                                            </p:txEl>
                                          </p:spTgt>
                                        </p:tgtEl>
                                      </p:cBhvr>
                                    </p:animEffect>
                                  </p:childTnLst>
                                  <p:subTnLst>
                                    <p:animClr clrSpc="rgb" dir="cw">
                                      <p:cBhvr override="childStyle">
                                        <p:cTn dur="1" fill="hold" display="0" masterRel="nextClick" afterEffect="1"/>
                                        <p:tgtEl>
                                          <p:spTgt spid="727071">
                                            <p:txEl>
                                              <p:pRg st="2" end="2"/>
                                            </p:txEl>
                                          </p:spTgt>
                                        </p:tgtEl>
                                        <p:attrNameLst>
                                          <p:attrName>ppt_c</p:attrName>
                                        </p:attrNameLst>
                                      </p:cBhvr>
                                      <p:to>
                                        <a:srgbClr val="777777"/>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27071">
                                            <p:txEl>
                                              <p:pRg st="3" end="3"/>
                                            </p:txEl>
                                          </p:spTgt>
                                        </p:tgtEl>
                                        <p:attrNameLst>
                                          <p:attrName>style.visibility</p:attrName>
                                        </p:attrNameLst>
                                      </p:cBhvr>
                                      <p:to>
                                        <p:strVal val="visible"/>
                                      </p:to>
                                    </p:set>
                                    <p:animEffect transition="in" filter="wipe(left)">
                                      <p:cBhvr>
                                        <p:cTn id="22" dur="500"/>
                                        <p:tgtEl>
                                          <p:spTgt spid="727071">
                                            <p:txEl>
                                              <p:pRg st="3" end="3"/>
                                            </p:txEl>
                                          </p:spTgt>
                                        </p:tgtEl>
                                      </p:cBhvr>
                                    </p:animEffect>
                                  </p:childTnLst>
                                  <p:subTnLst>
                                    <p:animClr clrSpc="rgb" dir="cw">
                                      <p:cBhvr override="childStyle">
                                        <p:cTn dur="1" fill="hold" display="0" masterRel="nextClick" afterEffect="1"/>
                                        <p:tgtEl>
                                          <p:spTgt spid="727071">
                                            <p:txEl>
                                              <p:pRg st="3" end="3"/>
                                            </p:txEl>
                                          </p:spTgt>
                                        </p:tgtEl>
                                        <p:attrNameLst>
                                          <p:attrName>ppt_c</p:attrName>
                                        </p:attrNameLst>
                                      </p:cBhvr>
                                      <p:to>
                                        <a:srgbClr val="777777"/>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27071">
                                            <p:txEl>
                                              <p:pRg st="4" end="4"/>
                                            </p:txEl>
                                          </p:spTgt>
                                        </p:tgtEl>
                                        <p:attrNameLst>
                                          <p:attrName>style.visibility</p:attrName>
                                        </p:attrNameLst>
                                      </p:cBhvr>
                                      <p:to>
                                        <p:strVal val="visible"/>
                                      </p:to>
                                    </p:set>
                                    <p:animEffect transition="in" filter="wipe(left)">
                                      <p:cBhvr>
                                        <p:cTn id="27" dur="500"/>
                                        <p:tgtEl>
                                          <p:spTgt spid="727071">
                                            <p:txEl>
                                              <p:pRg st="4" end="4"/>
                                            </p:txEl>
                                          </p:spTgt>
                                        </p:tgtEl>
                                      </p:cBhvr>
                                    </p:animEffect>
                                  </p:childTnLst>
                                  <p:subTnLst>
                                    <p:animClr clrSpc="rgb" dir="cw">
                                      <p:cBhvr override="childStyle">
                                        <p:cTn dur="1" fill="hold" display="0" masterRel="nextClick" afterEffect="1"/>
                                        <p:tgtEl>
                                          <p:spTgt spid="727071">
                                            <p:txEl>
                                              <p:pRg st="4" end="4"/>
                                            </p:txEl>
                                          </p:spTgt>
                                        </p:tgtEl>
                                        <p:attrNameLst>
                                          <p:attrName>ppt_c</p:attrName>
                                        </p:attrNameLst>
                                      </p:cBhvr>
                                      <p:to>
                                        <a:srgbClr val="777777"/>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Freeform 2"/>
          <p:cNvSpPr>
            <a:spLocks/>
          </p:cNvSpPr>
          <p:nvPr/>
        </p:nvSpPr>
        <p:spPr bwMode="auto">
          <a:xfrm>
            <a:off x="2652713" y="863600"/>
            <a:ext cx="7913687" cy="4189413"/>
          </a:xfrm>
          <a:custGeom>
            <a:avLst/>
            <a:gdLst>
              <a:gd name="T0" fmla="*/ 2147483646 w 4985"/>
              <a:gd name="T1" fmla="*/ 2147483646 h 2639"/>
              <a:gd name="T2" fmla="*/ 2147483646 w 4985"/>
              <a:gd name="T3" fmla="*/ 2147483646 h 2639"/>
              <a:gd name="T4" fmla="*/ 2147483646 w 4985"/>
              <a:gd name="T5" fmla="*/ 2147483646 h 2639"/>
              <a:gd name="T6" fmla="*/ 2147483646 w 4985"/>
              <a:gd name="T7" fmla="*/ 2147483646 h 2639"/>
              <a:gd name="T8" fmla="*/ 2147483646 w 4985"/>
              <a:gd name="T9" fmla="*/ 2147483646 h 2639"/>
              <a:gd name="T10" fmla="*/ 2147483646 w 4985"/>
              <a:gd name="T11" fmla="*/ 2147483646 h 2639"/>
              <a:gd name="T12" fmla="*/ 2147483646 w 4985"/>
              <a:gd name="T13" fmla="*/ 2147483646 h 2639"/>
              <a:gd name="T14" fmla="*/ 2147483646 w 4985"/>
              <a:gd name="T15" fmla="*/ 2147483646 h 2639"/>
              <a:gd name="T16" fmla="*/ 2147483646 w 4985"/>
              <a:gd name="T17" fmla="*/ 2147483646 h 2639"/>
              <a:gd name="T18" fmla="*/ 2147483646 w 4985"/>
              <a:gd name="T19" fmla="*/ 2147483646 h 2639"/>
              <a:gd name="T20" fmla="*/ 2147483646 w 4985"/>
              <a:gd name="T21" fmla="*/ 2147483646 h 2639"/>
              <a:gd name="T22" fmla="*/ 2147483646 w 4985"/>
              <a:gd name="T23" fmla="*/ 2147483646 h 2639"/>
              <a:gd name="T24" fmla="*/ 2147483646 w 4985"/>
              <a:gd name="T25" fmla="*/ 2147483646 h 2639"/>
              <a:gd name="T26" fmla="*/ 2147483646 w 4985"/>
              <a:gd name="T27" fmla="*/ 2147483646 h 2639"/>
              <a:gd name="T28" fmla="*/ 2147483646 w 4985"/>
              <a:gd name="T29" fmla="*/ 2147483646 h 2639"/>
              <a:gd name="T30" fmla="*/ 2147483646 w 4985"/>
              <a:gd name="T31" fmla="*/ 2147483646 h 2639"/>
              <a:gd name="T32" fmla="*/ 2147483646 w 4985"/>
              <a:gd name="T33" fmla="*/ 2147483646 h 2639"/>
              <a:gd name="T34" fmla="*/ 2147483646 w 4985"/>
              <a:gd name="T35" fmla="*/ 2147483646 h 2639"/>
              <a:gd name="T36" fmla="*/ 2147483646 w 4985"/>
              <a:gd name="T37" fmla="*/ 2147483646 h 2639"/>
              <a:gd name="T38" fmla="*/ 2147483646 w 4985"/>
              <a:gd name="T39" fmla="*/ 2147483646 h 2639"/>
              <a:gd name="T40" fmla="*/ 2147483646 w 4985"/>
              <a:gd name="T41" fmla="*/ 2147483646 h 2639"/>
              <a:gd name="T42" fmla="*/ 2147483646 w 4985"/>
              <a:gd name="T43" fmla="*/ 2147483646 h 2639"/>
              <a:gd name="T44" fmla="*/ 2147483646 w 4985"/>
              <a:gd name="T45" fmla="*/ 2147483646 h 2639"/>
              <a:gd name="T46" fmla="*/ 2147483646 w 4985"/>
              <a:gd name="T47" fmla="*/ 2147483646 h 26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985"/>
              <a:gd name="T73" fmla="*/ 0 h 2639"/>
              <a:gd name="T74" fmla="*/ 4985 w 4985"/>
              <a:gd name="T75" fmla="*/ 2639 h 26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985" h="2639">
                <a:moveTo>
                  <a:pt x="1089" y="2632"/>
                </a:moveTo>
                <a:cubicBezTo>
                  <a:pt x="1057" y="2635"/>
                  <a:pt x="1026" y="2639"/>
                  <a:pt x="1017" y="2608"/>
                </a:cubicBezTo>
                <a:cubicBezTo>
                  <a:pt x="1008" y="2577"/>
                  <a:pt x="1026" y="2489"/>
                  <a:pt x="1033" y="2448"/>
                </a:cubicBezTo>
                <a:cubicBezTo>
                  <a:pt x="1040" y="2407"/>
                  <a:pt x="1058" y="2399"/>
                  <a:pt x="1057" y="2360"/>
                </a:cubicBezTo>
                <a:cubicBezTo>
                  <a:pt x="1056" y="2321"/>
                  <a:pt x="1106" y="2245"/>
                  <a:pt x="1025" y="2216"/>
                </a:cubicBezTo>
                <a:cubicBezTo>
                  <a:pt x="944" y="2187"/>
                  <a:pt x="706" y="2237"/>
                  <a:pt x="569" y="2184"/>
                </a:cubicBezTo>
                <a:cubicBezTo>
                  <a:pt x="432" y="2131"/>
                  <a:pt x="294" y="2075"/>
                  <a:pt x="201" y="1896"/>
                </a:cubicBezTo>
                <a:cubicBezTo>
                  <a:pt x="108" y="1717"/>
                  <a:pt x="0" y="1335"/>
                  <a:pt x="9" y="1112"/>
                </a:cubicBezTo>
                <a:cubicBezTo>
                  <a:pt x="18" y="889"/>
                  <a:pt x="81" y="685"/>
                  <a:pt x="257" y="560"/>
                </a:cubicBezTo>
                <a:cubicBezTo>
                  <a:pt x="433" y="435"/>
                  <a:pt x="804" y="365"/>
                  <a:pt x="1065" y="360"/>
                </a:cubicBezTo>
                <a:cubicBezTo>
                  <a:pt x="1326" y="355"/>
                  <a:pt x="1628" y="520"/>
                  <a:pt x="1825" y="528"/>
                </a:cubicBezTo>
                <a:cubicBezTo>
                  <a:pt x="2022" y="536"/>
                  <a:pt x="2164" y="445"/>
                  <a:pt x="2249" y="408"/>
                </a:cubicBezTo>
                <a:cubicBezTo>
                  <a:pt x="2334" y="371"/>
                  <a:pt x="2309" y="321"/>
                  <a:pt x="2337" y="304"/>
                </a:cubicBezTo>
                <a:cubicBezTo>
                  <a:pt x="2365" y="287"/>
                  <a:pt x="2377" y="283"/>
                  <a:pt x="2417" y="304"/>
                </a:cubicBezTo>
                <a:cubicBezTo>
                  <a:pt x="2457" y="325"/>
                  <a:pt x="2486" y="439"/>
                  <a:pt x="2577" y="432"/>
                </a:cubicBezTo>
                <a:cubicBezTo>
                  <a:pt x="2668" y="425"/>
                  <a:pt x="2832" y="304"/>
                  <a:pt x="2961" y="264"/>
                </a:cubicBezTo>
                <a:cubicBezTo>
                  <a:pt x="3090" y="224"/>
                  <a:pt x="3276" y="233"/>
                  <a:pt x="3353" y="192"/>
                </a:cubicBezTo>
                <a:cubicBezTo>
                  <a:pt x="3430" y="151"/>
                  <a:pt x="3353" y="32"/>
                  <a:pt x="3425" y="16"/>
                </a:cubicBezTo>
                <a:cubicBezTo>
                  <a:pt x="3497" y="0"/>
                  <a:pt x="3654" y="24"/>
                  <a:pt x="3785" y="96"/>
                </a:cubicBezTo>
                <a:cubicBezTo>
                  <a:pt x="3916" y="168"/>
                  <a:pt x="4112" y="307"/>
                  <a:pt x="4209" y="448"/>
                </a:cubicBezTo>
                <a:cubicBezTo>
                  <a:pt x="4306" y="589"/>
                  <a:pt x="4341" y="745"/>
                  <a:pt x="4369" y="944"/>
                </a:cubicBezTo>
                <a:cubicBezTo>
                  <a:pt x="4397" y="1143"/>
                  <a:pt x="4334" y="1483"/>
                  <a:pt x="4377" y="1640"/>
                </a:cubicBezTo>
                <a:cubicBezTo>
                  <a:pt x="4420" y="1797"/>
                  <a:pt x="4524" y="1829"/>
                  <a:pt x="4625" y="1888"/>
                </a:cubicBezTo>
                <a:cubicBezTo>
                  <a:pt x="4726" y="1947"/>
                  <a:pt x="4925" y="1975"/>
                  <a:pt x="4985" y="1992"/>
                </a:cubicBezTo>
              </a:path>
            </a:pathLst>
          </a:custGeom>
          <a:noFill/>
          <a:ln w="28575" cap="sq" cmpd="sng">
            <a:solidFill>
              <a:srgbClr val="81562B"/>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74" name="Freeform 3"/>
          <p:cNvSpPr>
            <a:spLocks/>
          </p:cNvSpPr>
          <p:nvPr/>
        </p:nvSpPr>
        <p:spPr bwMode="auto">
          <a:xfrm>
            <a:off x="3370263" y="1873250"/>
            <a:ext cx="5257800" cy="4191000"/>
          </a:xfrm>
          <a:custGeom>
            <a:avLst/>
            <a:gdLst>
              <a:gd name="T0" fmla="*/ 2147483646 w 3312"/>
              <a:gd name="T1" fmla="*/ 2147483646 h 2640"/>
              <a:gd name="T2" fmla="*/ 2147483646 w 3312"/>
              <a:gd name="T3" fmla="*/ 2147483646 h 2640"/>
              <a:gd name="T4" fmla="*/ 2147483646 w 3312"/>
              <a:gd name="T5" fmla="*/ 2147483646 h 2640"/>
              <a:gd name="T6" fmla="*/ 2147483646 w 3312"/>
              <a:gd name="T7" fmla="*/ 2147483646 h 2640"/>
              <a:gd name="T8" fmla="*/ 2147483646 w 3312"/>
              <a:gd name="T9" fmla="*/ 2147483646 h 2640"/>
              <a:gd name="T10" fmla="*/ 2147483646 w 3312"/>
              <a:gd name="T11" fmla="*/ 2147483646 h 2640"/>
              <a:gd name="T12" fmla="*/ 2147483646 w 3312"/>
              <a:gd name="T13" fmla="*/ 2147483646 h 2640"/>
              <a:gd name="T14" fmla="*/ 2147483646 w 3312"/>
              <a:gd name="T15" fmla="*/ 2147483646 h 2640"/>
              <a:gd name="T16" fmla="*/ 2147483646 w 3312"/>
              <a:gd name="T17" fmla="*/ 2147483646 h 2640"/>
              <a:gd name="T18" fmla="*/ 2147483646 w 3312"/>
              <a:gd name="T19" fmla="*/ 2147483646 h 2640"/>
              <a:gd name="T20" fmla="*/ 2147483646 w 3312"/>
              <a:gd name="T21" fmla="*/ 2147483646 h 2640"/>
              <a:gd name="T22" fmla="*/ 2147483646 w 3312"/>
              <a:gd name="T23" fmla="*/ 2147483646 h 2640"/>
              <a:gd name="T24" fmla="*/ 2147483646 w 3312"/>
              <a:gd name="T25" fmla="*/ 2147483646 h 2640"/>
              <a:gd name="T26" fmla="*/ 2147483646 w 3312"/>
              <a:gd name="T27" fmla="*/ 2147483646 h 2640"/>
              <a:gd name="T28" fmla="*/ 2147483646 w 3312"/>
              <a:gd name="T29" fmla="*/ 2147483646 h 2640"/>
              <a:gd name="T30" fmla="*/ 2147483646 w 3312"/>
              <a:gd name="T31" fmla="*/ 2147483646 h 2640"/>
              <a:gd name="T32" fmla="*/ 2147483646 w 3312"/>
              <a:gd name="T33" fmla="*/ 2147483646 h 2640"/>
              <a:gd name="T34" fmla="*/ 2147483646 w 3312"/>
              <a:gd name="T35" fmla="*/ 2147483646 h 2640"/>
              <a:gd name="T36" fmla="*/ 2147483646 w 3312"/>
              <a:gd name="T37" fmla="*/ 2147483646 h 2640"/>
              <a:gd name="T38" fmla="*/ 2147483646 w 3312"/>
              <a:gd name="T39" fmla="*/ 2147483646 h 2640"/>
              <a:gd name="T40" fmla="*/ 2147483646 w 3312"/>
              <a:gd name="T41" fmla="*/ 2147483646 h 2640"/>
              <a:gd name="T42" fmla="*/ 2147483646 w 3312"/>
              <a:gd name="T43" fmla="*/ 2147483646 h 2640"/>
              <a:gd name="T44" fmla="*/ 2147483646 w 3312"/>
              <a:gd name="T45" fmla="*/ 2147483646 h 2640"/>
              <a:gd name="T46" fmla="*/ 2147483646 w 3312"/>
              <a:gd name="T47" fmla="*/ 2147483646 h 2640"/>
              <a:gd name="T48" fmla="*/ 2147483646 w 3312"/>
              <a:gd name="T49" fmla="*/ 2147483646 h 2640"/>
              <a:gd name="T50" fmla="*/ 2147483646 w 3312"/>
              <a:gd name="T51" fmla="*/ 2147483646 h 2640"/>
              <a:gd name="T52" fmla="*/ 2147483646 w 3312"/>
              <a:gd name="T53" fmla="*/ 2147483646 h 2640"/>
              <a:gd name="T54" fmla="*/ 2147483646 w 3312"/>
              <a:gd name="T55" fmla="*/ 2147483646 h 2640"/>
              <a:gd name="T56" fmla="*/ 2147483646 w 3312"/>
              <a:gd name="T57" fmla="*/ 2147483646 h 26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12"/>
              <a:gd name="T88" fmla="*/ 0 h 2640"/>
              <a:gd name="T89" fmla="*/ 3312 w 3312"/>
              <a:gd name="T90" fmla="*/ 2640 h 26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12" h="2640">
                <a:moveTo>
                  <a:pt x="765" y="1348"/>
                </a:moveTo>
                <a:cubicBezTo>
                  <a:pt x="716" y="1327"/>
                  <a:pt x="694" y="1340"/>
                  <a:pt x="621" y="1332"/>
                </a:cubicBezTo>
                <a:cubicBezTo>
                  <a:pt x="548" y="1324"/>
                  <a:pt x="421" y="1392"/>
                  <a:pt x="325" y="1300"/>
                </a:cubicBezTo>
                <a:cubicBezTo>
                  <a:pt x="229" y="1208"/>
                  <a:pt x="90" y="939"/>
                  <a:pt x="45" y="780"/>
                </a:cubicBezTo>
                <a:cubicBezTo>
                  <a:pt x="0" y="621"/>
                  <a:pt x="22" y="455"/>
                  <a:pt x="53" y="348"/>
                </a:cubicBezTo>
                <a:cubicBezTo>
                  <a:pt x="84" y="241"/>
                  <a:pt x="138" y="185"/>
                  <a:pt x="229" y="140"/>
                </a:cubicBezTo>
                <a:cubicBezTo>
                  <a:pt x="320" y="95"/>
                  <a:pt x="461" y="65"/>
                  <a:pt x="597" y="76"/>
                </a:cubicBezTo>
                <a:cubicBezTo>
                  <a:pt x="733" y="87"/>
                  <a:pt x="912" y="159"/>
                  <a:pt x="1045" y="204"/>
                </a:cubicBezTo>
                <a:cubicBezTo>
                  <a:pt x="1178" y="249"/>
                  <a:pt x="1298" y="341"/>
                  <a:pt x="1397" y="348"/>
                </a:cubicBezTo>
                <a:cubicBezTo>
                  <a:pt x="1496" y="355"/>
                  <a:pt x="1518" y="296"/>
                  <a:pt x="1637" y="244"/>
                </a:cubicBezTo>
                <a:cubicBezTo>
                  <a:pt x="1756" y="192"/>
                  <a:pt x="1974" y="69"/>
                  <a:pt x="2109" y="36"/>
                </a:cubicBezTo>
                <a:cubicBezTo>
                  <a:pt x="2244" y="3"/>
                  <a:pt x="2329" y="0"/>
                  <a:pt x="2445" y="44"/>
                </a:cubicBezTo>
                <a:cubicBezTo>
                  <a:pt x="2561" y="88"/>
                  <a:pt x="2708" y="177"/>
                  <a:pt x="2805" y="300"/>
                </a:cubicBezTo>
                <a:cubicBezTo>
                  <a:pt x="2902" y="423"/>
                  <a:pt x="2989" y="665"/>
                  <a:pt x="3029" y="780"/>
                </a:cubicBezTo>
                <a:cubicBezTo>
                  <a:pt x="3069" y="895"/>
                  <a:pt x="3016" y="924"/>
                  <a:pt x="3045" y="988"/>
                </a:cubicBezTo>
                <a:cubicBezTo>
                  <a:pt x="3074" y="1052"/>
                  <a:pt x="3166" y="1101"/>
                  <a:pt x="3205" y="1164"/>
                </a:cubicBezTo>
                <a:cubicBezTo>
                  <a:pt x="3244" y="1227"/>
                  <a:pt x="3273" y="1285"/>
                  <a:pt x="3277" y="1364"/>
                </a:cubicBezTo>
                <a:cubicBezTo>
                  <a:pt x="3281" y="1443"/>
                  <a:pt x="3312" y="1492"/>
                  <a:pt x="3229" y="1636"/>
                </a:cubicBezTo>
                <a:cubicBezTo>
                  <a:pt x="3146" y="1780"/>
                  <a:pt x="2933" y="2068"/>
                  <a:pt x="2781" y="2228"/>
                </a:cubicBezTo>
                <a:cubicBezTo>
                  <a:pt x="2629" y="2388"/>
                  <a:pt x="2472" y="2552"/>
                  <a:pt x="2317" y="2596"/>
                </a:cubicBezTo>
                <a:cubicBezTo>
                  <a:pt x="2162" y="2640"/>
                  <a:pt x="1968" y="2601"/>
                  <a:pt x="1853" y="2492"/>
                </a:cubicBezTo>
                <a:cubicBezTo>
                  <a:pt x="1738" y="2383"/>
                  <a:pt x="1669" y="2081"/>
                  <a:pt x="1629" y="1940"/>
                </a:cubicBezTo>
                <a:cubicBezTo>
                  <a:pt x="1589" y="1799"/>
                  <a:pt x="1640" y="1689"/>
                  <a:pt x="1613" y="1644"/>
                </a:cubicBezTo>
                <a:cubicBezTo>
                  <a:pt x="1586" y="1599"/>
                  <a:pt x="1515" y="1644"/>
                  <a:pt x="1469" y="1668"/>
                </a:cubicBezTo>
                <a:cubicBezTo>
                  <a:pt x="1423" y="1692"/>
                  <a:pt x="1416" y="1755"/>
                  <a:pt x="1333" y="1788"/>
                </a:cubicBezTo>
                <a:cubicBezTo>
                  <a:pt x="1250" y="1821"/>
                  <a:pt x="1048" y="1895"/>
                  <a:pt x="973" y="1868"/>
                </a:cubicBezTo>
                <a:cubicBezTo>
                  <a:pt x="898" y="1841"/>
                  <a:pt x="894" y="1696"/>
                  <a:pt x="885" y="1628"/>
                </a:cubicBezTo>
                <a:cubicBezTo>
                  <a:pt x="876" y="1560"/>
                  <a:pt x="933" y="1507"/>
                  <a:pt x="917" y="1460"/>
                </a:cubicBezTo>
                <a:cubicBezTo>
                  <a:pt x="901" y="1413"/>
                  <a:pt x="814" y="1369"/>
                  <a:pt x="765" y="1348"/>
                </a:cubicBezTo>
                <a:close/>
              </a:path>
            </a:pathLst>
          </a:custGeom>
          <a:noFill/>
          <a:ln w="28575"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28" name="Rectangle 4"/>
          <p:cNvSpPr>
            <a:spLocks noGrp="1" noChangeArrowheads="1"/>
          </p:cNvSpPr>
          <p:nvPr>
            <p:ph type="title"/>
          </p:nvPr>
        </p:nvSpPr>
        <p:spPr>
          <a:xfrm>
            <a:off x="2940050" y="179388"/>
            <a:ext cx="7727950" cy="741362"/>
          </a:xfrm>
        </p:spPr>
        <p:txBody>
          <a:bodyPr/>
          <a:lstStyle/>
          <a:p>
            <a:pPr fontAlgn="auto">
              <a:spcAft>
                <a:spcPts val="0"/>
              </a:spcAft>
              <a:defRPr/>
            </a:pPr>
            <a:r>
              <a:rPr lang="en-US" dirty="0">
                <a:solidFill>
                  <a:schemeClr val="tx1"/>
                </a:solidFill>
                <a:latin typeface="Times New Roman" charset="0"/>
              </a:rPr>
              <a:t>Planning a Navigation Route</a:t>
            </a:r>
          </a:p>
        </p:txBody>
      </p:sp>
      <p:sp>
        <p:nvSpPr>
          <p:cNvPr id="28676" name="Freeform 5"/>
          <p:cNvSpPr>
            <a:spLocks/>
          </p:cNvSpPr>
          <p:nvPr/>
        </p:nvSpPr>
        <p:spPr bwMode="auto">
          <a:xfrm>
            <a:off x="3992563" y="2557463"/>
            <a:ext cx="3860800" cy="2554287"/>
          </a:xfrm>
          <a:custGeom>
            <a:avLst/>
            <a:gdLst>
              <a:gd name="T0" fmla="*/ 2147483646 w 2432"/>
              <a:gd name="T1" fmla="*/ 2147483646 h 1609"/>
              <a:gd name="T2" fmla="*/ 2147483646 w 2432"/>
              <a:gd name="T3" fmla="*/ 2147483646 h 1609"/>
              <a:gd name="T4" fmla="*/ 2147483646 w 2432"/>
              <a:gd name="T5" fmla="*/ 2147483646 h 1609"/>
              <a:gd name="T6" fmla="*/ 2147483646 w 2432"/>
              <a:gd name="T7" fmla="*/ 2147483646 h 1609"/>
              <a:gd name="T8" fmla="*/ 2147483646 w 2432"/>
              <a:gd name="T9" fmla="*/ 2147483646 h 1609"/>
              <a:gd name="T10" fmla="*/ 2147483646 w 2432"/>
              <a:gd name="T11" fmla="*/ 2147483646 h 1609"/>
              <a:gd name="T12" fmla="*/ 2147483646 w 2432"/>
              <a:gd name="T13" fmla="*/ 2147483646 h 1609"/>
              <a:gd name="T14" fmla="*/ 2147483646 w 2432"/>
              <a:gd name="T15" fmla="*/ 2147483646 h 1609"/>
              <a:gd name="T16" fmla="*/ 2147483646 w 2432"/>
              <a:gd name="T17" fmla="*/ 2147483646 h 1609"/>
              <a:gd name="T18" fmla="*/ 2147483646 w 2432"/>
              <a:gd name="T19" fmla="*/ 2147483646 h 1609"/>
              <a:gd name="T20" fmla="*/ 2147483646 w 2432"/>
              <a:gd name="T21" fmla="*/ 2147483646 h 1609"/>
              <a:gd name="T22" fmla="*/ 2147483646 w 2432"/>
              <a:gd name="T23" fmla="*/ 2147483646 h 1609"/>
              <a:gd name="T24" fmla="*/ 2147483646 w 2432"/>
              <a:gd name="T25" fmla="*/ 2147483646 h 1609"/>
              <a:gd name="T26" fmla="*/ 2147483646 w 2432"/>
              <a:gd name="T27" fmla="*/ 2147483646 h 1609"/>
              <a:gd name="T28" fmla="*/ 2147483646 w 2432"/>
              <a:gd name="T29" fmla="*/ 2147483646 h 1609"/>
              <a:gd name="T30" fmla="*/ 2147483646 w 2432"/>
              <a:gd name="T31" fmla="*/ 2147483646 h 1609"/>
              <a:gd name="T32" fmla="*/ 2147483646 w 2432"/>
              <a:gd name="T33" fmla="*/ 2147483646 h 1609"/>
              <a:gd name="T34" fmla="*/ 2147483646 w 2432"/>
              <a:gd name="T35" fmla="*/ 2147483646 h 1609"/>
              <a:gd name="T36" fmla="*/ 2147483646 w 2432"/>
              <a:gd name="T37" fmla="*/ 2147483646 h 1609"/>
              <a:gd name="T38" fmla="*/ 2147483646 w 2432"/>
              <a:gd name="T39" fmla="*/ 2147483646 h 16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32"/>
              <a:gd name="T61" fmla="*/ 0 h 1609"/>
              <a:gd name="T62" fmla="*/ 2432 w 2432"/>
              <a:gd name="T63" fmla="*/ 1609 h 16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32" h="1609">
                <a:moveTo>
                  <a:pt x="45" y="237"/>
                </a:moveTo>
                <a:cubicBezTo>
                  <a:pt x="4" y="168"/>
                  <a:pt x="0" y="181"/>
                  <a:pt x="5" y="149"/>
                </a:cubicBezTo>
                <a:cubicBezTo>
                  <a:pt x="10" y="117"/>
                  <a:pt x="33" y="66"/>
                  <a:pt x="77" y="45"/>
                </a:cubicBezTo>
                <a:cubicBezTo>
                  <a:pt x="121" y="24"/>
                  <a:pt x="189" y="0"/>
                  <a:pt x="269" y="21"/>
                </a:cubicBezTo>
                <a:cubicBezTo>
                  <a:pt x="349" y="42"/>
                  <a:pt x="474" y="132"/>
                  <a:pt x="557" y="173"/>
                </a:cubicBezTo>
                <a:cubicBezTo>
                  <a:pt x="640" y="214"/>
                  <a:pt x="692" y="249"/>
                  <a:pt x="765" y="269"/>
                </a:cubicBezTo>
                <a:cubicBezTo>
                  <a:pt x="838" y="289"/>
                  <a:pt x="910" y="286"/>
                  <a:pt x="997" y="293"/>
                </a:cubicBezTo>
                <a:cubicBezTo>
                  <a:pt x="1084" y="300"/>
                  <a:pt x="1168" y="324"/>
                  <a:pt x="1285" y="309"/>
                </a:cubicBezTo>
                <a:cubicBezTo>
                  <a:pt x="1402" y="294"/>
                  <a:pt x="1568" y="204"/>
                  <a:pt x="1701" y="205"/>
                </a:cubicBezTo>
                <a:cubicBezTo>
                  <a:pt x="1834" y="206"/>
                  <a:pt x="2006" y="213"/>
                  <a:pt x="2085" y="317"/>
                </a:cubicBezTo>
                <a:cubicBezTo>
                  <a:pt x="2164" y="421"/>
                  <a:pt x="2124" y="709"/>
                  <a:pt x="2173" y="829"/>
                </a:cubicBezTo>
                <a:cubicBezTo>
                  <a:pt x="2222" y="949"/>
                  <a:pt x="2432" y="914"/>
                  <a:pt x="2381" y="1037"/>
                </a:cubicBezTo>
                <a:cubicBezTo>
                  <a:pt x="2330" y="1160"/>
                  <a:pt x="2013" y="1521"/>
                  <a:pt x="1869" y="1565"/>
                </a:cubicBezTo>
                <a:cubicBezTo>
                  <a:pt x="1725" y="1609"/>
                  <a:pt x="1589" y="1426"/>
                  <a:pt x="1517" y="1301"/>
                </a:cubicBezTo>
                <a:cubicBezTo>
                  <a:pt x="1445" y="1176"/>
                  <a:pt x="1489" y="882"/>
                  <a:pt x="1437" y="813"/>
                </a:cubicBezTo>
                <a:cubicBezTo>
                  <a:pt x="1385" y="744"/>
                  <a:pt x="1308" y="834"/>
                  <a:pt x="1205" y="885"/>
                </a:cubicBezTo>
                <a:cubicBezTo>
                  <a:pt x="1102" y="936"/>
                  <a:pt x="870" y="1153"/>
                  <a:pt x="821" y="1117"/>
                </a:cubicBezTo>
                <a:cubicBezTo>
                  <a:pt x="772" y="1081"/>
                  <a:pt x="1004" y="761"/>
                  <a:pt x="909" y="669"/>
                </a:cubicBezTo>
                <a:cubicBezTo>
                  <a:pt x="814" y="577"/>
                  <a:pt x="392" y="633"/>
                  <a:pt x="253" y="565"/>
                </a:cubicBezTo>
                <a:cubicBezTo>
                  <a:pt x="114" y="497"/>
                  <a:pt x="86" y="306"/>
                  <a:pt x="45" y="237"/>
                </a:cubicBezTo>
                <a:close/>
              </a:path>
            </a:pathLst>
          </a:custGeom>
          <a:noFill/>
          <a:ln w="28575"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77" name="Freeform 6"/>
          <p:cNvSpPr>
            <a:spLocks/>
          </p:cNvSpPr>
          <p:nvPr/>
        </p:nvSpPr>
        <p:spPr bwMode="auto">
          <a:xfrm>
            <a:off x="4106863" y="2686050"/>
            <a:ext cx="3298825" cy="2043113"/>
          </a:xfrm>
          <a:custGeom>
            <a:avLst/>
            <a:gdLst>
              <a:gd name="T0" fmla="*/ 2147483646 w 2078"/>
              <a:gd name="T1" fmla="*/ 2147483646 h 1287"/>
              <a:gd name="T2" fmla="*/ 2147483646 w 2078"/>
              <a:gd name="T3" fmla="*/ 2147483646 h 1287"/>
              <a:gd name="T4" fmla="*/ 2147483646 w 2078"/>
              <a:gd name="T5" fmla="*/ 2147483646 h 1287"/>
              <a:gd name="T6" fmla="*/ 2147483646 w 2078"/>
              <a:gd name="T7" fmla="*/ 2147483646 h 1287"/>
              <a:gd name="T8" fmla="*/ 2147483646 w 2078"/>
              <a:gd name="T9" fmla="*/ 2147483646 h 1287"/>
              <a:gd name="T10" fmla="*/ 2147483646 w 2078"/>
              <a:gd name="T11" fmla="*/ 2147483646 h 1287"/>
              <a:gd name="T12" fmla="*/ 2147483646 w 2078"/>
              <a:gd name="T13" fmla="*/ 2147483646 h 1287"/>
              <a:gd name="T14" fmla="*/ 2147483646 w 2078"/>
              <a:gd name="T15" fmla="*/ 2147483646 h 1287"/>
              <a:gd name="T16" fmla="*/ 2147483646 w 2078"/>
              <a:gd name="T17" fmla="*/ 2147483646 h 1287"/>
              <a:gd name="T18" fmla="*/ 2147483646 w 2078"/>
              <a:gd name="T19" fmla="*/ 2147483646 h 1287"/>
              <a:gd name="T20" fmla="*/ 2147483646 w 2078"/>
              <a:gd name="T21" fmla="*/ 2147483646 h 1287"/>
              <a:gd name="T22" fmla="*/ 2147483646 w 2078"/>
              <a:gd name="T23" fmla="*/ 2147483646 h 1287"/>
              <a:gd name="T24" fmla="*/ 2147483646 w 2078"/>
              <a:gd name="T25" fmla="*/ 2147483646 h 1287"/>
              <a:gd name="T26" fmla="*/ 2147483646 w 2078"/>
              <a:gd name="T27" fmla="*/ 2147483646 h 1287"/>
              <a:gd name="T28" fmla="*/ 2147483646 w 2078"/>
              <a:gd name="T29" fmla="*/ 2147483646 h 1287"/>
              <a:gd name="T30" fmla="*/ 2147483646 w 2078"/>
              <a:gd name="T31" fmla="*/ 2147483646 h 1287"/>
              <a:gd name="T32" fmla="*/ 2147483646 w 2078"/>
              <a:gd name="T33" fmla="*/ 2147483646 h 1287"/>
              <a:gd name="T34" fmla="*/ 2147483646 w 2078"/>
              <a:gd name="T35" fmla="*/ 2147483646 h 1287"/>
              <a:gd name="T36" fmla="*/ 2147483646 w 2078"/>
              <a:gd name="T37" fmla="*/ 2147483646 h 12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78"/>
              <a:gd name="T58" fmla="*/ 0 h 1287"/>
              <a:gd name="T59" fmla="*/ 2078 w 2078"/>
              <a:gd name="T60" fmla="*/ 1287 h 12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78" h="1287">
                <a:moveTo>
                  <a:pt x="173" y="332"/>
                </a:moveTo>
                <a:cubicBezTo>
                  <a:pt x="20" y="279"/>
                  <a:pt x="42" y="176"/>
                  <a:pt x="21" y="124"/>
                </a:cubicBezTo>
                <a:cubicBezTo>
                  <a:pt x="0" y="72"/>
                  <a:pt x="17" y="35"/>
                  <a:pt x="45" y="20"/>
                </a:cubicBezTo>
                <a:cubicBezTo>
                  <a:pt x="73" y="5"/>
                  <a:pt x="100" y="0"/>
                  <a:pt x="189" y="36"/>
                </a:cubicBezTo>
                <a:cubicBezTo>
                  <a:pt x="278" y="72"/>
                  <a:pt x="468" y="192"/>
                  <a:pt x="581" y="236"/>
                </a:cubicBezTo>
                <a:cubicBezTo>
                  <a:pt x="694" y="280"/>
                  <a:pt x="721" y="293"/>
                  <a:pt x="869" y="300"/>
                </a:cubicBezTo>
                <a:cubicBezTo>
                  <a:pt x="1017" y="307"/>
                  <a:pt x="1334" y="285"/>
                  <a:pt x="1469" y="276"/>
                </a:cubicBezTo>
                <a:cubicBezTo>
                  <a:pt x="1604" y="267"/>
                  <a:pt x="1616" y="240"/>
                  <a:pt x="1677" y="244"/>
                </a:cubicBezTo>
                <a:cubicBezTo>
                  <a:pt x="1738" y="248"/>
                  <a:pt x="1804" y="243"/>
                  <a:pt x="1837" y="300"/>
                </a:cubicBezTo>
                <a:cubicBezTo>
                  <a:pt x="1870" y="357"/>
                  <a:pt x="1866" y="515"/>
                  <a:pt x="1877" y="588"/>
                </a:cubicBezTo>
                <a:cubicBezTo>
                  <a:pt x="1888" y="661"/>
                  <a:pt x="1870" y="685"/>
                  <a:pt x="1901" y="740"/>
                </a:cubicBezTo>
                <a:cubicBezTo>
                  <a:pt x="1932" y="795"/>
                  <a:pt x="2078" y="828"/>
                  <a:pt x="2061" y="916"/>
                </a:cubicBezTo>
                <a:cubicBezTo>
                  <a:pt x="2044" y="1004"/>
                  <a:pt x="1877" y="1287"/>
                  <a:pt x="1797" y="1268"/>
                </a:cubicBezTo>
                <a:cubicBezTo>
                  <a:pt x="1717" y="1249"/>
                  <a:pt x="1632" y="924"/>
                  <a:pt x="1581" y="804"/>
                </a:cubicBezTo>
                <a:cubicBezTo>
                  <a:pt x="1530" y="684"/>
                  <a:pt x="1544" y="593"/>
                  <a:pt x="1493" y="548"/>
                </a:cubicBezTo>
                <a:cubicBezTo>
                  <a:pt x="1442" y="503"/>
                  <a:pt x="1341" y="515"/>
                  <a:pt x="1277" y="532"/>
                </a:cubicBezTo>
                <a:cubicBezTo>
                  <a:pt x="1213" y="549"/>
                  <a:pt x="1165" y="667"/>
                  <a:pt x="1109" y="652"/>
                </a:cubicBezTo>
                <a:cubicBezTo>
                  <a:pt x="1053" y="637"/>
                  <a:pt x="1093" y="493"/>
                  <a:pt x="941" y="444"/>
                </a:cubicBezTo>
                <a:cubicBezTo>
                  <a:pt x="789" y="395"/>
                  <a:pt x="326" y="385"/>
                  <a:pt x="173" y="332"/>
                </a:cubicBezTo>
                <a:close/>
              </a:path>
            </a:pathLst>
          </a:custGeom>
          <a:noFill/>
          <a:ln w="28575"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78" name="Freeform 7"/>
          <p:cNvSpPr>
            <a:spLocks/>
          </p:cNvSpPr>
          <p:nvPr/>
        </p:nvSpPr>
        <p:spPr bwMode="auto">
          <a:xfrm>
            <a:off x="6256338" y="3175000"/>
            <a:ext cx="863600" cy="1214438"/>
          </a:xfrm>
          <a:custGeom>
            <a:avLst/>
            <a:gdLst>
              <a:gd name="T0" fmla="*/ 2147483646 w 544"/>
              <a:gd name="T1" fmla="*/ 2147483646 h 765"/>
              <a:gd name="T2" fmla="*/ 2147483646 w 544"/>
              <a:gd name="T3" fmla="*/ 2147483646 h 765"/>
              <a:gd name="T4" fmla="*/ 2147483646 w 544"/>
              <a:gd name="T5" fmla="*/ 2147483646 h 765"/>
              <a:gd name="T6" fmla="*/ 2147483646 w 544"/>
              <a:gd name="T7" fmla="*/ 2147483646 h 765"/>
              <a:gd name="T8" fmla="*/ 2147483646 w 544"/>
              <a:gd name="T9" fmla="*/ 0 h 765"/>
              <a:gd name="T10" fmla="*/ 2147483646 w 544"/>
              <a:gd name="T11" fmla="*/ 2147483646 h 765"/>
              <a:gd name="T12" fmla="*/ 2147483646 w 544"/>
              <a:gd name="T13" fmla="*/ 2147483646 h 765"/>
              <a:gd name="T14" fmla="*/ 2147483646 w 544"/>
              <a:gd name="T15" fmla="*/ 2147483646 h 765"/>
              <a:gd name="T16" fmla="*/ 2147483646 w 544"/>
              <a:gd name="T17" fmla="*/ 2147483646 h 765"/>
              <a:gd name="T18" fmla="*/ 2147483646 w 544"/>
              <a:gd name="T19" fmla="*/ 2147483646 h 765"/>
              <a:gd name="T20" fmla="*/ 2147483646 w 544"/>
              <a:gd name="T21" fmla="*/ 2147483646 h 765"/>
              <a:gd name="T22" fmla="*/ 2147483646 w 544"/>
              <a:gd name="T23" fmla="*/ 2147483646 h 765"/>
              <a:gd name="T24" fmla="*/ 2147483646 w 544"/>
              <a:gd name="T25" fmla="*/ 2147483646 h 7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4"/>
              <a:gd name="T40" fmla="*/ 0 h 765"/>
              <a:gd name="T41" fmla="*/ 544 w 544"/>
              <a:gd name="T42" fmla="*/ 765 h 7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4" h="765">
                <a:moveTo>
                  <a:pt x="123" y="176"/>
                </a:moveTo>
                <a:cubicBezTo>
                  <a:pt x="82" y="147"/>
                  <a:pt x="34" y="149"/>
                  <a:pt x="19" y="128"/>
                </a:cubicBezTo>
                <a:cubicBezTo>
                  <a:pt x="4" y="107"/>
                  <a:pt x="0" y="64"/>
                  <a:pt x="35" y="48"/>
                </a:cubicBezTo>
                <a:cubicBezTo>
                  <a:pt x="70" y="32"/>
                  <a:pt x="184" y="40"/>
                  <a:pt x="227" y="32"/>
                </a:cubicBezTo>
                <a:cubicBezTo>
                  <a:pt x="270" y="24"/>
                  <a:pt x="267" y="0"/>
                  <a:pt x="291" y="0"/>
                </a:cubicBezTo>
                <a:cubicBezTo>
                  <a:pt x="315" y="0"/>
                  <a:pt x="347" y="4"/>
                  <a:pt x="371" y="32"/>
                </a:cubicBezTo>
                <a:cubicBezTo>
                  <a:pt x="395" y="60"/>
                  <a:pt x="424" y="111"/>
                  <a:pt x="435" y="168"/>
                </a:cubicBezTo>
                <a:cubicBezTo>
                  <a:pt x="446" y="225"/>
                  <a:pt x="419" y="307"/>
                  <a:pt x="435" y="376"/>
                </a:cubicBezTo>
                <a:cubicBezTo>
                  <a:pt x="451" y="445"/>
                  <a:pt x="518" y="521"/>
                  <a:pt x="531" y="584"/>
                </a:cubicBezTo>
                <a:cubicBezTo>
                  <a:pt x="544" y="647"/>
                  <a:pt x="535" y="739"/>
                  <a:pt x="515" y="752"/>
                </a:cubicBezTo>
                <a:cubicBezTo>
                  <a:pt x="495" y="765"/>
                  <a:pt x="452" y="739"/>
                  <a:pt x="411" y="664"/>
                </a:cubicBezTo>
                <a:cubicBezTo>
                  <a:pt x="370" y="589"/>
                  <a:pt x="308" y="385"/>
                  <a:pt x="267" y="304"/>
                </a:cubicBezTo>
                <a:cubicBezTo>
                  <a:pt x="226" y="223"/>
                  <a:pt x="164" y="205"/>
                  <a:pt x="123" y="176"/>
                </a:cubicBezTo>
                <a:close/>
              </a:path>
            </a:pathLst>
          </a:custGeom>
          <a:noFill/>
          <a:ln w="28575"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79" name="Freeform 8"/>
          <p:cNvSpPr>
            <a:spLocks/>
          </p:cNvSpPr>
          <p:nvPr/>
        </p:nvSpPr>
        <p:spPr bwMode="auto">
          <a:xfrm>
            <a:off x="4233863" y="2824163"/>
            <a:ext cx="488950" cy="325437"/>
          </a:xfrm>
          <a:custGeom>
            <a:avLst/>
            <a:gdLst>
              <a:gd name="T0" fmla="*/ 2147483646 w 308"/>
              <a:gd name="T1" fmla="*/ 2147483646 h 205"/>
              <a:gd name="T2" fmla="*/ 2147483646 w 308"/>
              <a:gd name="T3" fmla="*/ 2147483646 h 205"/>
              <a:gd name="T4" fmla="*/ 2147483646 w 308"/>
              <a:gd name="T5" fmla="*/ 2147483646 h 205"/>
              <a:gd name="T6" fmla="*/ 2147483646 w 308"/>
              <a:gd name="T7" fmla="*/ 2147483646 h 205"/>
              <a:gd name="T8" fmla="*/ 2147483646 w 308"/>
              <a:gd name="T9" fmla="*/ 2147483646 h 205"/>
              <a:gd name="T10" fmla="*/ 2147483646 w 308"/>
              <a:gd name="T11" fmla="*/ 2147483646 h 205"/>
              <a:gd name="T12" fmla="*/ 2147483646 w 308"/>
              <a:gd name="T13" fmla="*/ 2147483646 h 205"/>
              <a:gd name="T14" fmla="*/ 2147483646 w 308"/>
              <a:gd name="T15" fmla="*/ 2147483646 h 205"/>
              <a:gd name="T16" fmla="*/ 0 60000 65536"/>
              <a:gd name="T17" fmla="*/ 0 60000 65536"/>
              <a:gd name="T18" fmla="*/ 0 60000 65536"/>
              <a:gd name="T19" fmla="*/ 0 60000 65536"/>
              <a:gd name="T20" fmla="*/ 0 60000 65536"/>
              <a:gd name="T21" fmla="*/ 0 60000 65536"/>
              <a:gd name="T22" fmla="*/ 0 60000 65536"/>
              <a:gd name="T23" fmla="*/ 0 60000 65536"/>
              <a:gd name="T24" fmla="*/ 0 w 308"/>
              <a:gd name="T25" fmla="*/ 0 h 205"/>
              <a:gd name="T26" fmla="*/ 308 w 308"/>
              <a:gd name="T27" fmla="*/ 205 h 2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8" h="205">
                <a:moveTo>
                  <a:pt x="141" y="197"/>
                </a:moveTo>
                <a:cubicBezTo>
                  <a:pt x="106" y="189"/>
                  <a:pt x="76" y="165"/>
                  <a:pt x="53" y="141"/>
                </a:cubicBezTo>
                <a:cubicBezTo>
                  <a:pt x="30" y="117"/>
                  <a:pt x="10" y="76"/>
                  <a:pt x="5" y="53"/>
                </a:cubicBezTo>
                <a:cubicBezTo>
                  <a:pt x="0" y="30"/>
                  <a:pt x="1" y="10"/>
                  <a:pt x="21" y="5"/>
                </a:cubicBezTo>
                <a:cubicBezTo>
                  <a:pt x="41" y="0"/>
                  <a:pt x="81" y="2"/>
                  <a:pt x="125" y="21"/>
                </a:cubicBezTo>
                <a:cubicBezTo>
                  <a:pt x="169" y="40"/>
                  <a:pt x="262" y="89"/>
                  <a:pt x="285" y="117"/>
                </a:cubicBezTo>
                <a:cubicBezTo>
                  <a:pt x="308" y="145"/>
                  <a:pt x="281" y="177"/>
                  <a:pt x="261" y="189"/>
                </a:cubicBezTo>
                <a:cubicBezTo>
                  <a:pt x="241" y="201"/>
                  <a:pt x="176" y="205"/>
                  <a:pt x="141" y="197"/>
                </a:cubicBezTo>
                <a:close/>
              </a:path>
            </a:pathLst>
          </a:custGeom>
          <a:noFill/>
          <a:ln w="28575"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80" name="Freeform 9"/>
          <p:cNvSpPr>
            <a:spLocks/>
          </p:cNvSpPr>
          <p:nvPr/>
        </p:nvSpPr>
        <p:spPr bwMode="auto">
          <a:xfrm>
            <a:off x="3706813" y="2106613"/>
            <a:ext cx="4725987" cy="3646487"/>
          </a:xfrm>
          <a:custGeom>
            <a:avLst/>
            <a:gdLst>
              <a:gd name="T0" fmla="*/ 2147483646 w 2977"/>
              <a:gd name="T1" fmla="*/ 2147483646 h 2297"/>
              <a:gd name="T2" fmla="*/ 2147483646 w 2977"/>
              <a:gd name="T3" fmla="*/ 2147483646 h 2297"/>
              <a:gd name="T4" fmla="*/ 2147483646 w 2977"/>
              <a:gd name="T5" fmla="*/ 2147483646 h 2297"/>
              <a:gd name="T6" fmla="*/ 2147483646 w 2977"/>
              <a:gd name="T7" fmla="*/ 2147483646 h 2297"/>
              <a:gd name="T8" fmla="*/ 2147483646 w 2977"/>
              <a:gd name="T9" fmla="*/ 2147483646 h 2297"/>
              <a:gd name="T10" fmla="*/ 2147483646 w 2977"/>
              <a:gd name="T11" fmla="*/ 2147483646 h 2297"/>
              <a:gd name="T12" fmla="*/ 2147483646 w 2977"/>
              <a:gd name="T13" fmla="*/ 2147483646 h 2297"/>
              <a:gd name="T14" fmla="*/ 2147483646 w 2977"/>
              <a:gd name="T15" fmla="*/ 2147483646 h 2297"/>
              <a:gd name="T16" fmla="*/ 2147483646 w 2977"/>
              <a:gd name="T17" fmla="*/ 2147483646 h 2297"/>
              <a:gd name="T18" fmla="*/ 2147483646 w 2977"/>
              <a:gd name="T19" fmla="*/ 2147483646 h 2297"/>
              <a:gd name="T20" fmla="*/ 2147483646 w 2977"/>
              <a:gd name="T21" fmla="*/ 2147483646 h 2297"/>
              <a:gd name="T22" fmla="*/ 2147483646 w 2977"/>
              <a:gd name="T23" fmla="*/ 2147483646 h 2297"/>
              <a:gd name="T24" fmla="*/ 2147483646 w 2977"/>
              <a:gd name="T25" fmla="*/ 2147483646 h 2297"/>
              <a:gd name="T26" fmla="*/ 2147483646 w 2977"/>
              <a:gd name="T27" fmla="*/ 2147483646 h 2297"/>
              <a:gd name="T28" fmla="*/ 2147483646 w 2977"/>
              <a:gd name="T29" fmla="*/ 2147483646 h 2297"/>
              <a:gd name="T30" fmla="*/ 2147483646 w 2977"/>
              <a:gd name="T31" fmla="*/ 2147483646 h 2297"/>
              <a:gd name="T32" fmla="*/ 2147483646 w 2977"/>
              <a:gd name="T33" fmla="*/ 2147483646 h 2297"/>
              <a:gd name="T34" fmla="*/ 2147483646 w 2977"/>
              <a:gd name="T35" fmla="*/ 2147483646 h 2297"/>
              <a:gd name="T36" fmla="*/ 2147483646 w 2977"/>
              <a:gd name="T37" fmla="*/ 2147483646 h 2297"/>
              <a:gd name="T38" fmla="*/ 2147483646 w 2977"/>
              <a:gd name="T39" fmla="*/ 2147483646 h 2297"/>
              <a:gd name="T40" fmla="*/ 2147483646 w 2977"/>
              <a:gd name="T41" fmla="*/ 2147483646 h 2297"/>
              <a:gd name="T42" fmla="*/ 2147483646 w 2977"/>
              <a:gd name="T43" fmla="*/ 2147483646 h 2297"/>
              <a:gd name="T44" fmla="*/ 2147483646 w 2977"/>
              <a:gd name="T45" fmla="*/ 2147483646 h 2297"/>
              <a:gd name="T46" fmla="*/ 2147483646 w 2977"/>
              <a:gd name="T47" fmla="*/ 2147483646 h 22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77"/>
              <a:gd name="T73" fmla="*/ 0 h 2297"/>
              <a:gd name="T74" fmla="*/ 2977 w 2977"/>
              <a:gd name="T75" fmla="*/ 2297 h 229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77" h="2297">
                <a:moveTo>
                  <a:pt x="849" y="1009"/>
                </a:moveTo>
                <a:cubicBezTo>
                  <a:pt x="789" y="1005"/>
                  <a:pt x="737" y="1001"/>
                  <a:pt x="665" y="993"/>
                </a:cubicBezTo>
                <a:cubicBezTo>
                  <a:pt x="593" y="985"/>
                  <a:pt x="499" y="990"/>
                  <a:pt x="417" y="961"/>
                </a:cubicBezTo>
                <a:cubicBezTo>
                  <a:pt x="335" y="932"/>
                  <a:pt x="236" y="916"/>
                  <a:pt x="169" y="817"/>
                </a:cubicBezTo>
                <a:cubicBezTo>
                  <a:pt x="102" y="718"/>
                  <a:pt x="34" y="473"/>
                  <a:pt x="17" y="369"/>
                </a:cubicBezTo>
                <a:cubicBezTo>
                  <a:pt x="0" y="265"/>
                  <a:pt x="12" y="238"/>
                  <a:pt x="65" y="193"/>
                </a:cubicBezTo>
                <a:cubicBezTo>
                  <a:pt x="118" y="148"/>
                  <a:pt x="252" y="105"/>
                  <a:pt x="337" y="97"/>
                </a:cubicBezTo>
                <a:cubicBezTo>
                  <a:pt x="422" y="89"/>
                  <a:pt x="460" y="102"/>
                  <a:pt x="577" y="145"/>
                </a:cubicBezTo>
                <a:cubicBezTo>
                  <a:pt x="694" y="188"/>
                  <a:pt x="905" y="309"/>
                  <a:pt x="1041" y="353"/>
                </a:cubicBezTo>
                <a:cubicBezTo>
                  <a:pt x="1177" y="397"/>
                  <a:pt x="1272" y="444"/>
                  <a:pt x="1393" y="409"/>
                </a:cubicBezTo>
                <a:cubicBezTo>
                  <a:pt x="1514" y="374"/>
                  <a:pt x="1668" y="212"/>
                  <a:pt x="1769" y="145"/>
                </a:cubicBezTo>
                <a:cubicBezTo>
                  <a:pt x="1870" y="78"/>
                  <a:pt x="1917" y="18"/>
                  <a:pt x="2001" y="9"/>
                </a:cubicBezTo>
                <a:cubicBezTo>
                  <a:pt x="2085" y="0"/>
                  <a:pt x="2182" y="21"/>
                  <a:pt x="2273" y="89"/>
                </a:cubicBezTo>
                <a:cubicBezTo>
                  <a:pt x="2364" y="157"/>
                  <a:pt x="2484" y="290"/>
                  <a:pt x="2545" y="417"/>
                </a:cubicBezTo>
                <a:cubicBezTo>
                  <a:pt x="2606" y="544"/>
                  <a:pt x="2593" y="733"/>
                  <a:pt x="2641" y="849"/>
                </a:cubicBezTo>
                <a:cubicBezTo>
                  <a:pt x="2689" y="965"/>
                  <a:pt x="2797" y="1024"/>
                  <a:pt x="2833" y="1113"/>
                </a:cubicBezTo>
                <a:cubicBezTo>
                  <a:pt x="2869" y="1202"/>
                  <a:pt x="2977" y="1206"/>
                  <a:pt x="2857" y="1385"/>
                </a:cubicBezTo>
                <a:cubicBezTo>
                  <a:pt x="2737" y="1564"/>
                  <a:pt x="2314" y="2073"/>
                  <a:pt x="2113" y="2185"/>
                </a:cubicBezTo>
                <a:cubicBezTo>
                  <a:pt x="1912" y="2297"/>
                  <a:pt x="1750" y="2202"/>
                  <a:pt x="1649" y="2057"/>
                </a:cubicBezTo>
                <a:cubicBezTo>
                  <a:pt x="1548" y="1912"/>
                  <a:pt x="1608" y="1400"/>
                  <a:pt x="1505" y="1313"/>
                </a:cubicBezTo>
                <a:cubicBezTo>
                  <a:pt x="1402" y="1226"/>
                  <a:pt x="1146" y="1498"/>
                  <a:pt x="1033" y="1537"/>
                </a:cubicBezTo>
                <a:cubicBezTo>
                  <a:pt x="920" y="1576"/>
                  <a:pt x="826" y="1632"/>
                  <a:pt x="825" y="1545"/>
                </a:cubicBezTo>
                <a:cubicBezTo>
                  <a:pt x="824" y="1458"/>
                  <a:pt x="1022" y="1106"/>
                  <a:pt x="1025" y="1017"/>
                </a:cubicBezTo>
                <a:cubicBezTo>
                  <a:pt x="1028" y="928"/>
                  <a:pt x="909" y="1013"/>
                  <a:pt x="849" y="1009"/>
                </a:cubicBezTo>
                <a:close/>
              </a:path>
            </a:pathLst>
          </a:custGeom>
          <a:noFill/>
          <a:ln w="28575"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81" name="Freeform 10"/>
          <p:cNvSpPr>
            <a:spLocks/>
          </p:cNvSpPr>
          <p:nvPr/>
        </p:nvSpPr>
        <p:spPr bwMode="auto">
          <a:xfrm>
            <a:off x="8643938" y="4152900"/>
            <a:ext cx="1935162" cy="1531938"/>
          </a:xfrm>
          <a:custGeom>
            <a:avLst/>
            <a:gdLst>
              <a:gd name="T0" fmla="*/ 2147483646 w 1219"/>
              <a:gd name="T1" fmla="*/ 2147483646 h 965"/>
              <a:gd name="T2" fmla="*/ 2147483646 w 1219"/>
              <a:gd name="T3" fmla="*/ 2147483646 h 965"/>
              <a:gd name="T4" fmla="*/ 2147483646 w 1219"/>
              <a:gd name="T5" fmla="*/ 2147483646 h 965"/>
              <a:gd name="T6" fmla="*/ 2147483646 w 1219"/>
              <a:gd name="T7" fmla="*/ 2147483646 h 965"/>
              <a:gd name="T8" fmla="*/ 2147483646 w 1219"/>
              <a:gd name="T9" fmla="*/ 2147483646 h 965"/>
              <a:gd name="T10" fmla="*/ 2147483646 w 1219"/>
              <a:gd name="T11" fmla="*/ 2147483646 h 965"/>
              <a:gd name="T12" fmla="*/ 2147483646 w 1219"/>
              <a:gd name="T13" fmla="*/ 2147483646 h 965"/>
              <a:gd name="T14" fmla="*/ 2147483646 w 1219"/>
              <a:gd name="T15" fmla="*/ 2147483646 h 965"/>
              <a:gd name="T16" fmla="*/ 2147483646 w 1219"/>
              <a:gd name="T17" fmla="*/ 2147483646 h 965"/>
              <a:gd name="T18" fmla="*/ 2147483646 w 1219"/>
              <a:gd name="T19" fmla="*/ 2147483646 h 965"/>
              <a:gd name="T20" fmla="*/ 2147483646 w 1219"/>
              <a:gd name="T21" fmla="*/ 2147483646 h 965"/>
              <a:gd name="T22" fmla="*/ 2147483646 w 1219"/>
              <a:gd name="T23" fmla="*/ 2147483646 h 965"/>
              <a:gd name="T24" fmla="*/ 2147483646 w 1219"/>
              <a:gd name="T25" fmla="*/ 2147483646 h 965"/>
              <a:gd name="T26" fmla="*/ 2147483646 w 1219"/>
              <a:gd name="T27" fmla="*/ 2147483646 h 965"/>
              <a:gd name="T28" fmla="*/ 2147483646 w 1219"/>
              <a:gd name="T29" fmla="*/ 2147483646 h 965"/>
              <a:gd name="T30" fmla="*/ 2147483646 w 1219"/>
              <a:gd name="T31" fmla="*/ 2147483646 h 965"/>
              <a:gd name="T32" fmla="*/ 2147483646 w 1219"/>
              <a:gd name="T33" fmla="*/ 2147483646 h 9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9"/>
              <a:gd name="T52" fmla="*/ 0 h 965"/>
              <a:gd name="T53" fmla="*/ 1219 w 1219"/>
              <a:gd name="T54" fmla="*/ 965 h 9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9" h="965">
                <a:moveTo>
                  <a:pt x="523" y="152"/>
                </a:moveTo>
                <a:cubicBezTo>
                  <a:pt x="530" y="88"/>
                  <a:pt x="523" y="55"/>
                  <a:pt x="555" y="32"/>
                </a:cubicBezTo>
                <a:cubicBezTo>
                  <a:pt x="587" y="9"/>
                  <a:pt x="670" y="0"/>
                  <a:pt x="715" y="16"/>
                </a:cubicBezTo>
                <a:cubicBezTo>
                  <a:pt x="760" y="32"/>
                  <a:pt x="775" y="99"/>
                  <a:pt x="827" y="128"/>
                </a:cubicBezTo>
                <a:cubicBezTo>
                  <a:pt x="879" y="157"/>
                  <a:pt x="964" y="155"/>
                  <a:pt x="1027" y="192"/>
                </a:cubicBezTo>
                <a:cubicBezTo>
                  <a:pt x="1090" y="229"/>
                  <a:pt x="1187" y="280"/>
                  <a:pt x="1203" y="352"/>
                </a:cubicBezTo>
                <a:cubicBezTo>
                  <a:pt x="1219" y="424"/>
                  <a:pt x="1162" y="585"/>
                  <a:pt x="1123" y="624"/>
                </a:cubicBezTo>
                <a:cubicBezTo>
                  <a:pt x="1084" y="663"/>
                  <a:pt x="1014" y="559"/>
                  <a:pt x="971" y="584"/>
                </a:cubicBezTo>
                <a:cubicBezTo>
                  <a:pt x="928" y="609"/>
                  <a:pt x="911" y="724"/>
                  <a:pt x="867" y="776"/>
                </a:cubicBezTo>
                <a:cubicBezTo>
                  <a:pt x="823" y="828"/>
                  <a:pt x="768" y="897"/>
                  <a:pt x="707" y="896"/>
                </a:cubicBezTo>
                <a:cubicBezTo>
                  <a:pt x="646" y="895"/>
                  <a:pt x="587" y="757"/>
                  <a:pt x="499" y="768"/>
                </a:cubicBezTo>
                <a:cubicBezTo>
                  <a:pt x="411" y="779"/>
                  <a:pt x="256" y="965"/>
                  <a:pt x="179" y="960"/>
                </a:cubicBezTo>
                <a:cubicBezTo>
                  <a:pt x="102" y="955"/>
                  <a:pt x="58" y="836"/>
                  <a:pt x="35" y="736"/>
                </a:cubicBezTo>
                <a:cubicBezTo>
                  <a:pt x="12" y="636"/>
                  <a:pt x="0" y="419"/>
                  <a:pt x="43" y="360"/>
                </a:cubicBezTo>
                <a:cubicBezTo>
                  <a:pt x="86" y="301"/>
                  <a:pt x="212" y="375"/>
                  <a:pt x="291" y="384"/>
                </a:cubicBezTo>
                <a:cubicBezTo>
                  <a:pt x="370" y="393"/>
                  <a:pt x="475" y="451"/>
                  <a:pt x="515" y="416"/>
                </a:cubicBezTo>
                <a:cubicBezTo>
                  <a:pt x="555" y="381"/>
                  <a:pt x="516" y="216"/>
                  <a:pt x="523" y="152"/>
                </a:cubicBezTo>
                <a:close/>
              </a:path>
            </a:pathLst>
          </a:custGeom>
          <a:solidFill>
            <a:srgbClr val="0066FF"/>
          </a:solidFill>
          <a:ln w="12700" cap="sq" cmpd="sng">
            <a:solidFill>
              <a:srgbClr val="0066FF"/>
            </a:solidFill>
            <a:prstDash val="solid"/>
            <a:round/>
            <a:headEnd type="none" w="sm" len="sm"/>
            <a:tailEnd type="none" w="sm" len="sm"/>
          </a:ln>
        </p:spPr>
        <p:txBody>
          <a:bodyPr wrap="none" anchor="ctr"/>
          <a:lstStyle/>
          <a:p>
            <a:endParaRPr lang="en-US"/>
          </a:p>
        </p:txBody>
      </p:sp>
      <p:sp>
        <p:nvSpPr>
          <p:cNvPr id="28682" name="Freeform 11"/>
          <p:cNvSpPr>
            <a:spLocks/>
          </p:cNvSpPr>
          <p:nvPr/>
        </p:nvSpPr>
        <p:spPr bwMode="auto">
          <a:xfrm>
            <a:off x="1866900" y="3568700"/>
            <a:ext cx="4443413" cy="1862138"/>
          </a:xfrm>
          <a:custGeom>
            <a:avLst/>
            <a:gdLst>
              <a:gd name="T0" fmla="*/ 2147483646 w 2799"/>
              <a:gd name="T1" fmla="*/ 0 h 1173"/>
              <a:gd name="T2" fmla="*/ 2147483646 w 2799"/>
              <a:gd name="T3" fmla="*/ 2147483646 h 1173"/>
              <a:gd name="T4" fmla="*/ 2147483646 w 2799"/>
              <a:gd name="T5" fmla="*/ 2147483646 h 1173"/>
              <a:gd name="T6" fmla="*/ 2147483646 w 2799"/>
              <a:gd name="T7" fmla="*/ 2147483646 h 1173"/>
              <a:gd name="T8" fmla="*/ 2147483646 w 2799"/>
              <a:gd name="T9" fmla="*/ 2147483646 h 1173"/>
              <a:gd name="T10" fmla="*/ 2147483646 w 2799"/>
              <a:gd name="T11" fmla="*/ 2147483646 h 1173"/>
              <a:gd name="T12" fmla="*/ 2147483646 w 2799"/>
              <a:gd name="T13" fmla="*/ 2147483646 h 1173"/>
              <a:gd name="T14" fmla="*/ 2147483646 w 2799"/>
              <a:gd name="T15" fmla="*/ 2147483646 h 1173"/>
              <a:gd name="T16" fmla="*/ 2147483646 w 2799"/>
              <a:gd name="T17" fmla="*/ 2147483646 h 1173"/>
              <a:gd name="T18" fmla="*/ 2147483646 w 2799"/>
              <a:gd name="T19" fmla="*/ 2147483646 h 1173"/>
              <a:gd name="T20" fmla="*/ 2147483646 w 2799"/>
              <a:gd name="T21" fmla="*/ 2147483646 h 1173"/>
              <a:gd name="T22" fmla="*/ 0 w 2799"/>
              <a:gd name="T23" fmla="*/ 2147483646 h 11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99"/>
              <a:gd name="T37" fmla="*/ 0 h 1173"/>
              <a:gd name="T38" fmla="*/ 2799 w 2799"/>
              <a:gd name="T39" fmla="*/ 1173 h 11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99" h="1173">
                <a:moveTo>
                  <a:pt x="2736" y="0"/>
                </a:moveTo>
                <a:cubicBezTo>
                  <a:pt x="2767" y="20"/>
                  <a:pt x="2799" y="40"/>
                  <a:pt x="2792" y="88"/>
                </a:cubicBezTo>
                <a:cubicBezTo>
                  <a:pt x="2785" y="136"/>
                  <a:pt x="2741" y="205"/>
                  <a:pt x="2696" y="288"/>
                </a:cubicBezTo>
                <a:cubicBezTo>
                  <a:pt x="2651" y="371"/>
                  <a:pt x="2560" y="489"/>
                  <a:pt x="2520" y="584"/>
                </a:cubicBezTo>
                <a:cubicBezTo>
                  <a:pt x="2480" y="679"/>
                  <a:pt x="2519" y="779"/>
                  <a:pt x="2456" y="856"/>
                </a:cubicBezTo>
                <a:cubicBezTo>
                  <a:pt x="2393" y="933"/>
                  <a:pt x="2249" y="1028"/>
                  <a:pt x="2144" y="1048"/>
                </a:cubicBezTo>
                <a:cubicBezTo>
                  <a:pt x="2039" y="1068"/>
                  <a:pt x="1941" y="956"/>
                  <a:pt x="1824" y="976"/>
                </a:cubicBezTo>
                <a:cubicBezTo>
                  <a:pt x="1707" y="996"/>
                  <a:pt x="1572" y="1173"/>
                  <a:pt x="1440" y="1168"/>
                </a:cubicBezTo>
                <a:cubicBezTo>
                  <a:pt x="1308" y="1163"/>
                  <a:pt x="1200" y="996"/>
                  <a:pt x="1032" y="944"/>
                </a:cubicBezTo>
                <a:cubicBezTo>
                  <a:pt x="864" y="892"/>
                  <a:pt x="580" y="905"/>
                  <a:pt x="432" y="856"/>
                </a:cubicBezTo>
                <a:cubicBezTo>
                  <a:pt x="284" y="807"/>
                  <a:pt x="216" y="685"/>
                  <a:pt x="144" y="648"/>
                </a:cubicBezTo>
                <a:cubicBezTo>
                  <a:pt x="72" y="611"/>
                  <a:pt x="36" y="621"/>
                  <a:pt x="0" y="632"/>
                </a:cubicBezTo>
              </a:path>
            </a:pathLst>
          </a:custGeom>
          <a:noFill/>
          <a:ln w="28575" cap="sq" cmpd="sng">
            <a:solidFill>
              <a:srgbClr val="0066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83" name="Freeform 12"/>
          <p:cNvSpPr>
            <a:spLocks/>
          </p:cNvSpPr>
          <p:nvPr/>
        </p:nvSpPr>
        <p:spPr bwMode="auto">
          <a:xfrm>
            <a:off x="1689100" y="1009650"/>
            <a:ext cx="7886700" cy="3206750"/>
          </a:xfrm>
          <a:custGeom>
            <a:avLst/>
            <a:gdLst>
              <a:gd name="T0" fmla="*/ 2147483646 w 4968"/>
              <a:gd name="T1" fmla="*/ 2147483646 h 2020"/>
              <a:gd name="T2" fmla="*/ 2147483646 w 4968"/>
              <a:gd name="T3" fmla="*/ 2147483646 h 2020"/>
              <a:gd name="T4" fmla="*/ 2147483646 w 4968"/>
              <a:gd name="T5" fmla="*/ 2147483646 h 2020"/>
              <a:gd name="T6" fmla="*/ 2147483646 w 4968"/>
              <a:gd name="T7" fmla="*/ 2147483646 h 2020"/>
              <a:gd name="T8" fmla="*/ 2147483646 w 4968"/>
              <a:gd name="T9" fmla="*/ 2147483646 h 2020"/>
              <a:gd name="T10" fmla="*/ 2147483646 w 4968"/>
              <a:gd name="T11" fmla="*/ 2147483646 h 2020"/>
              <a:gd name="T12" fmla="*/ 2147483646 w 4968"/>
              <a:gd name="T13" fmla="*/ 2147483646 h 2020"/>
              <a:gd name="T14" fmla="*/ 2147483646 w 4968"/>
              <a:gd name="T15" fmla="*/ 2147483646 h 2020"/>
              <a:gd name="T16" fmla="*/ 2147483646 w 4968"/>
              <a:gd name="T17" fmla="*/ 2147483646 h 2020"/>
              <a:gd name="T18" fmla="*/ 2147483646 w 4968"/>
              <a:gd name="T19" fmla="*/ 2147483646 h 2020"/>
              <a:gd name="T20" fmla="*/ 2147483646 w 4968"/>
              <a:gd name="T21" fmla="*/ 2147483646 h 2020"/>
              <a:gd name="T22" fmla="*/ 2147483646 w 4968"/>
              <a:gd name="T23" fmla="*/ 2147483646 h 2020"/>
              <a:gd name="T24" fmla="*/ 2147483646 w 4968"/>
              <a:gd name="T25" fmla="*/ 2147483646 h 2020"/>
              <a:gd name="T26" fmla="*/ 2147483646 w 4968"/>
              <a:gd name="T27" fmla="*/ 2147483646 h 2020"/>
              <a:gd name="T28" fmla="*/ 2147483646 w 4968"/>
              <a:gd name="T29" fmla="*/ 2147483646 h 2020"/>
              <a:gd name="T30" fmla="*/ 2147483646 w 4968"/>
              <a:gd name="T31" fmla="*/ 2147483646 h 2020"/>
              <a:gd name="T32" fmla="*/ 2147483646 w 4968"/>
              <a:gd name="T33" fmla="*/ 2147483646 h 2020"/>
              <a:gd name="T34" fmla="*/ 0 w 4968"/>
              <a:gd name="T35" fmla="*/ 2147483646 h 20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68"/>
              <a:gd name="T55" fmla="*/ 0 h 2020"/>
              <a:gd name="T56" fmla="*/ 4968 w 4968"/>
              <a:gd name="T57" fmla="*/ 2020 h 20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68" h="2020">
                <a:moveTo>
                  <a:pt x="4968" y="2020"/>
                </a:moveTo>
                <a:cubicBezTo>
                  <a:pt x="4956" y="1960"/>
                  <a:pt x="4945" y="1901"/>
                  <a:pt x="4912" y="1844"/>
                </a:cubicBezTo>
                <a:cubicBezTo>
                  <a:pt x="4879" y="1787"/>
                  <a:pt x="4805" y="1739"/>
                  <a:pt x="4768" y="1676"/>
                </a:cubicBezTo>
                <a:cubicBezTo>
                  <a:pt x="4731" y="1613"/>
                  <a:pt x="4687" y="1573"/>
                  <a:pt x="4688" y="1468"/>
                </a:cubicBezTo>
                <a:cubicBezTo>
                  <a:pt x="4689" y="1363"/>
                  <a:pt x="4757" y="1155"/>
                  <a:pt x="4776" y="1044"/>
                </a:cubicBezTo>
                <a:cubicBezTo>
                  <a:pt x="4795" y="933"/>
                  <a:pt x="4811" y="893"/>
                  <a:pt x="4800" y="804"/>
                </a:cubicBezTo>
                <a:cubicBezTo>
                  <a:pt x="4789" y="715"/>
                  <a:pt x="4771" y="595"/>
                  <a:pt x="4712" y="508"/>
                </a:cubicBezTo>
                <a:cubicBezTo>
                  <a:pt x="4653" y="421"/>
                  <a:pt x="4564" y="363"/>
                  <a:pt x="4448" y="284"/>
                </a:cubicBezTo>
                <a:cubicBezTo>
                  <a:pt x="4332" y="205"/>
                  <a:pt x="4147" y="72"/>
                  <a:pt x="4016" y="36"/>
                </a:cubicBezTo>
                <a:cubicBezTo>
                  <a:pt x="3885" y="0"/>
                  <a:pt x="3795" y="36"/>
                  <a:pt x="3664" y="68"/>
                </a:cubicBezTo>
                <a:cubicBezTo>
                  <a:pt x="3533" y="100"/>
                  <a:pt x="3347" y="223"/>
                  <a:pt x="3232" y="228"/>
                </a:cubicBezTo>
                <a:cubicBezTo>
                  <a:pt x="3117" y="233"/>
                  <a:pt x="3079" y="84"/>
                  <a:pt x="2976" y="100"/>
                </a:cubicBezTo>
                <a:cubicBezTo>
                  <a:pt x="2873" y="116"/>
                  <a:pt x="2835" y="305"/>
                  <a:pt x="2616" y="324"/>
                </a:cubicBezTo>
                <a:cubicBezTo>
                  <a:pt x="2397" y="343"/>
                  <a:pt x="1893" y="256"/>
                  <a:pt x="1664" y="212"/>
                </a:cubicBezTo>
                <a:cubicBezTo>
                  <a:pt x="1435" y="168"/>
                  <a:pt x="1372" y="65"/>
                  <a:pt x="1240" y="60"/>
                </a:cubicBezTo>
                <a:cubicBezTo>
                  <a:pt x="1108" y="55"/>
                  <a:pt x="999" y="127"/>
                  <a:pt x="872" y="180"/>
                </a:cubicBezTo>
                <a:cubicBezTo>
                  <a:pt x="745" y="233"/>
                  <a:pt x="625" y="260"/>
                  <a:pt x="480" y="380"/>
                </a:cubicBezTo>
                <a:cubicBezTo>
                  <a:pt x="335" y="500"/>
                  <a:pt x="167" y="700"/>
                  <a:pt x="0" y="900"/>
                </a:cubicBezTo>
              </a:path>
            </a:pathLst>
          </a:custGeom>
          <a:noFill/>
          <a:ln w="28575" cap="sq" cmpd="sng">
            <a:solidFill>
              <a:srgbClr val="0066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84" name="Freeform 13"/>
          <p:cNvSpPr>
            <a:spLocks/>
          </p:cNvSpPr>
          <p:nvPr/>
        </p:nvSpPr>
        <p:spPr bwMode="auto">
          <a:xfrm>
            <a:off x="3683000" y="3738563"/>
            <a:ext cx="1549400" cy="1404937"/>
          </a:xfrm>
          <a:custGeom>
            <a:avLst/>
            <a:gdLst>
              <a:gd name="T0" fmla="*/ 2147483646 w 976"/>
              <a:gd name="T1" fmla="*/ 2147483646 h 885"/>
              <a:gd name="T2" fmla="*/ 2147483646 w 976"/>
              <a:gd name="T3" fmla="*/ 2147483646 h 885"/>
              <a:gd name="T4" fmla="*/ 2147483646 w 976"/>
              <a:gd name="T5" fmla="*/ 2147483646 h 885"/>
              <a:gd name="T6" fmla="*/ 2147483646 w 976"/>
              <a:gd name="T7" fmla="*/ 2147483646 h 885"/>
              <a:gd name="T8" fmla="*/ 2147483646 w 976"/>
              <a:gd name="T9" fmla="*/ 2147483646 h 885"/>
              <a:gd name="T10" fmla="*/ 2147483646 w 976"/>
              <a:gd name="T11" fmla="*/ 2147483646 h 885"/>
              <a:gd name="T12" fmla="*/ 2147483646 w 976"/>
              <a:gd name="T13" fmla="*/ 2147483646 h 885"/>
              <a:gd name="T14" fmla="*/ 0 w 976"/>
              <a:gd name="T15" fmla="*/ 2147483646 h 885"/>
              <a:gd name="T16" fmla="*/ 0 60000 65536"/>
              <a:gd name="T17" fmla="*/ 0 60000 65536"/>
              <a:gd name="T18" fmla="*/ 0 60000 65536"/>
              <a:gd name="T19" fmla="*/ 0 60000 65536"/>
              <a:gd name="T20" fmla="*/ 0 60000 65536"/>
              <a:gd name="T21" fmla="*/ 0 60000 65536"/>
              <a:gd name="T22" fmla="*/ 0 60000 65536"/>
              <a:gd name="T23" fmla="*/ 0 60000 65536"/>
              <a:gd name="T24" fmla="*/ 0 w 976"/>
              <a:gd name="T25" fmla="*/ 0 h 885"/>
              <a:gd name="T26" fmla="*/ 976 w 976"/>
              <a:gd name="T27" fmla="*/ 885 h 8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6" h="885">
                <a:moveTo>
                  <a:pt x="976" y="5"/>
                </a:moveTo>
                <a:cubicBezTo>
                  <a:pt x="954" y="2"/>
                  <a:pt x="932" y="0"/>
                  <a:pt x="888" y="29"/>
                </a:cubicBezTo>
                <a:cubicBezTo>
                  <a:pt x="844" y="58"/>
                  <a:pt x="765" y="126"/>
                  <a:pt x="712" y="181"/>
                </a:cubicBezTo>
                <a:cubicBezTo>
                  <a:pt x="659" y="236"/>
                  <a:pt x="619" y="313"/>
                  <a:pt x="568" y="357"/>
                </a:cubicBezTo>
                <a:cubicBezTo>
                  <a:pt x="517" y="401"/>
                  <a:pt x="456" y="406"/>
                  <a:pt x="408" y="445"/>
                </a:cubicBezTo>
                <a:cubicBezTo>
                  <a:pt x="360" y="484"/>
                  <a:pt x="325" y="541"/>
                  <a:pt x="280" y="589"/>
                </a:cubicBezTo>
                <a:cubicBezTo>
                  <a:pt x="235" y="637"/>
                  <a:pt x="183" y="684"/>
                  <a:pt x="136" y="733"/>
                </a:cubicBezTo>
                <a:cubicBezTo>
                  <a:pt x="89" y="782"/>
                  <a:pt x="44" y="833"/>
                  <a:pt x="0" y="885"/>
                </a:cubicBezTo>
              </a:path>
            </a:pathLst>
          </a:custGeom>
          <a:noFill/>
          <a:ln w="28575" cap="flat" cmpd="sng">
            <a:solidFill>
              <a:srgbClr val="0066FF"/>
            </a:solidFill>
            <a:prstDash val="dashDot"/>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85" name="Freeform 14"/>
          <p:cNvSpPr>
            <a:spLocks/>
          </p:cNvSpPr>
          <p:nvPr/>
        </p:nvSpPr>
        <p:spPr bwMode="auto">
          <a:xfrm>
            <a:off x="7624763" y="1557338"/>
            <a:ext cx="1412875" cy="1584325"/>
          </a:xfrm>
          <a:custGeom>
            <a:avLst/>
            <a:gdLst>
              <a:gd name="T0" fmla="*/ 2147483646 w 890"/>
              <a:gd name="T1" fmla="*/ 2147483646 h 998"/>
              <a:gd name="T2" fmla="*/ 2147483646 w 890"/>
              <a:gd name="T3" fmla="*/ 2147483646 h 998"/>
              <a:gd name="T4" fmla="*/ 2147483646 w 890"/>
              <a:gd name="T5" fmla="*/ 2147483646 h 998"/>
              <a:gd name="T6" fmla="*/ 2147483646 w 890"/>
              <a:gd name="T7" fmla="*/ 2147483646 h 998"/>
              <a:gd name="T8" fmla="*/ 2147483646 w 890"/>
              <a:gd name="T9" fmla="*/ 2147483646 h 998"/>
              <a:gd name="T10" fmla="*/ 2147483646 w 890"/>
              <a:gd name="T11" fmla="*/ 2147483646 h 998"/>
              <a:gd name="T12" fmla="*/ 2147483646 w 890"/>
              <a:gd name="T13" fmla="*/ 2147483646 h 998"/>
              <a:gd name="T14" fmla="*/ 2147483646 w 890"/>
              <a:gd name="T15" fmla="*/ 2147483646 h 998"/>
              <a:gd name="T16" fmla="*/ 2147483646 w 890"/>
              <a:gd name="T17" fmla="*/ 2147483646 h 998"/>
              <a:gd name="T18" fmla="*/ 2147483646 w 890"/>
              <a:gd name="T19" fmla="*/ 2147483646 h 998"/>
              <a:gd name="T20" fmla="*/ 2147483646 w 890"/>
              <a:gd name="T21" fmla="*/ 2147483646 h 998"/>
              <a:gd name="T22" fmla="*/ 2147483646 w 890"/>
              <a:gd name="T23" fmla="*/ 2147483646 h 998"/>
              <a:gd name="T24" fmla="*/ 2147483646 w 890"/>
              <a:gd name="T25" fmla="*/ 2147483646 h 998"/>
              <a:gd name="T26" fmla="*/ 2147483646 w 890"/>
              <a:gd name="T27" fmla="*/ 2147483646 h 9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0"/>
              <a:gd name="T43" fmla="*/ 0 h 998"/>
              <a:gd name="T44" fmla="*/ 890 w 890"/>
              <a:gd name="T45" fmla="*/ 998 h 9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0" h="998">
                <a:moveTo>
                  <a:pt x="173" y="339"/>
                </a:moveTo>
                <a:cubicBezTo>
                  <a:pt x="106" y="300"/>
                  <a:pt x="78" y="320"/>
                  <a:pt x="53" y="291"/>
                </a:cubicBezTo>
                <a:cubicBezTo>
                  <a:pt x="28" y="262"/>
                  <a:pt x="0" y="207"/>
                  <a:pt x="21" y="163"/>
                </a:cubicBezTo>
                <a:cubicBezTo>
                  <a:pt x="42" y="119"/>
                  <a:pt x="122" y="51"/>
                  <a:pt x="181" y="27"/>
                </a:cubicBezTo>
                <a:cubicBezTo>
                  <a:pt x="240" y="3"/>
                  <a:pt x="305" y="0"/>
                  <a:pt x="373" y="19"/>
                </a:cubicBezTo>
                <a:cubicBezTo>
                  <a:pt x="441" y="38"/>
                  <a:pt x="520" y="90"/>
                  <a:pt x="589" y="139"/>
                </a:cubicBezTo>
                <a:cubicBezTo>
                  <a:pt x="658" y="188"/>
                  <a:pt x="741" y="259"/>
                  <a:pt x="789" y="315"/>
                </a:cubicBezTo>
                <a:cubicBezTo>
                  <a:pt x="837" y="371"/>
                  <a:pt x="864" y="416"/>
                  <a:pt x="877" y="475"/>
                </a:cubicBezTo>
                <a:cubicBezTo>
                  <a:pt x="890" y="534"/>
                  <a:pt x="880" y="600"/>
                  <a:pt x="869" y="667"/>
                </a:cubicBezTo>
                <a:cubicBezTo>
                  <a:pt x="858" y="734"/>
                  <a:pt x="848" y="820"/>
                  <a:pt x="813" y="875"/>
                </a:cubicBezTo>
                <a:cubicBezTo>
                  <a:pt x="778" y="930"/>
                  <a:pt x="721" y="992"/>
                  <a:pt x="661" y="995"/>
                </a:cubicBezTo>
                <a:cubicBezTo>
                  <a:pt x="601" y="998"/>
                  <a:pt x="488" y="970"/>
                  <a:pt x="453" y="891"/>
                </a:cubicBezTo>
                <a:cubicBezTo>
                  <a:pt x="418" y="812"/>
                  <a:pt x="498" y="616"/>
                  <a:pt x="453" y="523"/>
                </a:cubicBezTo>
                <a:cubicBezTo>
                  <a:pt x="408" y="430"/>
                  <a:pt x="240" y="378"/>
                  <a:pt x="173" y="339"/>
                </a:cubicBezTo>
                <a:close/>
              </a:path>
            </a:pathLst>
          </a:custGeom>
          <a:solidFill>
            <a:srgbClr val="02E282">
              <a:alpha val="50195"/>
            </a:srgbClr>
          </a:solidFill>
          <a:ln w="12700" cap="sq" cmpd="sng">
            <a:solidFill>
              <a:schemeClr val="tx1"/>
            </a:solidFill>
            <a:prstDash val="solid"/>
            <a:round/>
            <a:headEnd type="none" w="sm" len="sm"/>
            <a:tailEnd type="none" w="sm" len="sm"/>
          </a:ln>
        </p:spPr>
        <p:txBody>
          <a:bodyPr wrap="none" anchor="ctr"/>
          <a:lstStyle/>
          <a:p>
            <a:endParaRPr lang="en-US"/>
          </a:p>
        </p:txBody>
      </p:sp>
      <p:grpSp>
        <p:nvGrpSpPr>
          <p:cNvPr id="28686" name="Group 15"/>
          <p:cNvGrpSpPr>
            <a:grpSpLocks/>
          </p:cNvGrpSpPr>
          <p:nvPr/>
        </p:nvGrpSpPr>
        <p:grpSpPr bwMode="auto">
          <a:xfrm>
            <a:off x="7670800" y="1816100"/>
            <a:ext cx="184150" cy="95250"/>
            <a:chOff x="4940" y="680"/>
            <a:chExt cx="116" cy="60"/>
          </a:xfrm>
        </p:grpSpPr>
        <p:sp>
          <p:nvSpPr>
            <p:cNvPr id="28788" name="Freeform 16"/>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89" name="Freeform 17"/>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90" name="Line 18"/>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91" name="Line 19"/>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687" name="Group 20"/>
          <p:cNvGrpSpPr>
            <a:grpSpLocks/>
          </p:cNvGrpSpPr>
          <p:nvPr/>
        </p:nvGrpSpPr>
        <p:grpSpPr bwMode="auto">
          <a:xfrm>
            <a:off x="7829550" y="1676400"/>
            <a:ext cx="184150" cy="95250"/>
            <a:chOff x="4940" y="680"/>
            <a:chExt cx="116" cy="60"/>
          </a:xfrm>
        </p:grpSpPr>
        <p:sp>
          <p:nvSpPr>
            <p:cNvPr id="28784" name="Freeform 21"/>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85" name="Freeform 22"/>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86" name="Line 23"/>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87" name="Line 24"/>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688" name="Group 25"/>
          <p:cNvGrpSpPr>
            <a:grpSpLocks/>
          </p:cNvGrpSpPr>
          <p:nvPr/>
        </p:nvGrpSpPr>
        <p:grpSpPr bwMode="auto">
          <a:xfrm>
            <a:off x="8020050" y="1612900"/>
            <a:ext cx="184150" cy="95250"/>
            <a:chOff x="4940" y="680"/>
            <a:chExt cx="116" cy="60"/>
          </a:xfrm>
        </p:grpSpPr>
        <p:sp>
          <p:nvSpPr>
            <p:cNvPr id="28780" name="Freeform 26"/>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81" name="Freeform 27"/>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82" name="Line 28"/>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83" name="Line 29"/>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689" name="Group 30"/>
          <p:cNvGrpSpPr>
            <a:grpSpLocks/>
          </p:cNvGrpSpPr>
          <p:nvPr/>
        </p:nvGrpSpPr>
        <p:grpSpPr bwMode="auto">
          <a:xfrm>
            <a:off x="7880350" y="1911350"/>
            <a:ext cx="184150" cy="95250"/>
            <a:chOff x="4940" y="680"/>
            <a:chExt cx="116" cy="60"/>
          </a:xfrm>
        </p:grpSpPr>
        <p:sp>
          <p:nvSpPr>
            <p:cNvPr id="28776" name="Freeform 31"/>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77" name="Freeform 32"/>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78" name="Line 33"/>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79" name="Line 34"/>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690" name="Group 35"/>
          <p:cNvGrpSpPr>
            <a:grpSpLocks/>
          </p:cNvGrpSpPr>
          <p:nvPr/>
        </p:nvGrpSpPr>
        <p:grpSpPr bwMode="auto">
          <a:xfrm>
            <a:off x="8115300" y="1752600"/>
            <a:ext cx="184150" cy="95250"/>
            <a:chOff x="4940" y="680"/>
            <a:chExt cx="116" cy="60"/>
          </a:xfrm>
        </p:grpSpPr>
        <p:sp>
          <p:nvSpPr>
            <p:cNvPr id="28772" name="Freeform 36"/>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73" name="Freeform 37"/>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74" name="Line 38"/>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75" name="Line 39"/>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691" name="Group 40"/>
          <p:cNvGrpSpPr>
            <a:grpSpLocks/>
          </p:cNvGrpSpPr>
          <p:nvPr/>
        </p:nvGrpSpPr>
        <p:grpSpPr bwMode="auto">
          <a:xfrm>
            <a:off x="8178800" y="1949450"/>
            <a:ext cx="184150" cy="95250"/>
            <a:chOff x="4940" y="680"/>
            <a:chExt cx="116" cy="60"/>
          </a:xfrm>
        </p:grpSpPr>
        <p:sp>
          <p:nvSpPr>
            <p:cNvPr id="28768" name="Freeform 41"/>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69" name="Freeform 42"/>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70" name="Line 43"/>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71" name="Line 44"/>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692" name="Group 45"/>
          <p:cNvGrpSpPr>
            <a:grpSpLocks/>
          </p:cNvGrpSpPr>
          <p:nvPr/>
        </p:nvGrpSpPr>
        <p:grpSpPr bwMode="auto">
          <a:xfrm>
            <a:off x="8420100" y="1822450"/>
            <a:ext cx="184150" cy="95250"/>
            <a:chOff x="4940" y="680"/>
            <a:chExt cx="116" cy="60"/>
          </a:xfrm>
        </p:grpSpPr>
        <p:sp>
          <p:nvSpPr>
            <p:cNvPr id="28764" name="Freeform 46"/>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65" name="Freeform 47"/>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66" name="Line 48"/>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67" name="Line 49"/>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693" name="Group 50"/>
          <p:cNvGrpSpPr>
            <a:grpSpLocks/>
          </p:cNvGrpSpPr>
          <p:nvPr/>
        </p:nvGrpSpPr>
        <p:grpSpPr bwMode="auto">
          <a:xfrm>
            <a:off x="8299450" y="2120900"/>
            <a:ext cx="184150" cy="95250"/>
            <a:chOff x="4940" y="680"/>
            <a:chExt cx="116" cy="60"/>
          </a:xfrm>
        </p:grpSpPr>
        <p:sp>
          <p:nvSpPr>
            <p:cNvPr id="28760" name="Freeform 51"/>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61" name="Freeform 52"/>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62" name="Line 53"/>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63" name="Line 54"/>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694" name="Group 55"/>
          <p:cNvGrpSpPr>
            <a:grpSpLocks/>
          </p:cNvGrpSpPr>
          <p:nvPr/>
        </p:nvGrpSpPr>
        <p:grpSpPr bwMode="auto">
          <a:xfrm>
            <a:off x="8559800" y="2000250"/>
            <a:ext cx="184150" cy="95250"/>
            <a:chOff x="4940" y="680"/>
            <a:chExt cx="116" cy="60"/>
          </a:xfrm>
        </p:grpSpPr>
        <p:sp>
          <p:nvSpPr>
            <p:cNvPr id="28756" name="Freeform 56"/>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57" name="Freeform 57"/>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58" name="Line 58"/>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59" name="Line 59"/>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695" name="Group 60"/>
          <p:cNvGrpSpPr>
            <a:grpSpLocks/>
          </p:cNvGrpSpPr>
          <p:nvPr/>
        </p:nvGrpSpPr>
        <p:grpSpPr bwMode="auto">
          <a:xfrm>
            <a:off x="8750300" y="2197100"/>
            <a:ext cx="184150" cy="95250"/>
            <a:chOff x="4940" y="680"/>
            <a:chExt cx="116" cy="60"/>
          </a:xfrm>
        </p:grpSpPr>
        <p:sp>
          <p:nvSpPr>
            <p:cNvPr id="28752" name="Freeform 61"/>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53" name="Freeform 62"/>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54" name="Line 63"/>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55" name="Line 64"/>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696" name="Group 65"/>
          <p:cNvGrpSpPr>
            <a:grpSpLocks/>
          </p:cNvGrpSpPr>
          <p:nvPr/>
        </p:nvGrpSpPr>
        <p:grpSpPr bwMode="auto">
          <a:xfrm>
            <a:off x="8451850" y="2260600"/>
            <a:ext cx="184150" cy="95250"/>
            <a:chOff x="4940" y="680"/>
            <a:chExt cx="116" cy="60"/>
          </a:xfrm>
        </p:grpSpPr>
        <p:sp>
          <p:nvSpPr>
            <p:cNvPr id="28748" name="Freeform 66"/>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49" name="Freeform 67"/>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50" name="Line 68"/>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51" name="Line 69"/>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697" name="Group 70"/>
          <p:cNvGrpSpPr>
            <a:grpSpLocks/>
          </p:cNvGrpSpPr>
          <p:nvPr/>
        </p:nvGrpSpPr>
        <p:grpSpPr bwMode="auto">
          <a:xfrm>
            <a:off x="8610600" y="2387600"/>
            <a:ext cx="184150" cy="95250"/>
            <a:chOff x="4940" y="680"/>
            <a:chExt cx="116" cy="60"/>
          </a:xfrm>
        </p:grpSpPr>
        <p:sp>
          <p:nvSpPr>
            <p:cNvPr id="28744" name="Freeform 71"/>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45" name="Freeform 72"/>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46" name="Line 73"/>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47" name="Line 74"/>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698" name="Group 75"/>
          <p:cNvGrpSpPr>
            <a:grpSpLocks/>
          </p:cNvGrpSpPr>
          <p:nvPr/>
        </p:nvGrpSpPr>
        <p:grpSpPr bwMode="auto">
          <a:xfrm>
            <a:off x="8724900" y="2540000"/>
            <a:ext cx="184150" cy="95250"/>
            <a:chOff x="4940" y="680"/>
            <a:chExt cx="116" cy="60"/>
          </a:xfrm>
        </p:grpSpPr>
        <p:sp>
          <p:nvSpPr>
            <p:cNvPr id="28740" name="Freeform 76"/>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41" name="Freeform 77"/>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42" name="Line 78"/>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43" name="Line 79"/>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699" name="Group 80"/>
          <p:cNvGrpSpPr>
            <a:grpSpLocks/>
          </p:cNvGrpSpPr>
          <p:nvPr/>
        </p:nvGrpSpPr>
        <p:grpSpPr bwMode="auto">
          <a:xfrm>
            <a:off x="8464550" y="2508250"/>
            <a:ext cx="184150" cy="95250"/>
            <a:chOff x="4940" y="680"/>
            <a:chExt cx="116" cy="60"/>
          </a:xfrm>
        </p:grpSpPr>
        <p:sp>
          <p:nvSpPr>
            <p:cNvPr id="28736" name="Freeform 81"/>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37" name="Freeform 82"/>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38" name="Line 83"/>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39" name="Line 84"/>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700" name="Group 85"/>
          <p:cNvGrpSpPr>
            <a:grpSpLocks/>
          </p:cNvGrpSpPr>
          <p:nvPr/>
        </p:nvGrpSpPr>
        <p:grpSpPr bwMode="auto">
          <a:xfrm>
            <a:off x="8413750" y="2705100"/>
            <a:ext cx="184150" cy="95250"/>
            <a:chOff x="4940" y="680"/>
            <a:chExt cx="116" cy="60"/>
          </a:xfrm>
        </p:grpSpPr>
        <p:sp>
          <p:nvSpPr>
            <p:cNvPr id="28732" name="Freeform 86"/>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33" name="Freeform 87"/>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34" name="Line 88"/>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35" name="Line 89"/>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701" name="Group 90"/>
          <p:cNvGrpSpPr>
            <a:grpSpLocks/>
          </p:cNvGrpSpPr>
          <p:nvPr/>
        </p:nvGrpSpPr>
        <p:grpSpPr bwMode="auto">
          <a:xfrm>
            <a:off x="8674100" y="2882900"/>
            <a:ext cx="184150" cy="95250"/>
            <a:chOff x="4940" y="680"/>
            <a:chExt cx="116" cy="60"/>
          </a:xfrm>
        </p:grpSpPr>
        <p:sp>
          <p:nvSpPr>
            <p:cNvPr id="28728" name="Freeform 91"/>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29" name="Freeform 92"/>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30" name="Line 93"/>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31" name="Line 94"/>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702" name="Group 95"/>
          <p:cNvGrpSpPr>
            <a:grpSpLocks/>
          </p:cNvGrpSpPr>
          <p:nvPr/>
        </p:nvGrpSpPr>
        <p:grpSpPr bwMode="auto">
          <a:xfrm>
            <a:off x="8407400" y="2901950"/>
            <a:ext cx="184150" cy="95250"/>
            <a:chOff x="4940" y="680"/>
            <a:chExt cx="116" cy="60"/>
          </a:xfrm>
        </p:grpSpPr>
        <p:sp>
          <p:nvSpPr>
            <p:cNvPr id="28724" name="Freeform 96"/>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25" name="Freeform 97"/>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26" name="Line 98"/>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27" name="Line 99"/>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703" name="Group 100"/>
          <p:cNvGrpSpPr>
            <a:grpSpLocks/>
          </p:cNvGrpSpPr>
          <p:nvPr/>
        </p:nvGrpSpPr>
        <p:grpSpPr bwMode="auto">
          <a:xfrm>
            <a:off x="8724900" y="2711450"/>
            <a:ext cx="184150" cy="95250"/>
            <a:chOff x="4940" y="680"/>
            <a:chExt cx="116" cy="60"/>
          </a:xfrm>
        </p:grpSpPr>
        <p:sp>
          <p:nvSpPr>
            <p:cNvPr id="28720" name="Freeform 101"/>
            <p:cNvSpPr>
              <a:spLocks/>
            </p:cNvSpPr>
            <p:nvPr/>
          </p:nvSpPr>
          <p:spPr bwMode="auto">
            <a:xfrm>
              <a:off x="5000" y="704"/>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21" name="Freeform 102"/>
            <p:cNvSpPr>
              <a:spLocks/>
            </p:cNvSpPr>
            <p:nvPr/>
          </p:nvSpPr>
          <p:spPr bwMode="auto">
            <a:xfrm flipH="1">
              <a:off x="4940" y="700"/>
              <a:ext cx="56" cy="36"/>
            </a:xfrm>
            <a:custGeom>
              <a:avLst/>
              <a:gdLst>
                <a:gd name="T0" fmla="*/ 56 w 56"/>
                <a:gd name="T1" fmla="*/ 0 h 36"/>
                <a:gd name="T2" fmla="*/ 16 w 56"/>
                <a:gd name="T3" fmla="*/ 8 h 36"/>
                <a:gd name="T4" fmla="*/ 0 w 56"/>
                <a:gd name="T5" fmla="*/ 36 h 36"/>
                <a:gd name="T6" fmla="*/ 0 60000 65536"/>
                <a:gd name="T7" fmla="*/ 0 60000 65536"/>
                <a:gd name="T8" fmla="*/ 0 60000 65536"/>
                <a:gd name="T9" fmla="*/ 0 w 56"/>
                <a:gd name="T10" fmla="*/ 0 h 36"/>
                <a:gd name="T11" fmla="*/ 56 w 56"/>
                <a:gd name="T12" fmla="*/ 36 h 36"/>
              </a:gdLst>
              <a:ahLst/>
              <a:cxnLst>
                <a:cxn ang="T6">
                  <a:pos x="T0" y="T1"/>
                </a:cxn>
                <a:cxn ang="T7">
                  <a:pos x="T2" y="T3"/>
                </a:cxn>
                <a:cxn ang="T8">
                  <a:pos x="T4" y="T5"/>
                </a:cxn>
              </a:cxnLst>
              <a:rect l="T9" t="T10" r="T11" b="T12"/>
              <a:pathLst>
                <a:path w="56" h="36">
                  <a:moveTo>
                    <a:pt x="56" y="0"/>
                  </a:moveTo>
                  <a:cubicBezTo>
                    <a:pt x="40" y="1"/>
                    <a:pt x="25" y="2"/>
                    <a:pt x="16" y="8"/>
                  </a:cubicBezTo>
                  <a:cubicBezTo>
                    <a:pt x="7" y="14"/>
                    <a:pt x="3" y="31"/>
                    <a:pt x="0" y="36"/>
                  </a:cubicBezTo>
                </a:path>
              </a:pathLst>
            </a:custGeom>
            <a:noFill/>
            <a:ln w="12700" cap="sq" cmpd="sng">
              <a:solidFill>
                <a:srgbClr val="895B2D"/>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22" name="Line 103"/>
            <p:cNvSpPr>
              <a:spLocks noChangeShapeType="1"/>
            </p:cNvSpPr>
            <p:nvPr/>
          </p:nvSpPr>
          <p:spPr bwMode="auto">
            <a:xfrm flipH="1" flipV="1">
              <a:off x="4992" y="688"/>
              <a:ext cx="8" cy="52"/>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23" name="Line 104"/>
            <p:cNvSpPr>
              <a:spLocks noChangeShapeType="1"/>
            </p:cNvSpPr>
            <p:nvPr/>
          </p:nvSpPr>
          <p:spPr bwMode="auto">
            <a:xfrm flipV="1">
              <a:off x="5000" y="680"/>
              <a:ext cx="12" cy="60"/>
            </a:xfrm>
            <a:prstGeom prst="line">
              <a:avLst/>
            </a:prstGeom>
            <a:noFill/>
            <a:ln w="12700" cap="sq">
              <a:solidFill>
                <a:srgbClr val="895B2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710761" name="AutoShape 105"/>
          <p:cNvSpPr>
            <a:spLocks noChangeArrowheads="1"/>
          </p:cNvSpPr>
          <p:nvPr/>
        </p:nvSpPr>
        <p:spPr bwMode="auto">
          <a:xfrm>
            <a:off x="7727950" y="61436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0762" name="AutoShape 106"/>
          <p:cNvSpPr>
            <a:spLocks noChangeArrowheads="1"/>
          </p:cNvSpPr>
          <p:nvPr/>
        </p:nvSpPr>
        <p:spPr bwMode="auto">
          <a:xfrm>
            <a:off x="2228850" y="6308725"/>
            <a:ext cx="406400" cy="3492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0763" name="AutoShape 107"/>
          <p:cNvSpPr>
            <a:spLocks noChangeArrowheads="1"/>
          </p:cNvSpPr>
          <p:nvPr/>
        </p:nvSpPr>
        <p:spPr bwMode="auto">
          <a:xfrm>
            <a:off x="8985250" y="4302125"/>
            <a:ext cx="406400" cy="3492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28707" name="Freeform 108"/>
          <p:cNvSpPr>
            <a:spLocks/>
          </p:cNvSpPr>
          <p:nvPr/>
        </p:nvSpPr>
        <p:spPr bwMode="auto">
          <a:xfrm>
            <a:off x="2540000" y="1301750"/>
            <a:ext cx="6662738" cy="5099050"/>
          </a:xfrm>
          <a:custGeom>
            <a:avLst/>
            <a:gdLst>
              <a:gd name="T0" fmla="*/ 0 w 4197"/>
              <a:gd name="T1" fmla="*/ 2147483646 h 3212"/>
              <a:gd name="T2" fmla="*/ 2147483646 w 4197"/>
              <a:gd name="T3" fmla="*/ 2147483646 h 3212"/>
              <a:gd name="T4" fmla="*/ 2147483646 w 4197"/>
              <a:gd name="T5" fmla="*/ 2147483646 h 3212"/>
              <a:gd name="T6" fmla="*/ 2147483646 w 4197"/>
              <a:gd name="T7" fmla="*/ 2147483646 h 3212"/>
              <a:gd name="T8" fmla="*/ 2147483646 w 4197"/>
              <a:gd name="T9" fmla="*/ 2147483646 h 3212"/>
              <a:gd name="T10" fmla="*/ 2147483646 w 4197"/>
              <a:gd name="T11" fmla="*/ 2147483646 h 3212"/>
              <a:gd name="T12" fmla="*/ 2147483646 w 4197"/>
              <a:gd name="T13" fmla="*/ 2147483646 h 3212"/>
              <a:gd name="T14" fmla="*/ 2147483646 w 4197"/>
              <a:gd name="T15" fmla="*/ 2147483646 h 3212"/>
              <a:gd name="T16" fmla="*/ 2147483646 w 4197"/>
              <a:gd name="T17" fmla="*/ 2147483646 h 3212"/>
              <a:gd name="T18" fmla="*/ 2147483646 w 4197"/>
              <a:gd name="T19" fmla="*/ 2147483646 h 3212"/>
              <a:gd name="T20" fmla="*/ 2147483646 w 4197"/>
              <a:gd name="T21" fmla="*/ 2147483646 h 3212"/>
              <a:gd name="T22" fmla="*/ 2147483646 w 4197"/>
              <a:gd name="T23" fmla="*/ 2147483646 h 3212"/>
              <a:gd name="T24" fmla="*/ 2147483646 w 4197"/>
              <a:gd name="T25" fmla="*/ 2147483646 h 3212"/>
              <a:gd name="T26" fmla="*/ 2147483646 w 4197"/>
              <a:gd name="T27" fmla="*/ 2147483646 h 3212"/>
              <a:gd name="T28" fmla="*/ 2147483646 w 4197"/>
              <a:gd name="T29" fmla="*/ 2147483646 h 3212"/>
              <a:gd name="T30" fmla="*/ 2147483646 w 4197"/>
              <a:gd name="T31" fmla="*/ 2147483646 h 3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97"/>
              <a:gd name="T49" fmla="*/ 0 h 3212"/>
              <a:gd name="T50" fmla="*/ 4197 w 4197"/>
              <a:gd name="T51" fmla="*/ 3212 h 32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97" h="3212">
                <a:moveTo>
                  <a:pt x="0" y="3212"/>
                </a:moveTo>
                <a:cubicBezTo>
                  <a:pt x="0" y="3192"/>
                  <a:pt x="1" y="3173"/>
                  <a:pt x="88" y="3108"/>
                </a:cubicBezTo>
                <a:cubicBezTo>
                  <a:pt x="175" y="3043"/>
                  <a:pt x="411" y="2964"/>
                  <a:pt x="520" y="2820"/>
                </a:cubicBezTo>
                <a:cubicBezTo>
                  <a:pt x="629" y="2676"/>
                  <a:pt x="647" y="2452"/>
                  <a:pt x="744" y="2244"/>
                </a:cubicBezTo>
                <a:cubicBezTo>
                  <a:pt x="841" y="2036"/>
                  <a:pt x="1088" y="1788"/>
                  <a:pt x="1104" y="1572"/>
                </a:cubicBezTo>
                <a:cubicBezTo>
                  <a:pt x="1120" y="1356"/>
                  <a:pt x="835" y="1089"/>
                  <a:pt x="840" y="948"/>
                </a:cubicBezTo>
                <a:cubicBezTo>
                  <a:pt x="845" y="807"/>
                  <a:pt x="1003" y="723"/>
                  <a:pt x="1136" y="724"/>
                </a:cubicBezTo>
                <a:cubicBezTo>
                  <a:pt x="1269" y="725"/>
                  <a:pt x="1453" y="905"/>
                  <a:pt x="1640" y="956"/>
                </a:cubicBezTo>
                <a:cubicBezTo>
                  <a:pt x="1827" y="1007"/>
                  <a:pt x="2077" y="1073"/>
                  <a:pt x="2256" y="1028"/>
                </a:cubicBezTo>
                <a:cubicBezTo>
                  <a:pt x="2435" y="983"/>
                  <a:pt x="2537" y="840"/>
                  <a:pt x="2712" y="684"/>
                </a:cubicBezTo>
                <a:cubicBezTo>
                  <a:pt x="2887" y="528"/>
                  <a:pt x="3141" y="184"/>
                  <a:pt x="3304" y="92"/>
                </a:cubicBezTo>
                <a:cubicBezTo>
                  <a:pt x="3467" y="0"/>
                  <a:pt x="3549" y="52"/>
                  <a:pt x="3688" y="132"/>
                </a:cubicBezTo>
                <a:cubicBezTo>
                  <a:pt x="3827" y="212"/>
                  <a:pt x="4075" y="406"/>
                  <a:pt x="4136" y="572"/>
                </a:cubicBezTo>
                <a:cubicBezTo>
                  <a:pt x="4197" y="738"/>
                  <a:pt x="4115" y="980"/>
                  <a:pt x="4056" y="1132"/>
                </a:cubicBezTo>
                <a:cubicBezTo>
                  <a:pt x="3997" y="1284"/>
                  <a:pt x="3769" y="1348"/>
                  <a:pt x="3784" y="1484"/>
                </a:cubicBezTo>
                <a:cubicBezTo>
                  <a:pt x="3799" y="1620"/>
                  <a:pt x="3971" y="1784"/>
                  <a:pt x="4144" y="1948"/>
                </a:cubicBezTo>
              </a:path>
            </a:pathLst>
          </a:custGeom>
          <a:noFill/>
          <a:ln w="57150" cap="flat" cmpd="sng">
            <a:solidFill>
              <a:srgbClr val="C61300"/>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0765" name="AutoShape 109"/>
          <p:cNvSpPr>
            <a:spLocks noChangeArrowheads="1"/>
          </p:cNvSpPr>
          <p:nvPr/>
        </p:nvSpPr>
        <p:spPr bwMode="auto">
          <a:xfrm>
            <a:off x="3460750" y="50006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0766" name="AutoShape 110"/>
          <p:cNvSpPr>
            <a:spLocks noChangeArrowheads="1"/>
          </p:cNvSpPr>
          <p:nvPr/>
        </p:nvSpPr>
        <p:spPr bwMode="auto">
          <a:xfrm>
            <a:off x="4044950" y="33496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0767" name="AutoShape 111"/>
          <p:cNvSpPr>
            <a:spLocks noChangeArrowheads="1"/>
          </p:cNvSpPr>
          <p:nvPr/>
        </p:nvSpPr>
        <p:spPr bwMode="auto">
          <a:xfrm>
            <a:off x="4286250" y="23336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0768" name="AutoShape 112"/>
          <p:cNvSpPr>
            <a:spLocks noChangeArrowheads="1"/>
          </p:cNvSpPr>
          <p:nvPr/>
        </p:nvSpPr>
        <p:spPr bwMode="auto">
          <a:xfrm>
            <a:off x="6013450" y="27400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0769" name="AutoShape 113"/>
          <p:cNvSpPr>
            <a:spLocks noChangeArrowheads="1"/>
          </p:cNvSpPr>
          <p:nvPr/>
        </p:nvSpPr>
        <p:spPr bwMode="auto">
          <a:xfrm>
            <a:off x="7740650" y="12668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0770" name="AutoShape 114"/>
          <p:cNvSpPr>
            <a:spLocks noChangeArrowheads="1"/>
          </p:cNvSpPr>
          <p:nvPr/>
        </p:nvSpPr>
        <p:spPr bwMode="auto">
          <a:xfrm>
            <a:off x="8972550" y="22447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0771" name="AutoShape 115"/>
          <p:cNvSpPr>
            <a:spLocks noChangeArrowheads="1"/>
          </p:cNvSpPr>
          <p:nvPr/>
        </p:nvSpPr>
        <p:spPr bwMode="auto">
          <a:xfrm>
            <a:off x="8401050" y="34131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28715" name="Text Box 116"/>
          <p:cNvSpPr txBox="1">
            <a:spLocks noChangeArrowheads="1"/>
          </p:cNvSpPr>
          <p:nvPr/>
        </p:nvSpPr>
        <p:spPr bwMode="auto">
          <a:xfrm>
            <a:off x="2654300" y="6235700"/>
            <a:ext cx="901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400" b="1"/>
              <a:t>Start</a:t>
            </a:r>
            <a:endParaRPr lang="en-US" altLang="en-US"/>
          </a:p>
        </p:txBody>
      </p:sp>
      <p:sp>
        <p:nvSpPr>
          <p:cNvPr id="28716" name="Freeform 117"/>
          <p:cNvSpPr>
            <a:spLocks/>
          </p:cNvSpPr>
          <p:nvPr/>
        </p:nvSpPr>
        <p:spPr bwMode="auto">
          <a:xfrm>
            <a:off x="4343400" y="5033963"/>
            <a:ext cx="3009900" cy="1773237"/>
          </a:xfrm>
          <a:custGeom>
            <a:avLst/>
            <a:gdLst>
              <a:gd name="T0" fmla="*/ 0 w 1896"/>
              <a:gd name="T1" fmla="*/ 2147483646 h 1117"/>
              <a:gd name="T2" fmla="*/ 2147483646 w 1896"/>
              <a:gd name="T3" fmla="*/ 2147483646 h 1117"/>
              <a:gd name="T4" fmla="*/ 2147483646 w 1896"/>
              <a:gd name="T5" fmla="*/ 2147483646 h 1117"/>
              <a:gd name="T6" fmla="*/ 2147483646 w 1896"/>
              <a:gd name="T7" fmla="*/ 2147483646 h 1117"/>
              <a:gd name="T8" fmla="*/ 2147483646 w 1896"/>
              <a:gd name="T9" fmla="*/ 2147483646 h 1117"/>
              <a:gd name="T10" fmla="*/ 2147483646 w 1896"/>
              <a:gd name="T11" fmla="*/ 2147483646 h 1117"/>
              <a:gd name="T12" fmla="*/ 2147483646 w 1896"/>
              <a:gd name="T13" fmla="*/ 2147483646 h 1117"/>
              <a:gd name="T14" fmla="*/ 2147483646 w 1896"/>
              <a:gd name="T15" fmla="*/ 2147483646 h 1117"/>
              <a:gd name="T16" fmla="*/ 2147483646 w 1896"/>
              <a:gd name="T17" fmla="*/ 2147483646 h 1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96"/>
              <a:gd name="T28" fmla="*/ 0 h 1117"/>
              <a:gd name="T29" fmla="*/ 1896 w 1896"/>
              <a:gd name="T30" fmla="*/ 1117 h 1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96" h="1117">
                <a:moveTo>
                  <a:pt x="0" y="5"/>
                </a:moveTo>
                <a:cubicBezTo>
                  <a:pt x="48" y="2"/>
                  <a:pt x="97" y="0"/>
                  <a:pt x="136" y="13"/>
                </a:cubicBezTo>
                <a:cubicBezTo>
                  <a:pt x="175" y="26"/>
                  <a:pt x="223" y="57"/>
                  <a:pt x="232" y="85"/>
                </a:cubicBezTo>
                <a:cubicBezTo>
                  <a:pt x="241" y="113"/>
                  <a:pt x="197" y="126"/>
                  <a:pt x="192" y="181"/>
                </a:cubicBezTo>
                <a:cubicBezTo>
                  <a:pt x="187" y="236"/>
                  <a:pt x="132" y="345"/>
                  <a:pt x="200" y="413"/>
                </a:cubicBezTo>
                <a:cubicBezTo>
                  <a:pt x="268" y="481"/>
                  <a:pt x="463" y="501"/>
                  <a:pt x="600" y="589"/>
                </a:cubicBezTo>
                <a:cubicBezTo>
                  <a:pt x="737" y="677"/>
                  <a:pt x="868" y="865"/>
                  <a:pt x="1024" y="941"/>
                </a:cubicBezTo>
                <a:cubicBezTo>
                  <a:pt x="1180" y="1017"/>
                  <a:pt x="1391" y="1016"/>
                  <a:pt x="1536" y="1045"/>
                </a:cubicBezTo>
                <a:cubicBezTo>
                  <a:pt x="1681" y="1074"/>
                  <a:pt x="1788" y="1095"/>
                  <a:pt x="1896" y="1117"/>
                </a:cubicBezTo>
              </a:path>
            </a:pathLst>
          </a:custGeom>
          <a:noFill/>
          <a:ln w="28575" cap="sq" cmpd="sng">
            <a:solidFill>
              <a:srgbClr val="81562B"/>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17" name="Text Box 118"/>
          <p:cNvSpPr txBox="1">
            <a:spLocks noChangeArrowheads="1"/>
          </p:cNvSpPr>
          <p:nvPr/>
        </p:nvSpPr>
        <p:spPr bwMode="auto">
          <a:xfrm>
            <a:off x="8089900" y="6019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spcBef>
                <a:spcPct val="50000"/>
              </a:spcBef>
            </a:pPr>
            <a:r>
              <a:rPr lang="en-US" altLang="en-US" sz="2400" b="1"/>
              <a:t>= Waypoint</a:t>
            </a:r>
            <a:endParaRPr lang="en-US" altLang="en-US" b="1"/>
          </a:p>
        </p:txBody>
      </p:sp>
      <p:sp>
        <p:nvSpPr>
          <p:cNvPr id="710775" name="AutoShape 119"/>
          <p:cNvSpPr>
            <a:spLocks noChangeArrowheads="1"/>
          </p:cNvSpPr>
          <p:nvPr/>
        </p:nvSpPr>
        <p:spPr bwMode="auto">
          <a:xfrm>
            <a:off x="3740150" y="26003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0776" name="Freeform 120"/>
          <p:cNvSpPr>
            <a:spLocks/>
          </p:cNvSpPr>
          <p:nvPr/>
        </p:nvSpPr>
        <p:spPr bwMode="auto">
          <a:xfrm>
            <a:off x="2552700" y="1397000"/>
            <a:ext cx="6604000" cy="4978400"/>
          </a:xfrm>
          <a:custGeom>
            <a:avLst/>
            <a:gdLst>
              <a:gd name="T0" fmla="*/ 0 w 4160"/>
              <a:gd name="T1" fmla="*/ 2147483646 h 3136"/>
              <a:gd name="T2" fmla="*/ 2147483646 w 4160"/>
              <a:gd name="T3" fmla="*/ 2147483646 h 3136"/>
              <a:gd name="T4" fmla="*/ 2147483646 w 4160"/>
              <a:gd name="T5" fmla="*/ 2147483646 h 3136"/>
              <a:gd name="T6" fmla="*/ 2147483646 w 4160"/>
              <a:gd name="T7" fmla="*/ 2147483646 h 3136"/>
              <a:gd name="T8" fmla="*/ 2147483646 w 4160"/>
              <a:gd name="T9" fmla="*/ 2147483646 h 3136"/>
              <a:gd name="T10" fmla="*/ 2147483646 w 4160"/>
              <a:gd name="T11" fmla="*/ 2147483646 h 3136"/>
              <a:gd name="T12" fmla="*/ 2147483646 w 4160"/>
              <a:gd name="T13" fmla="*/ 0 h 3136"/>
              <a:gd name="T14" fmla="*/ 2147483646 w 4160"/>
              <a:gd name="T15" fmla="*/ 2147483646 h 3136"/>
              <a:gd name="T16" fmla="*/ 2147483646 w 4160"/>
              <a:gd name="T17" fmla="*/ 2147483646 h 3136"/>
              <a:gd name="T18" fmla="*/ 2147483646 w 4160"/>
              <a:gd name="T19" fmla="*/ 2147483646 h 3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60"/>
              <a:gd name="T31" fmla="*/ 0 h 3136"/>
              <a:gd name="T32" fmla="*/ 4160 w 4160"/>
              <a:gd name="T33" fmla="*/ 3136 h 3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60" h="3136">
                <a:moveTo>
                  <a:pt x="0" y="3136"/>
                </a:moveTo>
                <a:lnTo>
                  <a:pt x="680" y="2352"/>
                </a:lnTo>
                <a:lnTo>
                  <a:pt x="1048" y="1312"/>
                </a:lnTo>
                <a:lnTo>
                  <a:pt x="848" y="832"/>
                </a:lnTo>
                <a:lnTo>
                  <a:pt x="1200" y="664"/>
                </a:lnTo>
                <a:lnTo>
                  <a:pt x="2280" y="928"/>
                </a:lnTo>
                <a:lnTo>
                  <a:pt x="3368" y="0"/>
                </a:lnTo>
                <a:lnTo>
                  <a:pt x="4152" y="616"/>
                </a:lnTo>
                <a:lnTo>
                  <a:pt x="3784" y="1352"/>
                </a:lnTo>
                <a:lnTo>
                  <a:pt x="4160" y="1920"/>
                </a:lnTo>
              </a:path>
            </a:pathLst>
          </a:custGeom>
          <a:noFill/>
          <a:ln w="38100" cap="sq" cmpd="sng">
            <a:solidFill>
              <a:srgbClr val="500093"/>
            </a:solidFill>
            <a:prstDash val="solid"/>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877421631"/>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0776"/>
                                        </p:tgtEl>
                                        <p:attrNameLst>
                                          <p:attrName>style.visibility</p:attrName>
                                        </p:attrNameLst>
                                      </p:cBhvr>
                                      <p:to>
                                        <p:strVal val="visible"/>
                                      </p:to>
                                    </p:set>
                                    <p:animEffect transition="in" filter="wipe(left)">
                                      <p:cBhvr>
                                        <p:cTn id="7" dur="500"/>
                                        <p:tgtEl>
                                          <p:spTgt spid="710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77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Oval 3074"/>
          <p:cNvSpPr>
            <a:spLocks noChangeArrowheads="1"/>
          </p:cNvSpPr>
          <p:nvPr/>
        </p:nvSpPr>
        <p:spPr bwMode="auto">
          <a:xfrm>
            <a:off x="3333750" y="2251075"/>
            <a:ext cx="1130300" cy="1104900"/>
          </a:xfrm>
          <a:prstGeom prst="ellipse">
            <a:avLst/>
          </a:prstGeom>
          <a:solidFill>
            <a:srgbClr val="6F77E3">
              <a:alpha val="50195"/>
            </a:srgbClr>
          </a:solidFill>
          <a:ln w="12700" cap="sq">
            <a:solidFill>
              <a:schemeClr val="tx1"/>
            </a:solidFill>
            <a:round/>
            <a:headEnd type="none" w="sm" len="sm"/>
            <a:tailEnd type="none" w="sm" len="sm"/>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9698" name="Oval 3075"/>
          <p:cNvSpPr>
            <a:spLocks noChangeArrowheads="1"/>
          </p:cNvSpPr>
          <p:nvPr/>
        </p:nvSpPr>
        <p:spPr bwMode="auto">
          <a:xfrm>
            <a:off x="3629025" y="2984500"/>
            <a:ext cx="1130300" cy="1104900"/>
          </a:xfrm>
          <a:prstGeom prst="ellipse">
            <a:avLst/>
          </a:prstGeom>
          <a:solidFill>
            <a:srgbClr val="6F77E3">
              <a:alpha val="50195"/>
            </a:srgbClr>
          </a:solidFill>
          <a:ln w="12700" cap="sq">
            <a:solidFill>
              <a:schemeClr val="tx1"/>
            </a:solidFill>
            <a:round/>
            <a:headEnd type="none" w="sm" len="sm"/>
            <a:tailEnd type="none" w="sm" len="sm"/>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9699" name="Oval 3076"/>
          <p:cNvSpPr>
            <a:spLocks noChangeArrowheads="1"/>
          </p:cNvSpPr>
          <p:nvPr/>
        </p:nvSpPr>
        <p:spPr bwMode="auto">
          <a:xfrm>
            <a:off x="3048000" y="4584700"/>
            <a:ext cx="1130300" cy="1104900"/>
          </a:xfrm>
          <a:prstGeom prst="ellipse">
            <a:avLst/>
          </a:prstGeom>
          <a:solidFill>
            <a:srgbClr val="6F77E3">
              <a:alpha val="50195"/>
            </a:srgbClr>
          </a:solidFill>
          <a:ln w="12700" cap="sq">
            <a:solidFill>
              <a:schemeClr val="tx1"/>
            </a:solidFill>
            <a:round/>
            <a:headEnd type="none" w="sm" len="sm"/>
            <a:tailEnd type="none" w="sm" len="sm"/>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27653" name="Rectangle 3077"/>
          <p:cNvSpPr>
            <a:spLocks noGrp="1" noChangeArrowheads="1"/>
          </p:cNvSpPr>
          <p:nvPr>
            <p:ph type="title"/>
          </p:nvPr>
        </p:nvSpPr>
        <p:spPr>
          <a:xfrm>
            <a:off x="2951163" y="214313"/>
            <a:ext cx="7716837" cy="741362"/>
          </a:xfrm>
        </p:spPr>
        <p:txBody>
          <a:bodyPr/>
          <a:lstStyle/>
          <a:p>
            <a:pPr fontAlgn="auto">
              <a:spcAft>
                <a:spcPts val="0"/>
              </a:spcAft>
              <a:defRPr/>
            </a:pPr>
            <a:r>
              <a:rPr lang="en-US">
                <a:solidFill>
                  <a:schemeClr val="tx1"/>
                </a:solidFill>
                <a:latin typeface="Times New Roman" charset="0"/>
              </a:rPr>
              <a:t>How A Receiver Sees Your Route</a:t>
            </a:r>
          </a:p>
        </p:txBody>
      </p:sp>
      <p:sp>
        <p:nvSpPr>
          <p:cNvPr id="712710" name="AutoShape 3078"/>
          <p:cNvSpPr>
            <a:spLocks noChangeArrowheads="1"/>
          </p:cNvSpPr>
          <p:nvPr/>
        </p:nvSpPr>
        <p:spPr bwMode="auto">
          <a:xfrm>
            <a:off x="4032250" y="33369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2711" name="AutoShape 3079"/>
          <p:cNvSpPr>
            <a:spLocks noChangeArrowheads="1"/>
          </p:cNvSpPr>
          <p:nvPr/>
        </p:nvSpPr>
        <p:spPr bwMode="auto">
          <a:xfrm>
            <a:off x="2381250" y="62325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2712" name="AutoShape 3080"/>
          <p:cNvSpPr>
            <a:spLocks noChangeArrowheads="1"/>
          </p:cNvSpPr>
          <p:nvPr/>
        </p:nvSpPr>
        <p:spPr bwMode="auto">
          <a:xfrm>
            <a:off x="3460750" y="49625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2713" name="AutoShape 3081"/>
          <p:cNvSpPr>
            <a:spLocks noChangeArrowheads="1"/>
          </p:cNvSpPr>
          <p:nvPr/>
        </p:nvSpPr>
        <p:spPr bwMode="auto">
          <a:xfrm>
            <a:off x="3860800" y="481965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14" name="AutoShape 3082"/>
          <p:cNvSpPr>
            <a:spLocks noChangeArrowheads="1"/>
          </p:cNvSpPr>
          <p:nvPr/>
        </p:nvSpPr>
        <p:spPr bwMode="auto">
          <a:xfrm>
            <a:off x="3717925" y="51816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15" name="AutoShape 3083"/>
          <p:cNvSpPr>
            <a:spLocks noChangeArrowheads="1"/>
          </p:cNvSpPr>
          <p:nvPr/>
        </p:nvSpPr>
        <p:spPr bwMode="auto">
          <a:xfrm>
            <a:off x="3479800" y="52197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16" name="AutoShape 3084"/>
          <p:cNvSpPr>
            <a:spLocks noChangeArrowheads="1"/>
          </p:cNvSpPr>
          <p:nvPr/>
        </p:nvSpPr>
        <p:spPr bwMode="auto">
          <a:xfrm>
            <a:off x="3260725" y="45624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17" name="AutoShape 3085"/>
          <p:cNvSpPr>
            <a:spLocks noChangeArrowheads="1"/>
          </p:cNvSpPr>
          <p:nvPr/>
        </p:nvSpPr>
        <p:spPr bwMode="auto">
          <a:xfrm>
            <a:off x="3194050" y="522922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18" name="AutoShape 3086"/>
          <p:cNvSpPr>
            <a:spLocks noChangeArrowheads="1"/>
          </p:cNvSpPr>
          <p:nvPr/>
        </p:nvSpPr>
        <p:spPr bwMode="auto">
          <a:xfrm>
            <a:off x="3232150" y="49530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19" name="AutoShape 3087"/>
          <p:cNvSpPr>
            <a:spLocks noChangeArrowheads="1"/>
          </p:cNvSpPr>
          <p:nvPr/>
        </p:nvSpPr>
        <p:spPr bwMode="auto">
          <a:xfrm>
            <a:off x="3603625" y="450532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20" name="AutoShape 3088"/>
          <p:cNvSpPr>
            <a:spLocks noChangeArrowheads="1"/>
          </p:cNvSpPr>
          <p:nvPr/>
        </p:nvSpPr>
        <p:spPr bwMode="auto">
          <a:xfrm>
            <a:off x="4038600" y="35941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21" name="AutoShape 3089"/>
          <p:cNvSpPr>
            <a:spLocks noChangeArrowheads="1"/>
          </p:cNvSpPr>
          <p:nvPr/>
        </p:nvSpPr>
        <p:spPr bwMode="auto">
          <a:xfrm>
            <a:off x="4486275" y="33655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22" name="AutoShape 3090"/>
          <p:cNvSpPr>
            <a:spLocks noChangeArrowheads="1"/>
          </p:cNvSpPr>
          <p:nvPr/>
        </p:nvSpPr>
        <p:spPr bwMode="auto">
          <a:xfrm>
            <a:off x="3838575" y="30892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23" name="AutoShape 3091"/>
          <p:cNvSpPr>
            <a:spLocks noChangeArrowheads="1"/>
          </p:cNvSpPr>
          <p:nvPr/>
        </p:nvSpPr>
        <p:spPr bwMode="auto">
          <a:xfrm>
            <a:off x="3724275" y="37465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24" name="AutoShape 3092"/>
          <p:cNvSpPr>
            <a:spLocks noChangeArrowheads="1"/>
          </p:cNvSpPr>
          <p:nvPr/>
        </p:nvSpPr>
        <p:spPr bwMode="auto">
          <a:xfrm>
            <a:off x="3606800" y="257492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25" name="AutoShape 3093"/>
          <p:cNvSpPr>
            <a:spLocks noChangeArrowheads="1"/>
          </p:cNvSpPr>
          <p:nvPr/>
        </p:nvSpPr>
        <p:spPr bwMode="auto">
          <a:xfrm>
            <a:off x="3635375" y="29241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26" name="AutoShape 3094"/>
          <p:cNvSpPr>
            <a:spLocks noChangeArrowheads="1"/>
          </p:cNvSpPr>
          <p:nvPr/>
        </p:nvSpPr>
        <p:spPr bwMode="auto">
          <a:xfrm>
            <a:off x="3225800" y="25908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29718" name="Oval 3095"/>
          <p:cNvSpPr>
            <a:spLocks noChangeArrowheads="1"/>
          </p:cNvSpPr>
          <p:nvPr/>
        </p:nvSpPr>
        <p:spPr bwMode="auto">
          <a:xfrm>
            <a:off x="5594350" y="2289175"/>
            <a:ext cx="1130300" cy="1104900"/>
          </a:xfrm>
          <a:prstGeom prst="ellipse">
            <a:avLst/>
          </a:prstGeom>
          <a:solidFill>
            <a:srgbClr val="6F77E3">
              <a:alpha val="50195"/>
            </a:srgbClr>
          </a:solidFill>
          <a:ln w="12700" cap="sq">
            <a:solidFill>
              <a:schemeClr val="tx1"/>
            </a:solidFill>
            <a:round/>
            <a:headEnd type="none" w="sm" len="sm"/>
            <a:tailEnd type="none" w="sm" len="sm"/>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712728" name="AutoShape 3096"/>
          <p:cNvSpPr>
            <a:spLocks noChangeArrowheads="1"/>
          </p:cNvSpPr>
          <p:nvPr/>
        </p:nvSpPr>
        <p:spPr bwMode="auto">
          <a:xfrm>
            <a:off x="6242050" y="30892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29" name="AutoShape 3097"/>
          <p:cNvSpPr>
            <a:spLocks noChangeArrowheads="1"/>
          </p:cNvSpPr>
          <p:nvPr/>
        </p:nvSpPr>
        <p:spPr bwMode="auto">
          <a:xfrm>
            <a:off x="5603875" y="28987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30" name="AutoShape 3098"/>
          <p:cNvSpPr>
            <a:spLocks noChangeArrowheads="1"/>
          </p:cNvSpPr>
          <p:nvPr/>
        </p:nvSpPr>
        <p:spPr bwMode="auto">
          <a:xfrm>
            <a:off x="6159500" y="281622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31" name="AutoShape 3099"/>
          <p:cNvSpPr>
            <a:spLocks noChangeArrowheads="1"/>
          </p:cNvSpPr>
          <p:nvPr/>
        </p:nvSpPr>
        <p:spPr bwMode="auto">
          <a:xfrm>
            <a:off x="5876925" y="24384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29723" name="Oval 3100"/>
          <p:cNvSpPr>
            <a:spLocks noChangeArrowheads="1"/>
          </p:cNvSpPr>
          <p:nvPr/>
        </p:nvSpPr>
        <p:spPr bwMode="auto">
          <a:xfrm>
            <a:off x="7346950" y="917575"/>
            <a:ext cx="1130300" cy="1104900"/>
          </a:xfrm>
          <a:prstGeom prst="ellipse">
            <a:avLst/>
          </a:prstGeom>
          <a:solidFill>
            <a:srgbClr val="6F77E3">
              <a:alpha val="50195"/>
            </a:srgbClr>
          </a:solidFill>
          <a:ln w="12700" cap="sq">
            <a:solidFill>
              <a:schemeClr val="tx1"/>
            </a:solidFill>
            <a:round/>
            <a:headEnd type="none" w="sm" len="sm"/>
            <a:tailEnd type="none" w="sm" len="sm"/>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712733" name="AutoShape 3101"/>
          <p:cNvSpPr>
            <a:spLocks noChangeArrowheads="1"/>
          </p:cNvSpPr>
          <p:nvPr/>
        </p:nvSpPr>
        <p:spPr bwMode="auto">
          <a:xfrm>
            <a:off x="7842250" y="16668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34" name="AutoShape 3102"/>
          <p:cNvSpPr>
            <a:spLocks noChangeArrowheads="1"/>
          </p:cNvSpPr>
          <p:nvPr/>
        </p:nvSpPr>
        <p:spPr bwMode="auto">
          <a:xfrm>
            <a:off x="7356475" y="15271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35" name="AutoShape 3103"/>
          <p:cNvSpPr>
            <a:spLocks noChangeArrowheads="1"/>
          </p:cNvSpPr>
          <p:nvPr/>
        </p:nvSpPr>
        <p:spPr bwMode="auto">
          <a:xfrm>
            <a:off x="7924800" y="136842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36" name="AutoShape 3104"/>
          <p:cNvSpPr>
            <a:spLocks noChangeArrowheads="1"/>
          </p:cNvSpPr>
          <p:nvPr/>
        </p:nvSpPr>
        <p:spPr bwMode="auto">
          <a:xfrm>
            <a:off x="7654925" y="9779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37" name="AutoShape 3105"/>
          <p:cNvSpPr>
            <a:spLocks noChangeArrowheads="1"/>
          </p:cNvSpPr>
          <p:nvPr/>
        </p:nvSpPr>
        <p:spPr bwMode="auto">
          <a:xfrm>
            <a:off x="7975600" y="104775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38" name="AutoShape 3106"/>
          <p:cNvSpPr>
            <a:spLocks noChangeArrowheads="1"/>
          </p:cNvSpPr>
          <p:nvPr/>
        </p:nvSpPr>
        <p:spPr bwMode="auto">
          <a:xfrm>
            <a:off x="7505700" y="13208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39" name="AutoShape 3107"/>
          <p:cNvSpPr>
            <a:spLocks noChangeArrowheads="1"/>
          </p:cNvSpPr>
          <p:nvPr/>
        </p:nvSpPr>
        <p:spPr bwMode="auto">
          <a:xfrm>
            <a:off x="6223000" y="241935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40" name="AutoShape 3108"/>
          <p:cNvSpPr>
            <a:spLocks noChangeArrowheads="1"/>
          </p:cNvSpPr>
          <p:nvPr/>
        </p:nvSpPr>
        <p:spPr bwMode="auto">
          <a:xfrm>
            <a:off x="5727700" y="26035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41" name="AutoShape 3109"/>
          <p:cNvSpPr>
            <a:spLocks noChangeArrowheads="1"/>
          </p:cNvSpPr>
          <p:nvPr/>
        </p:nvSpPr>
        <p:spPr bwMode="auto">
          <a:xfrm>
            <a:off x="6013450" y="27019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2742" name="AutoShape 3110"/>
          <p:cNvSpPr>
            <a:spLocks noChangeArrowheads="1"/>
          </p:cNvSpPr>
          <p:nvPr/>
        </p:nvSpPr>
        <p:spPr bwMode="auto">
          <a:xfrm>
            <a:off x="7740650" y="12795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29734" name="Oval 3111"/>
          <p:cNvSpPr>
            <a:spLocks noChangeArrowheads="1"/>
          </p:cNvSpPr>
          <p:nvPr/>
        </p:nvSpPr>
        <p:spPr bwMode="auto">
          <a:xfrm>
            <a:off x="8540750" y="1844675"/>
            <a:ext cx="1130300" cy="1104900"/>
          </a:xfrm>
          <a:prstGeom prst="ellipse">
            <a:avLst/>
          </a:prstGeom>
          <a:solidFill>
            <a:srgbClr val="6F77E3">
              <a:alpha val="50195"/>
            </a:srgbClr>
          </a:solidFill>
          <a:ln w="12700" cap="sq">
            <a:solidFill>
              <a:schemeClr val="tx1"/>
            </a:solidFill>
            <a:round/>
            <a:headEnd type="none" w="sm" len="sm"/>
            <a:tailEnd type="none" w="sm" len="sm"/>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712744" name="AutoShape 3112"/>
          <p:cNvSpPr>
            <a:spLocks noChangeArrowheads="1"/>
          </p:cNvSpPr>
          <p:nvPr/>
        </p:nvSpPr>
        <p:spPr bwMode="auto">
          <a:xfrm>
            <a:off x="9023350" y="25939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45" name="AutoShape 3113"/>
          <p:cNvSpPr>
            <a:spLocks noChangeArrowheads="1"/>
          </p:cNvSpPr>
          <p:nvPr/>
        </p:nvSpPr>
        <p:spPr bwMode="auto">
          <a:xfrm>
            <a:off x="8740775" y="25812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46" name="AutoShape 3114"/>
          <p:cNvSpPr>
            <a:spLocks noChangeArrowheads="1"/>
          </p:cNvSpPr>
          <p:nvPr/>
        </p:nvSpPr>
        <p:spPr bwMode="auto">
          <a:xfrm>
            <a:off x="9105900" y="237172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47" name="AutoShape 3115"/>
          <p:cNvSpPr>
            <a:spLocks noChangeArrowheads="1"/>
          </p:cNvSpPr>
          <p:nvPr/>
        </p:nvSpPr>
        <p:spPr bwMode="auto">
          <a:xfrm>
            <a:off x="8759825" y="18034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48" name="AutoShape 3116"/>
          <p:cNvSpPr>
            <a:spLocks noChangeArrowheads="1"/>
          </p:cNvSpPr>
          <p:nvPr/>
        </p:nvSpPr>
        <p:spPr bwMode="auto">
          <a:xfrm>
            <a:off x="9169400" y="197485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49" name="AutoShape 3117"/>
          <p:cNvSpPr>
            <a:spLocks noChangeArrowheads="1"/>
          </p:cNvSpPr>
          <p:nvPr/>
        </p:nvSpPr>
        <p:spPr bwMode="auto">
          <a:xfrm>
            <a:off x="8737600" y="22860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50" name="AutoShape 3118"/>
          <p:cNvSpPr>
            <a:spLocks noChangeArrowheads="1"/>
          </p:cNvSpPr>
          <p:nvPr/>
        </p:nvSpPr>
        <p:spPr bwMode="auto">
          <a:xfrm>
            <a:off x="9378950" y="22637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51" name="AutoShape 3119"/>
          <p:cNvSpPr>
            <a:spLocks noChangeArrowheads="1"/>
          </p:cNvSpPr>
          <p:nvPr/>
        </p:nvSpPr>
        <p:spPr bwMode="auto">
          <a:xfrm>
            <a:off x="8972550" y="22066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29743" name="Oval 3120"/>
          <p:cNvSpPr>
            <a:spLocks noChangeArrowheads="1"/>
          </p:cNvSpPr>
          <p:nvPr/>
        </p:nvSpPr>
        <p:spPr bwMode="auto">
          <a:xfrm>
            <a:off x="8032750" y="3038475"/>
            <a:ext cx="1130300" cy="1104900"/>
          </a:xfrm>
          <a:prstGeom prst="ellipse">
            <a:avLst/>
          </a:prstGeom>
          <a:solidFill>
            <a:srgbClr val="6F77E3">
              <a:alpha val="50195"/>
            </a:srgbClr>
          </a:solidFill>
          <a:ln w="12700" cap="sq">
            <a:solidFill>
              <a:schemeClr val="tx1"/>
            </a:solidFill>
            <a:round/>
            <a:headEnd type="none" w="sm" len="sm"/>
            <a:tailEnd type="none" w="sm" len="sm"/>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712753" name="AutoShape 3121"/>
          <p:cNvSpPr>
            <a:spLocks noChangeArrowheads="1"/>
          </p:cNvSpPr>
          <p:nvPr/>
        </p:nvSpPr>
        <p:spPr bwMode="auto">
          <a:xfrm>
            <a:off x="8232775" y="37750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54" name="AutoShape 3122"/>
          <p:cNvSpPr>
            <a:spLocks noChangeArrowheads="1"/>
          </p:cNvSpPr>
          <p:nvPr/>
        </p:nvSpPr>
        <p:spPr bwMode="auto">
          <a:xfrm>
            <a:off x="8597900" y="356552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55" name="AutoShape 3123"/>
          <p:cNvSpPr>
            <a:spLocks noChangeArrowheads="1"/>
          </p:cNvSpPr>
          <p:nvPr/>
        </p:nvSpPr>
        <p:spPr bwMode="auto">
          <a:xfrm>
            <a:off x="8251825" y="29972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56" name="AutoShape 3124"/>
          <p:cNvSpPr>
            <a:spLocks noChangeArrowheads="1"/>
          </p:cNvSpPr>
          <p:nvPr/>
        </p:nvSpPr>
        <p:spPr bwMode="auto">
          <a:xfrm>
            <a:off x="8445500" y="307975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57" name="AutoShape 3125"/>
          <p:cNvSpPr>
            <a:spLocks noChangeArrowheads="1"/>
          </p:cNvSpPr>
          <p:nvPr/>
        </p:nvSpPr>
        <p:spPr bwMode="auto">
          <a:xfrm>
            <a:off x="8013700" y="33401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58" name="AutoShape 3126"/>
          <p:cNvSpPr>
            <a:spLocks noChangeArrowheads="1"/>
          </p:cNvSpPr>
          <p:nvPr/>
        </p:nvSpPr>
        <p:spPr bwMode="auto">
          <a:xfrm>
            <a:off x="8782050" y="32289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59" name="AutoShape 3127"/>
          <p:cNvSpPr>
            <a:spLocks noChangeArrowheads="1"/>
          </p:cNvSpPr>
          <p:nvPr/>
        </p:nvSpPr>
        <p:spPr bwMode="auto">
          <a:xfrm>
            <a:off x="8413750" y="34131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29751" name="Oval 3128"/>
          <p:cNvSpPr>
            <a:spLocks noChangeArrowheads="1"/>
          </p:cNvSpPr>
          <p:nvPr/>
        </p:nvSpPr>
        <p:spPr bwMode="auto">
          <a:xfrm>
            <a:off x="8566150" y="3914775"/>
            <a:ext cx="1130300" cy="1104900"/>
          </a:xfrm>
          <a:prstGeom prst="ellipse">
            <a:avLst/>
          </a:prstGeom>
          <a:solidFill>
            <a:srgbClr val="6F77E3">
              <a:alpha val="50195"/>
            </a:srgbClr>
          </a:solidFill>
          <a:ln w="12700" cap="sq">
            <a:solidFill>
              <a:schemeClr val="tx1"/>
            </a:solidFill>
            <a:round/>
            <a:headEnd type="none" w="sm" len="sm"/>
            <a:tailEnd type="none" w="sm" len="sm"/>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712761" name="AutoShape 3129"/>
          <p:cNvSpPr>
            <a:spLocks noChangeArrowheads="1"/>
          </p:cNvSpPr>
          <p:nvPr/>
        </p:nvSpPr>
        <p:spPr bwMode="auto">
          <a:xfrm>
            <a:off x="8959850" y="45497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62" name="AutoShape 3130"/>
          <p:cNvSpPr>
            <a:spLocks noChangeArrowheads="1"/>
          </p:cNvSpPr>
          <p:nvPr/>
        </p:nvSpPr>
        <p:spPr bwMode="auto">
          <a:xfrm>
            <a:off x="8651875" y="45370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63" name="AutoShape 3131"/>
          <p:cNvSpPr>
            <a:spLocks noChangeArrowheads="1"/>
          </p:cNvSpPr>
          <p:nvPr/>
        </p:nvSpPr>
        <p:spPr bwMode="auto">
          <a:xfrm>
            <a:off x="9131300" y="444182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64" name="AutoShape 3132"/>
          <p:cNvSpPr>
            <a:spLocks noChangeArrowheads="1"/>
          </p:cNvSpPr>
          <p:nvPr/>
        </p:nvSpPr>
        <p:spPr bwMode="auto">
          <a:xfrm>
            <a:off x="8785225" y="38735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65" name="AutoShape 3133"/>
          <p:cNvSpPr>
            <a:spLocks noChangeArrowheads="1"/>
          </p:cNvSpPr>
          <p:nvPr/>
        </p:nvSpPr>
        <p:spPr bwMode="auto">
          <a:xfrm>
            <a:off x="9271000" y="467995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66" name="AutoShape 3134"/>
          <p:cNvSpPr>
            <a:spLocks noChangeArrowheads="1"/>
          </p:cNvSpPr>
          <p:nvPr/>
        </p:nvSpPr>
        <p:spPr bwMode="auto">
          <a:xfrm>
            <a:off x="8636000" y="42291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67" name="AutoShape 3135"/>
          <p:cNvSpPr>
            <a:spLocks noChangeArrowheads="1"/>
          </p:cNvSpPr>
          <p:nvPr/>
        </p:nvSpPr>
        <p:spPr bwMode="auto">
          <a:xfrm>
            <a:off x="9404350" y="43338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29759" name="Oval 3136"/>
          <p:cNvSpPr>
            <a:spLocks noChangeArrowheads="1"/>
          </p:cNvSpPr>
          <p:nvPr/>
        </p:nvSpPr>
        <p:spPr bwMode="auto">
          <a:xfrm>
            <a:off x="3854450" y="1895475"/>
            <a:ext cx="1130300" cy="1104900"/>
          </a:xfrm>
          <a:prstGeom prst="ellipse">
            <a:avLst/>
          </a:prstGeom>
          <a:solidFill>
            <a:srgbClr val="6F77E3">
              <a:alpha val="50195"/>
            </a:srgbClr>
          </a:solidFill>
          <a:ln w="12700" cap="sq">
            <a:solidFill>
              <a:schemeClr val="tx1"/>
            </a:solidFill>
            <a:round/>
            <a:headEnd type="none" w="sm" len="sm"/>
            <a:tailEnd type="none" w="sm" len="sm"/>
          </a:ln>
        </p:spPr>
        <p:txBody>
          <a:bodyPr wrap="none" anchor="ct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712769" name="AutoShape 3137"/>
          <p:cNvSpPr>
            <a:spLocks noChangeArrowheads="1"/>
          </p:cNvSpPr>
          <p:nvPr/>
        </p:nvSpPr>
        <p:spPr bwMode="auto">
          <a:xfrm>
            <a:off x="3990975" y="22383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70" name="AutoShape 3138"/>
          <p:cNvSpPr>
            <a:spLocks noChangeArrowheads="1"/>
          </p:cNvSpPr>
          <p:nvPr/>
        </p:nvSpPr>
        <p:spPr bwMode="auto">
          <a:xfrm>
            <a:off x="4406900" y="220662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71" name="AutoShape 3139"/>
          <p:cNvSpPr>
            <a:spLocks noChangeArrowheads="1"/>
          </p:cNvSpPr>
          <p:nvPr/>
        </p:nvSpPr>
        <p:spPr bwMode="auto">
          <a:xfrm>
            <a:off x="4391025" y="25908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72" name="AutoShape 3140"/>
          <p:cNvSpPr>
            <a:spLocks noChangeArrowheads="1"/>
          </p:cNvSpPr>
          <p:nvPr/>
        </p:nvSpPr>
        <p:spPr bwMode="auto">
          <a:xfrm>
            <a:off x="4102100" y="197485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73" name="AutoShape 3141"/>
          <p:cNvSpPr>
            <a:spLocks noChangeArrowheads="1"/>
          </p:cNvSpPr>
          <p:nvPr/>
        </p:nvSpPr>
        <p:spPr bwMode="auto">
          <a:xfrm>
            <a:off x="4673600" y="24765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74" name="AutoShape 3142"/>
          <p:cNvSpPr>
            <a:spLocks noChangeArrowheads="1"/>
          </p:cNvSpPr>
          <p:nvPr/>
        </p:nvSpPr>
        <p:spPr bwMode="auto">
          <a:xfrm>
            <a:off x="4273550" y="23082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2775" name="AutoShape 3143"/>
          <p:cNvSpPr>
            <a:spLocks noChangeArrowheads="1"/>
          </p:cNvSpPr>
          <p:nvPr/>
        </p:nvSpPr>
        <p:spPr bwMode="auto">
          <a:xfrm>
            <a:off x="8978900" y="42767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2776" name="AutoShape 3144"/>
          <p:cNvSpPr>
            <a:spLocks noChangeArrowheads="1"/>
          </p:cNvSpPr>
          <p:nvPr/>
        </p:nvSpPr>
        <p:spPr bwMode="auto">
          <a:xfrm>
            <a:off x="3778250" y="2587625"/>
            <a:ext cx="330200" cy="273050"/>
          </a:xfrm>
          <a:prstGeom prst="star5">
            <a:avLst/>
          </a:prstGeom>
          <a:solidFill>
            <a:srgbClr val="FEF800"/>
          </a:solidFill>
          <a:ln w="19050">
            <a:solidFill>
              <a:schemeClr val="tx1"/>
            </a:solidFill>
            <a:miter lim="800000"/>
            <a:headEnd/>
            <a:tailEnd/>
          </a:ln>
          <a:effectLst/>
        </p:spPr>
        <p:txBody>
          <a:bodyPr wrap="none" anchor="ctr"/>
          <a:lstStyle/>
          <a:p>
            <a:pPr>
              <a:defRPr/>
            </a:pPr>
            <a:endParaRPr lang="en-US">
              <a:ea typeface="+mn-ea"/>
            </a:endParaRPr>
          </a:p>
        </p:txBody>
      </p:sp>
      <p:sp>
        <p:nvSpPr>
          <p:cNvPr id="712777" name="AutoShape 3145"/>
          <p:cNvSpPr>
            <a:spLocks noChangeArrowheads="1"/>
          </p:cNvSpPr>
          <p:nvPr/>
        </p:nvSpPr>
        <p:spPr bwMode="auto">
          <a:xfrm>
            <a:off x="4210050" y="2936875"/>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78" name="AutoShape 3146"/>
          <p:cNvSpPr>
            <a:spLocks noChangeArrowheads="1"/>
          </p:cNvSpPr>
          <p:nvPr/>
        </p:nvSpPr>
        <p:spPr bwMode="auto">
          <a:xfrm>
            <a:off x="3692525" y="228600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712779" name="AutoShape 3147"/>
          <p:cNvSpPr>
            <a:spLocks noChangeArrowheads="1"/>
          </p:cNvSpPr>
          <p:nvPr/>
        </p:nvSpPr>
        <p:spPr bwMode="auto">
          <a:xfrm>
            <a:off x="4000500" y="2609850"/>
            <a:ext cx="330200" cy="273050"/>
          </a:xfrm>
          <a:prstGeom prst="star5">
            <a:avLst/>
          </a:prstGeom>
          <a:solidFill>
            <a:srgbClr val="006600"/>
          </a:solidFill>
          <a:ln w="12700">
            <a:solidFill>
              <a:schemeClr val="tx1"/>
            </a:solidFill>
            <a:miter lim="800000"/>
            <a:headEnd/>
            <a:tailEnd/>
          </a:ln>
          <a:effectLst/>
        </p:spPr>
        <p:txBody>
          <a:bodyPr wrap="none" anchor="ctr"/>
          <a:lstStyle/>
          <a:p>
            <a:pPr>
              <a:defRPr/>
            </a:pPr>
            <a:endParaRPr lang="en-US">
              <a:ea typeface="+mn-ea"/>
            </a:endParaRPr>
          </a:p>
        </p:txBody>
      </p:sp>
      <p:sp>
        <p:nvSpPr>
          <p:cNvPr id="29771" name="Freeform 3148"/>
          <p:cNvSpPr>
            <a:spLocks/>
          </p:cNvSpPr>
          <p:nvPr/>
        </p:nvSpPr>
        <p:spPr bwMode="auto">
          <a:xfrm>
            <a:off x="2552700" y="1397000"/>
            <a:ext cx="6604000" cy="4978400"/>
          </a:xfrm>
          <a:custGeom>
            <a:avLst/>
            <a:gdLst>
              <a:gd name="T0" fmla="*/ 0 w 4160"/>
              <a:gd name="T1" fmla="*/ 2147483646 h 3136"/>
              <a:gd name="T2" fmla="*/ 2147483646 w 4160"/>
              <a:gd name="T3" fmla="*/ 2147483646 h 3136"/>
              <a:gd name="T4" fmla="*/ 2147483646 w 4160"/>
              <a:gd name="T5" fmla="*/ 2147483646 h 3136"/>
              <a:gd name="T6" fmla="*/ 2147483646 w 4160"/>
              <a:gd name="T7" fmla="*/ 2147483646 h 3136"/>
              <a:gd name="T8" fmla="*/ 2147483646 w 4160"/>
              <a:gd name="T9" fmla="*/ 2147483646 h 3136"/>
              <a:gd name="T10" fmla="*/ 2147483646 w 4160"/>
              <a:gd name="T11" fmla="*/ 2147483646 h 3136"/>
              <a:gd name="T12" fmla="*/ 2147483646 w 4160"/>
              <a:gd name="T13" fmla="*/ 0 h 3136"/>
              <a:gd name="T14" fmla="*/ 2147483646 w 4160"/>
              <a:gd name="T15" fmla="*/ 2147483646 h 3136"/>
              <a:gd name="T16" fmla="*/ 2147483646 w 4160"/>
              <a:gd name="T17" fmla="*/ 2147483646 h 3136"/>
              <a:gd name="T18" fmla="*/ 2147483646 w 4160"/>
              <a:gd name="T19" fmla="*/ 2147483646 h 3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60"/>
              <a:gd name="T31" fmla="*/ 0 h 3136"/>
              <a:gd name="T32" fmla="*/ 4160 w 4160"/>
              <a:gd name="T33" fmla="*/ 3136 h 3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60" h="3136">
                <a:moveTo>
                  <a:pt x="0" y="3136"/>
                </a:moveTo>
                <a:lnTo>
                  <a:pt x="680" y="2352"/>
                </a:lnTo>
                <a:lnTo>
                  <a:pt x="1048" y="1312"/>
                </a:lnTo>
                <a:lnTo>
                  <a:pt x="848" y="832"/>
                </a:lnTo>
                <a:lnTo>
                  <a:pt x="1200" y="664"/>
                </a:lnTo>
                <a:lnTo>
                  <a:pt x="2280" y="928"/>
                </a:lnTo>
                <a:lnTo>
                  <a:pt x="3368" y="0"/>
                </a:lnTo>
                <a:lnTo>
                  <a:pt x="4152" y="616"/>
                </a:lnTo>
                <a:lnTo>
                  <a:pt x="3784" y="1352"/>
                </a:lnTo>
                <a:lnTo>
                  <a:pt x="4160" y="1920"/>
                </a:lnTo>
              </a:path>
            </a:pathLst>
          </a:custGeom>
          <a:noFill/>
          <a:ln w="38100" cap="sq" cmpd="sng">
            <a:solidFill>
              <a:srgbClr val="990099"/>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848126846"/>
      </p:ext>
    </p:extLst>
  </p:cSld>
  <p:clrMapOvr>
    <a:masterClrMapping/>
  </p:clrMapOvr>
  <p:transition spd="med">
    <p:strips dir="l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962275" y="277813"/>
            <a:ext cx="7248525" cy="1139825"/>
          </a:xfrm>
        </p:spPr>
        <p:txBody>
          <a:bodyPr lIns="92075" tIns="46038" rIns="92075" bIns="46038" anchor="b"/>
          <a:lstStyle/>
          <a:p>
            <a:pPr fontAlgn="auto">
              <a:spcAft>
                <a:spcPts val="0"/>
              </a:spcAft>
              <a:defRPr/>
            </a:pPr>
            <a:r>
              <a:rPr lang="en-US" dirty="0">
                <a:solidFill>
                  <a:schemeClr val="tx1"/>
                </a:solidFill>
                <a:latin typeface="Times New Roman" charset="0"/>
              </a:rPr>
              <a:t>GPS Satellite Vehicle</a:t>
            </a:r>
          </a:p>
        </p:txBody>
      </p:sp>
      <p:pic>
        <p:nvPicPr>
          <p:cNvPr id="30722" name="Picture 12" descr="blockIIF"/>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123950" y="1600200"/>
            <a:ext cx="4356100" cy="2189163"/>
          </a:xfrm>
          <a:noFill/>
        </p:spPr>
      </p:pic>
      <p:sp>
        <p:nvSpPr>
          <p:cNvPr id="10243" name="Rectangle 3"/>
          <p:cNvSpPr>
            <a:spLocks noGrp="1" noChangeArrowheads="1"/>
          </p:cNvSpPr>
          <p:nvPr>
            <p:ph type="body" sz="half" idx="3"/>
          </p:nvPr>
        </p:nvSpPr>
        <p:spPr>
          <a:xfrm>
            <a:off x="6172200" y="1600200"/>
            <a:ext cx="4038600" cy="4876800"/>
          </a:xfrm>
          <a:noFill/>
        </p:spPr>
        <p:txBody>
          <a:bodyPr lIns="92075" tIns="46038" rIns="92075" bIns="46038"/>
          <a:lstStyle/>
          <a:p>
            <a:pPr marL="0" indent="0">
              <a:lnSpc>
                <a:spcPct val="90000"/>
              </a:lnSpc>
            </a:pPr>
            <a:r>
              <a:rPr lang="en-US" altLang="en-US" sz="2000">
                <a:latin typeface="Times New Roman" charset="0"/>
              </a:rPr>
              <a:t>Four atomic clocks</a:t>
            </a:r>
          </a:p>
          <a:p>
            <a:pPr marL="0" indent="0">
              <a:lnSpc>
                <a:spcPct val="90000"/>
              </a:lnSpc>
            </a:pPr>
            <a:r>
              <a:rPr lang="en-US" altLang="en-US" sz="2000">
                <a:latin typeface="Times New Roman" charset="0"/>
              </a:rPr>
              <a:t>Three nickel-cadmium batteries</a:t>
            </a:r>
          </a:p>
          <a:p>
            <a:pPr marL="0" indent="0">
              <a:lnSpc>
                <a:spcPct val="90000"/>
              </a:lnSpc>
            </a:pPr>
            <a:r>
              <a:rPr lang="en-US" altLang="en-US" sz="2000">
                <a:latin typeface="Times New Roman" charset="0"/>
              </a:rPr>
              <a:t>Two solar panels</a:t>
            </a:r>
          </a:p>
          <a:p>
            <a:pPr lvl="1">
              <a:lnSpc>
                <a:spcPct val="90000"/>
              </a:lnSpc>
            </a:pPr>
            <a:r>
              <a:rPr lang="en-US" altLang="en-US" sz="1800">
                <a:latin typeface="Times New Roman" charset="0"/>
              </a:rPr>
              <a:t>Battery charging</a:t>
            </a:r>
          </a:p>
          <a:p>
            <a:pPr lvl="1">
              <a:lnSpc>
                <a:spcPct val="90000"/>
              </a:lnSpc>
            </a:pPr>
            <a:r>
              <a:rPr lang="en-US" altLang="en-US" sz="1800">
                <a:latin typeface="Times New Roman" charset="0"/>
              </a:rPr>
              <a:t>Power generation</a:t>
            </a:r>
          </a:p>
          <a:p>
            <a:pPr lvl="1">
              <a:lnSpc>
                <a:spcPct val="90000"/>
              </a:lnSpc>
            </a:pPr>
            <a:r>
              <a:rPr lang="en-US" altLang="en-US" sz="1800">
                <a:latin typeface="Times New Roman" charset="0"/>
              </a:rPr>
              <a:t>1136 watts</a:t>
            </a:r>
          </a:p>
        </p:txBody>
      </p:sp>
      <p:sp>
        <p:nvSpPr>
          <p:cNvPr id="10244" name="Rectangle 4"/>
          <p:cNvSpPr>
            <a:spLocks noChangeArrowheads="1"/>
          </p:cNvSpPr>
          <p:nvPr/>
        </p:nvSpPr>
        <p:spPr bwMode="auto">
          <a:xfrm>
            <a:off x="2209800" y="6248400"/>
            <a:ext cx="1905000" cy="457200"/>
          </a:xfrm>
          <a:prstGeom prst="rect">
            <a:avLst/>
          </a:prstGeom>
          <a:noFill/>
          <a:ln w="9525">
            <a:noFill/>
            <a:miter lim="800000"/>
            <a:headEnd/>
            <a:tailEnd/>
          </a:ln>
          <a:effectLst/>
        </p:spPr>
        <p:txBody>
          <a:bodyPr lIns="90488" tIns="44450" rIns="90488" bIns="44450"/>
          <a:lstStyle/>
          <a:p>
            <a:pPr>
              <a:spcBef>
                <a:spcPct val="50000"/>
              </a:spcBef>
              <a:defRPr/>
            </a:pPr>
            <a:endParaRPr lang="en-US" sz="2400" i="1">
              <a:effectLst>
                <a:outerShdw blurRad="38100" dist="38100" dir="2700000" algn="tl">
                  <a:srgbClr val="010199"/>
                </a:outerShdw>
              </a:effectLst>
              <a:ea typeface="+mn-ea"/>
            </a:endParaRPr>
          </a:p>
        </p:txBody>
      </p:sp>
      <p:sp>
        <p:nvSpPr>
          <p:cNvPr id="10245" name="Rectangle 5"/>
          <p:cNvSpPr>
            <a:spLocks noChangeArrowheads="1"/>
          </p:cNvSpPr>
          <p:nvPr/>
        </p:nvSpPr>
        <p:spPr bwMode="auto">
          <a:xfrm>
            <a:off x="4648200" y="6248400"/>
            <a:ext cx="2895600" cy="457200"/>
          </a:xfrm>
          <a:prstGeom prst="rect">
            <a:avLst/>
          </a:prstGeom>
          <a:noFill/>
          <a:ln w="9525">
            <a:noFill/>
            <a:miter lim="800000"/>
            <a:headEnd/>
            <a:tailEnd/>
          </a:ln>
          <a:effectLst/>
        </p:spPr>
        <p:txBody>
          <a:bodyPr lIns="90488" tIns="44450" rIns="90488" bIns="44450"/>
          <a:lstStyle/>
          <a:p>
            <a:pPr algn="ctr">
              <a:spcBef>
                <a:spcPct val="50000"/>
              </a:spcBef>
              <a:defRPr/>
            </a:pPr>
            <a:endParaRPr lang="en-US" sz="2400" i="1">
              <a:effectLst>
                <a:outerShdw blurRad="38100" dist="38100" dir="2700000" algn="tl">
                  <a:srgbClr val="010199"/>
                </a:outerShdw>
              </a:effectLst>
              <a:ea typeface="+mn-ea"/>
            </a:endParaRPr>
          </a:p>
        </p:txBody>
      </p:sp>
    </p:spTree>
    <p:extLst>
      <p:ext uri="{BB962C8B-B14F-4D97-AF65-F5344CB8AC3E}">
        <p14:creationId xmlns:p14="http://schemas.microsoft.com/office/powerpoint/2010/main" val="8325359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ox(in)">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box(in)">
                                      <p:cBhvr>
                                        <p:cTn id="12" dur="500"/>
                                        <p:tgtEl>
                                          <p:spTgt spid="10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box(in)">
                                      <p:cBhvr>
                                        <p:cTn id="17" dur="500"/>
                                        <p:tgtEl>
                                          <p:spTgt spid="102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box(in)">
                                      <p:cBhvr>
                                        <p:cTn id="22" dur="500"/>
                                        <p:tgtEl>
                                          <p:spTgt spid="102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Effect transition="in" filter="box(in)">
                                      <p:cBhvr>
                                        <p:cTn id="27" dur="500"/>
                                        <p:tgtEl>
                                          <p:spTgt spid="102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243">
                                            <p:txEl>
                                              <p:pRg st="5" end="5"/>
                                            </p:txEl>
                                          </p:spTgt>
                                        </p:tgtEl>
                                        <p:attrNameLst>
                                          <p:attrName>style.visibility</p:attrName>
                                        </p:attrNameLst>
                                      </p:cBhvr>
                                      <p:to>
                                        <p:strVal val="visible"/>
                                      </p:to>
                                    </p:set>
                                    <p:animEffect transition="in" filter="box(in)">
                                      <p:cBhvr>
                                        <p:cTn id="32" dur="5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bldLvl="3"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a:t>
            </a:r>
            <a:endParaRPr lang="en-US" dirty="0"/>
          </a:p>
        </p:txBody>
      </p:sp>
      <p:sp>
        <p:nvSpPr>
          <p:cNvPr id="3" name="Content Placeholder 2"/>
          <p:cNvSpPr>
            <a:spLocks noGrp="1"/>
          </p:cNvSpPr>
          <p:nvPr>
            <p:ph idx="1"/>
          </p:nvPr>
        </p:nvSpPr>
        <p:spPr/>
        <p:txBody>
          <a:bodyPr/>
          <a:lstStyle/>
          <a:p>
            <a:r>
              <a:rPr lang="en-US" dirty="0" smtClean="0"/>
              <a:t>AOI—Defined </a:t>
            </a:r>
            <a:r>
              <a:rPr lang="en-US" u="sng" dirty="0" smtClean="0"/>
              <a:t>area of interest</a:t>
            </a:r>
            <a:r>
              <a:rPr lang="en-US" dirty="0" smtClean="0"/>
              <a:t> from which data is taken</a:t>
            </a:r>
          </a:p>
          <a:p>
            <a:r>
              <a:rPr lang="en-US" dirty="0" smtClean="0"/>
              <a:t>GIS—Geographical information systems</a:t>
            </a:r>
          </a:p>
          <a:p>
            <a:r>
              <a:rPr lang="en-US" dirty="0" smtClean="0"/>
              <a:t>GPS—Global Positioning </a:t>
            </a:r>
            <a:r>
              <a:rPr lang="en-US" dirty="0" err="1" smtClean="0"/>
              <a:t>Sattelites</a:t>
            </a:r>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4</a:t>
            </a:fld>
            <a:endParaRPr lang="en-US"/>
          </a:p>
        </p:txBody>
      </p:sp>
    </p:spTree>
    <p:extLst>
      <p:ext uri="{BB962C8B-B14F-4D97-AF65-F5344CB8AC3E}">
        <p14:creationId xmlns:p14="http://schemas.microsoft.com/office/powerpoint/2010/main" val="7386298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941638" y="533400"/>
            <a:ext cx="7558087" cy="990600"/>
          </a:xfrm>
        </p:spPr>
        <p:txBody>
          <a:bodyPr/>
          <a:lstStyle/>
          <a:p>
            <a:pPr fontAlgn="auto">
              <a:spcAft>
                <a:spcPts val="0"/>
              </a:spcAft>
              <a:defRPr/>
            </a:pPr>
            <a:r>
              <a:rPr lang="en-US">
                <a:solidFill>
                  <a:schemeClr val="tx1"/>
                </a:solidFill>
                <a:latin typeface="Times New Roman" charset="0"/>
              </a:rPr>
              <a:t>GPS Communication and Control</a:t>
            </a:r>
          </a:p>
        </p:txBody>
      </p:sp>
      <p:pic>
        <p:nvPicPr>
          <p:cNvPr id="31746" name="Picture 5" descr="CTQ934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362075"/>
            <a:ext cx="8458200" cy="4962525"/>
          </a:xfrm>
          <a:noFill/>
        </p:spPr>
      </p:pic>
    </p:spTree>
    <p:extLst>
      <p:ext uri="{BB962C8B-B14F-4D97-AF65-F5344CB8AC3E}">
        <p14:creationId xmlns:p14="http://schemas.microsoft.com/office/powerpoint/2010/main" val="157644053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962275" y="277813"/>
            <a:ext cx="7248525" cy="1139825"/>
          </a:xfrm>
        </p:spPr>
        <p:txBody>
          <a:bodyPr/>
          <a:lstStyle/>
          <a:p>
            <a:pPr fontAlgn="auto">
              <a:spcAft>
                <a:spcPts val="0"/>
              </a:spcAft>
              <a:defRPr/>
            </a:pPr>
            <a:r>
              <a:rPr lang="en-US" dirty="0">
                <a:solidFill>
                  <a:schemeClr val="tx1"/>
                </a:solidFill>
                <a:latin typeface="Times New Roman" charset="0"/>
              </a:rPr>
              <a:t>Geocaching</a:t>
            </a:r>
          </a:p>
        </p:txBody>
      </p:sp>
      <p:pic>
        <p:nvPicPr>
          <p:cNvPr id="32770" name="Picture 5" descr="geocaching_logo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09800" y="2443163"/>
            <a:ext cx="2184400" cy="2844800"/>
          </a:xfrm>
          <a:noFill/>
        </p:spPr>
      </p:pic>
      <p:sp>
        <p:nvSpPr>
          <p:cNvPr id="64515" name="Rectangle 3"/>
          <p:cNvSpPr>
            <a:spLocks noGrp="1" noChangeArrowheads="1"/>
          </p:cNvSpPr>
          <p:nvPr>
            <p:ph type="body" sz="half" idx="2"/>
          </p:nvPr>
        </p:nvSpPr>
        <p:spPr>
          <a:xfrm>
            <a:off x="5334000" y="1600200"/>
            <a:ext cx="5181600" cy="4530725"/>
          </a:xfrm>
        </p:spPr>
        <p:txBody>
          <a:bodyPr/>
          <a:lstStyle/>
          <a:p>
            <a:pPr marL="0" indent="0"/>
            <a:r>
              <a:rPr lang="en-US" altLang="en-US">
                <a:latin typeface="Times New Roman" charset="0"/>
              </a:rPr>
              <a:t>Cache of goodies established by individuals</a:t>
            </a:r>
          </a:p>
          <a:p>
            <a:pPr marL="0" indent="0"/>
            <a:r>
              <a:rPr lang="en-US" altLang="en-US">
                <a:latin typeface="Times New Roman" charset="0"/>
              </a:rPr>
              <a:t>Coordinates published on Web</a:t>
            </a:r>
          </a:p>
          <a:p>
            <a:pPr marL="0" indent="0"/>
            <a:r>
              <a:rPr lang="en-US" altLang="en-US">
                <a:latin typeface="Times New Roman" charset="0"/>
              </a:rPr>
              <a:t>Find cache</a:t>
            </a:r>
          </a:p>
          <a:p>
            <a:pPr lvl="1"/>
            <a:r>
              <a:rPr lang="en-US" altLang="en-US" sz="2400">
                <a:latin typeface="Times New Roman" charset="0"/>
              </a:rPr>
              <a:t>Leave a message</a:t>
            </a:r>
          </a:p>
          <a:p>
            <a:pPr lvl="1"/>
            <a:r>
              <a:rPr lang="en-US" altLang="en-US" sz="2400">
                <a:latin typeface="Times New Roman" charset="0"/>
              </a:rPr>
              <a:t>Leave some treasure</a:t>
            </a:r>
          </a:p>
          <a:p>
            <a:pPr lvl="1"/>
            <a:r>
              <a:rPr lang="en-US" altLang="en-US" sz="2400">
                <a:latin typeface="Times New Roman" charset="0"/>
              </a:rPr>
              <a:t>Take some treasure</a:t>
            </a:r>
          </a:p>
          <a:p>
            <a:pPr marL="0" indent="0"/>
            <a:r>
              <a:rPr lang="en-US" altLang="en-US">
                <a:latin typeface="Times New Roman" charset="0"/>
                <a:hlinkClick r:id="rId3"/>
              </a:rPr>
              <a:t>http://www.geocaching.com/</a:t>
            </a:r>
            <a:endParaRPr lang="en-US" altLang="en-US">
              <a:latin typeface="Times New Roman" charset="0"/>
            </a:endParaRPr>
          </a:p>
        </p:txBody>
      </p:sp>
    </p:spTree>
    <p:extLst>
      <p:ext uri="{BB962C8B-B14F-4D97-AF65-F5344CB8AC3E}">
        <p14:creationId xmlns:p14="http://schemas.microsoft.com/office/powerpoint/2010/main" val="15430019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box(in)">
                                      <p:cBhvr>
                                        <p:cTn id="7" dur="500"/>
                                        <p:tgtEl>
                                          <p:spTgt spid="645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4515">
                                            <p:txEl>
                                              <p:pRg st="1" end="1"/>
                                            </p:txEl>
                                          </p:spTgt>
                                        </p:tgtEl>
                                        <p:attrNameLst>
                                          <p:attrName>style.visibility</p:attrName>
                                        </p:attrNameLst>
                                      </p:cBhvr>
                                      <p:to>
                                        <p:strVal val="visible"/>
                                      </p:to>
                                    </p:set>
                                    <p:animEffect transition="in" filter="box(in)">
                                      <p:cBhvr>
                                        <p:cTn id="12" dur="500"/>
                                        <p:tgtEl>
                                          <p:spTgt spid="645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4515">
                                            <p:txEl>
                                              <p:pRg st="2" end="2"/>
                                            </p:txEl>
                                          </p:spTgt>
                                        </p:tgtEl>
                                        <p:attrNameLst>
                                          <p:attrName>style.visibility</p:attrName>
                                        </p:attrNameLst>
                                      </p:cBhvr>
                                      <p:to>
                                        <p:strVal val="visible"/>
                                      </p:to>
                                    </p:set>
                                    <p:animEffect transition="in" filter="box(in)">
                                      <p:cBhvr>
                                        <p:cTn id="17" dur="500"/>
                                        <p:tgtEl>
                                          <p:spTgt spid="645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4515">
                                            <p:txEl>
                                              <p:pRg st="3" end="3"/>
                                            </p:txEl>
                                          </p:spTgt>
                                        </p:tgtEl>
                                        <p:attrNameLst>
                                          <p:attrName>style.visibility</p:attrName>
                                        </p:attrNameLst>
                                      </p:cBhvr>
                                      <p:to>
                                        <p:strVal val="visible"/>
                                      </p:to>
                                    </p:set>
                                    <p:animEffect transition="in" filter="box(in)">
                                      <p:cBhvr>
                                        <p:cTn id="22" dur="500"/>
                                        <p:tgtEl>
                                          <p:spTgt spid="645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4515">
                                            <p:txEl>
                                              <p:pRg st="4" end="4"/>
                                            </p:txEl>
                                          </p:spTgt>
                                        </p:tgtEl>
                                        <p:attrNameLst>
                                          <p:attrName>style.visibility</p:attrName>
                                        </p:attrNameLst>
                                      </p:cBhvr>
                                      <p:to>
                                        <p:strVal val="visible"/>
                                      </p:to>
                                    </p:set>
                                    <p:animEffect transition="in" filter="box(in)">
                                      <p:cBhvr>
                                        <p:cTn id="27" dur="500"/>
                                        <p:tgtEl>
                                          <p:spTgt spid="6451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4515">
                                            <p:txEl>
                                              <p:pRg st="5" end="5"/>
                                            </p:txEl>
                                          </p:spTgt>
                                        </p:tgtEl>
                                        <p:attrNameLst>
                                          <p:attrName>style.visibility</p:attrName>
                                        </p:attrNameLst>
                                      </p:cBhvr>
                                      <p:to>
                                        <p:strVal val="visible"/>
                                      </p:to>
                                    </p:set>
                                    <p:animEffect transition="in" filter="box(in)">
                                      <p:cBhvr>
                                        <p:cTn id="32" dur="500"/>
                                        <p:tgtEl>
                                          <p:spTgt spid="6451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4515">
                                            <p:txEl>
                                              <p:pRg st="6" end="6"/>
                                            </p:txEl>
                                          </p:spTgt>
                                        </p:tgtEl>
                                        <p:attrNameLst>
                                          <p:attrName>style.visibility</p:attrName>
                                        </p:attrNameLst>
                                      </p:cBhvr>
                                      <p:to>
                                        <p:strVal val="visible"/>
                                      </p:to>
                                    </p:set>
                                    <p:animEffect transition="in" filter="box(in)">
                                      <p:cBhvr>
                                        <p:cTn id="37" dur="500"/>
                                        <p:tgtEl>
                                          <p:spTgt spid="645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962275" y="277813"/>
            <a:ext cx="7248525" cy="1139825"/>
          </a:xfrm>
        </p:spPr>
        <p:txBody>
          <a:bodyPr lIns="92075" tIns="46038" rIns="92075" bIns="46038" anchor="b"/>
          <a:lstStyle/>
          <a:p>
            <a:pPr fontAlgn="auto">
              <a:spcAft>
                <a:spcPts val="0"/>
              </a:spcAft>
              <a:defRPr/>
            </a:pPr>
            <a:r>
              <a:rPr lang="en-US" dirty="0">
                <a:solidFill>
                  <a:schemeClr val="tx1"/>
                </a:solidFill>
                <a:latin typeface="Times New Roman" charset="0"/>
              </a:rPr>
              <a:t>Handheld GPS Receivers</a:t>
            </a:r>
          </a:p>
        </p:txBody>
      </p:sp>
      <p:sp>
        <p:nvSpPr>
          <p:cNvPr id="19459" name="Rectangle 3"/>
          <p:cNvSpPr>
            <a:spLocks noGrp="1" noChangeArrowheads="1"/>
          </p:cNvSpPr>
          <p:nvPr>
            <p:ph type="body" sz="half" idx="1"/>
          </p:nvPr>
        </p:nvSpPr>
        <p:spPr>
          <a:xfrm>
            <a:off x="2906713" y="1573213"/>
            <a:ext cx="4360862" cy="4557712"/>
          </a:xfrm>
          <a:noFill/>
        </p:spPr>
        <p:txBody>
          <a:bodyPr lIns="92075" tIns="46038" rIns="92075" bIns="46038"/>
          <a:lstStyle/>
          <a:p>
            <a:pPr marL="0" indent="0"/>
            <a:r>
              <a:rPr lang="en-US" altLang="en-US">
                <a:latin typeface="Times New Roman" charset="0"/>
              </a:rPr>
              <a:t>Three popular manufacturers</a:t>
            </a:r>
          </a:p>
          <a:p>
            <a:pPr marL="273050" lvl="1" indent="0"/>
            <a:r>
              <a:rPr lang="en-US" altLang="en-US">
                <a:latin typeface="Times New Roman" charset="0"/>
              </a:rPr>
              <a:t>Garmin</a:t>
            </a:r>
          </a:p>
          <a:p>
            <a:pPr marL="273050" lvl="1" indent="0"/>
            <a:r>
              <a:rPr lang="en-US" altLang="en-US">
                <a:latin typeface="Times New Roman" charset="0"/>
              </a:rPr>
              <a:t>Magellan</a:t>
            </a:r>
          </a:p>
          <a:p>
            <a:pPr marL="273050" lvl="1" indent="0"/>
            <a:r>
              <a:rPr lang="en-US" altLang="en-US">
                <a:latin typeface="Times New Roman" charset="0"/>
              </a:rPr>
              <a:t>Trimble</a:t>
            </a:r>
          </a:p>
          <a:p>
            <a:pPr marL="0" indent="0"/>
            <a:endParaRPr lang="en-US" altLang="en-US">
              <a:latin typeface="Times New Roman" charset="0"/>
            </a:endParaRPr>
          </a:p>
          <a:p>
            <a:pPr marL="0" indent="0"/>
            <a:r>
              <a:rPr lang="en-US" altLang="en-US">
                <a:latin typeface="Times New Roman" charset="0"/>
              </a:rPr>
              <a:t>Price Range: </a:t>
            </a:r>
          </a:p>
          <a:p>
            <a:pPr marL="0" indent="0"/>
            <a:r>
              <a:rPr lang="en-US" altLang="en-US">
                <a:latin typeface="Times New Roman" charset="0"/>
              </a:rPr>
              <a:t>$50 to over $3,000 </a:t>
            </a:r>
          </a:p>
        </p:txBody>
      </p:sp>
      <p:pic>
        <p:nvPicPr>
          <p:cNvPr id="33795" name="Content Placeholder 8"/>
          <p:cNvPicPr>
            <a:picLocks noGrp="1" noChangeAspect="1"/>
          </p:cNvPicPr>
          <p:nvPr>
            <p:ph sz="quarter"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2897" b="22897"/>
          <a:stretch>
            <a:fillRect/>
          </a:stretch>
        </p:blipFill>
        <p:spPr>
          <a:xfrm>
            <a:off x="7508875" y="655638"/>
            <a:ext cx="4038600" cy="2189162"/>
          </a:xfrm>
          <a:noFill/>
        </p:spPr>
      </p:pic>
      <p:sp>
        <p:nvSpPr>
          <p:cNvPr id="19462" name="Rectangle 6"/>
          <p:cNvSpPr>
            <a:spLocks noChangeArrowheads="1"/>
          </p:cNvSpPr>
          <p:nvPr/>
        </p:nvSpPr>
        <p:spPr bwMode="auto">
          <a:xfrm>
            <a:off x="2209800" y="6248400"/>
            <a:ext cx="1905000" cy="457200"/>
          </a:xfrm>
          <a:prstGeom prst="rect">
            <a:avLst/>
          </a:prstGeom>
          <a:noFill/>
          <a:ln w="9525">
            <a:noFill/>
            <a:miter lim="800000"/>
            <a:headEnd/>
            <a:tailEnd/>
          </a:ln>
          <a:effectLst/>
        </p:spPr>
        <p:txBody>
          <a:bodyPr lIns="90488" tIns="44450" rIns="90488" bIns="44450"/>
          <a:lstStyle/>
          <a:p>
            <a:pPr>
              <a:spcBef>
                <a:spcPct val="50000"/>
              </a:spcBef>
              <a:defRPr/>
            </a:pPr>
            <a:endParaRPr lang="en-US" sz="2400" i="1">
              <a:effectLst>
                <a:outerShdw blurRad="38100" dist="38100" dir="2700000" algn="tl">
                  <a:srgbClr val="010199"/>
                </a:outerShdw>
              </a:effectLst>
              <a:ea typeface="+mn-ea"/>
            </a:endParaRPr>
          </a:p>
        </p:txBody>
      </p:sp>
      <p:sp>
        <p:nvSpPr>
          <p:cNvPr id="19463" name="Rectangle 7"/>
          <p:cNvSpPr>
            <a:spLocks noChangeArrowheads="1"/>
          </p:cNvSpPr>
          <p:nvPr/>
        </p:nvSpPr>
        <p:spPr bwMode="auto">
          <a:xfrm>
            <a:off x="4648200" y="6248400"/>
            <a:ext cx="2895600" cy="457200"/>
          </a:xfrm>
          <a:prstGeom prst="rect">
            <a:avLst/>
          </a:prstGeom>
          <a:noFill/>
          <a:ln w="9525">
            <a:noFill/>
            <a:miter lim="800000"/>
            <a:headEnd/>
            <a:tailEnd/>
          </a:ln>
          <a:effectLst/>
        </p:spPr>
        <p:txBody>
          <a:bodyPr lIns="90488" tIns="44450" rIns="90488" bIns="44450"/>
          <a:lstStyle/>
          <a:p>
            <a:pPr algn="ctr">
              <a:spcBef>
                <a:spcPct val="50000"/>
              </a:spcBef>
              <a:defRPr/>
            </a:pPr>
            <a:endParaRPr lang="en-US" sz="2400" i="1">
              <a:effectLst>
                <a:outerShdw blurRad="38100" dist="38100" dir="2700000" algn="tl">
                  <a:srgbClr val="010199"/>
                </a:outerShdw>
              </a:effectLst>
              <a:ea typeface="+mn-ea"/>
            </a:endParaRPr>
          </a:p>
        </p:txBody>
      </p:sp>
      <p:pic>
        <p:nvPicPr>
          <p:cNvPr id="33798" name="Picture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84738" y="2160588"/>
            <a:ext cx="3622675"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AutoShape 18" descr="http://www.google.com/url?sa=i&amp;source=images&amp;cd=&amp;docid=34RjITuAYKjmjM&amp;tbnid=BGmAGlimFUXIkM&amp;ved=0CAUQjBw&amp;url=http%3A%2F%2Fecx.images-amazon.com%2Fimages%2FI%2F71Vx2TKLRcL._SL1500_.jpg&amp;ei=GEHAU-D0IKOziwL7mIGgBQ&amp;psig=AFQjCNEJEFg_3HwbTeX0toO9fGwyKaK5Xg&amp;ust=1405194904620250"/>
          <p:cNvSpPr>
            <a:spLocks noChangeAspect="1" noChangeArrowheads="1"/>
          </p:cNvSpPr>
          <p:nvPr/>
        </p:nvSpPr>
        <p:spPr bwMode="auto">
          <a:xfrm>
            <a:off x="1581150" y="-122238"/>
            <a:ext cx="14287500" cy="1428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33800" name="AutoShape 20" descr="http://www.google.com/url?sa=i&amp;source=images&amp;cd=&amp;docid=34RjITuAYKjmjM&amp;tbnid=BGmAGlimFUXIkM&amp;ved=0CAUQjBw&amp;url=http%3A%2F%2Fecx.images-amazon.com%2Fimages%2FI%2F71Vx2TKLRcL._SL1500_.jpg&amp;ei=GEHAU-D0IKOziwL7mIGgBQ&amp;psig=AFQjCNEJEFg_3HwbTeX0toO9fGwyKaK5Xg&amp;ust=1405194904620250"/>
          <p:cNvSpPr>
            <a:spLocks noChangeAspect="1" noChangeArrowheads="1"/>
          </p:cNvSpPr>
          <p:nvPr/>
        </p:nvSpPr>
        <p:spPr bwMode="auto">
          <a:xfrm>
            <a:off x="1733550" y="30163"/>
            <a:ext cx="14287500" cy="142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sp>
        <p:nvSpPr>
          <p:cNvPr id="33801" name="AutoShape 22" descr="http://www.google.com/url?sa=i&amp;source=images&amp;cd=&amp;docid=34RjITuAYKjmjM&amp;tbnid=BGmAGlimFUXIkM&amp;ved=0CAUQjBw&amp;url=http%3A%2F%2Fecx.images-amazon.com%2Fimages%2FI%2F71Vx2TKLRcL._SL1500_.jpg&amp;ei=GEHAU-D0IKOziwL7mIGgBQ&amp;psig=AFQjCNEJEFg_3HwbTeX0toO9fGwyKaK5Xg&amp;ust=1405194904620250"/>
          <p:cNvSpPr>
            <a:spLocks noChangeAspect="1" noChangeArrowheads="1"/>
          </p:cNvSpPr>
          <p:nvPr/>
        </p:nvSpPr>
        <p:spPr bwMode="auto">
          <a:xfrm>
            <a:off x="1581150" y="-122238"/>
            <a:ext cx="6419850" cy="641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endParaRPr lang="en-US" altLang="en-US"/>
          </a:p>
        </p:txBody>
      </p:sp>
      <p:pic>
        <p:nvPicPr>
          <p:cNvPr id="33802" name="Picture 26" descr="http://ecx.images-amazon.com/images/I/71Wjo3HNF9L._SL1500_.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78688" y="2898775"/>
            <a:ext cx="32194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7919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ox(in)">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box(in)">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box(in)">
                                      <p:cBhvr>
                                        <p:cTn id="17" dur="500"/>
                                        <p:tgtEl>
                                          <p:spTgt spid="194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box(in)">
                                      <p:cBhvr>
                                        <p:cTn id="22" dur="500"/>
                                        <p:tgtEl>
                                          <p:spTgt spid="194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animEffect transition="in" filter="box(in)">
                                      <p:cBhvr>
                                        <p:cTn id="27" dur="500"/>
                                        <p:tgtEl>
                                          <p:spTgt spid="19459">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9459">
                                            <p:txEl>
                                              <p:pRg st="6" end="6"/>
                                            </p:txEl>
                                          </p:spTgt>
                                        </p:tgtEl>
                                        <p:attrNameLst>
                                          <p:attrName>style.visibility</p:attrName>
                                        </p:attrNameLst>
                                      </p:cBhvr>
                                      <p:to>
                                        <p:strVal val="visible"/>
                                      </p:to>
                                    </p:set>
                                    <p:animEffect transition="in" filter="box(in)">
                                      <p:cBhvr>
                                        <p:cTn id="32" dur="500"/>
                                        <p:tgtEl>
                                          <p:spTgt spid="194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bldLvl="2"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928938" y="277813"/>
            <a:ext cx="7281862" cy="1139825"/>
          </a:xfrm>
        </p:spPr>
        <p:txBody>
          <a:bodyPr/>
          <a:lstStyle/>
          <a:p>
            <a:pPr fontAlgn="auto">
              <a:spcAft>
                <a:spcPts val="0"/>
              </a:spcAft>
              <a:defRPr/>
            </a:pPr>
            <a:r>
              <a:rPr lang="en-US" dirty="0">
                <a:solidFill>
                  <a:schemeClr val="tx1"/>
                </a:solidFill>
                <a:latin typeface="Times New Roman" charset="0"/>
              </a:rPr>
              <a:t>Smart phones and tablets</a:t>
            </a:r>
          </a:p>
        </p:txBody>
      </p:sp>
      <p:sp>
        <p:nvSpPr>
          <p:cNvPr id="34818" name="Text Placeholder 2"/>
          <p:cNvSpPr>
            <a:spLocks noGrp="1"/>
          </p:cNvSpPr>
          <p:nvPr>
            <p:ph type="body" sz="half" idx="1"/>
          </p:nvPr>
        </p:nvSpPr>
        <p:spPr>
          <a:xfrm>
            <a:off x="2928938" y="1281113"/>
            <a:ext cx="3090862" cy="5576887"/>
          </a:xfrm>
        </p:spPr>
        <p:txBody>
          <a:bodyPr/>
          <a:lstStyle/>
          <a:p>
            <a:pPr marL="0" indent="0"/>
            <a:r>
              <a:rPr lang="en-US" altLang="en-US">
                <a:latin typeface="Times New Roman" charset="0"/>
              </a:rPr>
              <a:t>Many smart phones have native GPS</a:t>
            </a:r>
          </a:p>
          <a:p>
            <a:pPr marL="0" indent="0"/>
            <a:r>
              <a:rPr lang="en-US" altLang="en-US">
                <a:latin typeface="Times New Roman" charset="0"/>
              </a:rPr>
              <a:t>Tablets with cellular data plans usually have GPS</a:t>
            </a:r>
          </a:p>
          <a:p>
            <a:pPr marL="0" indent="0"/>
            <a:r>
              <a:rPr lang="en-US" altLang="en-US">
                <a:latin typeface="Times New Roman" charset="0"/>
              </a:rPr>
              <a:t>External GPS receivers are an inexpensive alternative</a:t>
            </a:r>
          </a:p>
          <a:p>
            <a:pPr marL="0" indent="0"/>
            <a:r>
              <a:rPr lang="en-US" altLang="en-US">
                <a:latin typeface="Times New Roman" charset="0"/>
              </a:rPr>
              <a:t>Accuracy can rival high end GPS units.</a:t>
            </a:r>
          </a:p>
        </p:txBody>
      </p:sp>
      <p:pic>
        <p:nvPicPr>
          <p:cNvPr id="34819" name="Picture 2" descr="http://www.chipchick.com/wp-content/uploads/2011/06/xgps.jpg">
            <a:hlinkClick r:id="rId3"/>
          </p:cNvPr>
          <p:cNvPicPr>
            <a:picLocks noGrp="1" noChangeAspect="1" noChangeArrowheads="1"/>
          </p:cNvPicPr>
          <p:nvPr>
            <p:ph sz="quarter" idx="2"/>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002" r="5836"/>
          <a:stretch>
            <a:fillRect/>
          </a:stretch>
        </p:blipFill>
        <p:spPr>
          <a:xfrm>
            <a:off x="6096000" y="1341438"/>
            <a:ext cx="4416425" cy="1989137"/>
          </a:xfrm>
        </p:spPr>
      </p:pic>
      <p:pic>
        <p:nvPicPr>
          <p:cNvPr id="34820" name="Picture 4" descr="http://www.cachingbox.com/wp-content/uploads/2012/06/Top-Android-or-iPhone-Apps-for-Geocaching.png">
            <a:hlinkClick r:id="rId5"/>
          </p:cNvPr>
          <p:cNvPicPr>
            <a:picLocks noGrp="1" noChangeAspect="1" noChangeArrowheads="1"/>
          </p:cNvPicPr>
          <p:nvPr>
            <p:ph sz="quarter" idx="3"/>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096000" y="3671888"/>
            <a:ext cx="4384675" cy="2701925"/>
          </a:xfrm>
        </p:spPr>
      </p:pic>
    </p:spTree>
    <p:extLst>
      <p:ext uri="{BB962C8B-B14F-4D97-AF65-F5344CB8AC3E}">
        <p14:creationId xmlns:p14="http://schemas.microsoft.com/office/powerpoint/2010/main" val="382703811"/>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Introduction to</a:t>
            </a:r>
            <a:br>
              <a:rPr lang="en-US" dirty="0" smtClean="0"/>
            </a:br>
            <a:r>
              <a:rPr lang="en-US" dirty="0" smtClean="0"/>
              <a:t>Geographic Information Systems (GIS)</a:t>
            </a:r>
            <a:endParaRPr lang="en-US" dirty="0"/>
          </a:p>
        </p:txBody>
      </p:sp>
      <p:sp>
        <p:nvSpPr>
          <p:cNvPr id="3" name="Subtitle 2"/>
          <p:cNvSpPr>
            <a:spLocks noGrp="1"/>
          </p:cNvSpPr>
          <p:nvPr>
            <p:ph type="subTitle" idx="1"/>
          </p:nvPr>
        </p:nvSpPr>
        <p:spPr/>
        <p:txBody>
          <a:bodyPr/>
          <a:lstStyle/>
          <a:p>
            <a:r>
              <a:rPr lang="en-US" dirty="0" smtClean="0"/>
              <a:t>Edward Flathers</a:t>
            </a:r>
          </a:p>
          <a:p>
            <a:r>
              <a:rPr lang="en-US" dirty="0" smtClean="0"/>
              <a:t>College of Natural Resources</a:t>
            </a:r>
            <a:endParaRPr lang="en-US" dirty="0"/>
          </a:p>
        </p:txBody>
      </p:sp>
    </p:spTree>
    <p:extLst>
      <p:ext uri="{BB962C8B-B14F-4D97-AF65-F5344CB8AC3E}">
        <p14:creationId xmlns:p14="http://schemas.microsoft.com/office/powerpoint/2010/main" val="7405313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Multimedia:</a:t>
            </a:r>
            <a:endParaRPr lang="en-US" dirty="0"/>
          </a:p>
        </p:txBody>
      </p:sp>
      <p:sp>
        <p:nvSpPr>
          <p:cNvPr id="3" name="Content Placeholder 2"/>
          <p:cNvSpPr>
            <a:spLocks noGrp="1"/>
          </p:cNvSpPr>
          <p:nvPr>
            <p:ph idx="1"/>
          </p:nvPr>
        </p:nvSpPr>
        <p:spPr/>
        <p:txBody>
          <a:bodyPr>
            <a:normAutofit/>
          </a:bodyPr>
          <a:lstStyle/>
          <a:p>
            <a:r>
              <a:rPr lang="en-US" dirty="0" smtClean="0"/>
              <a:t>This American Life episode that talks about maps—the prologue is about 4 minutes long and introduces some of the concepts of the lessons</a:t>
            </a:r>
            <a:r>
              <a:rPr lang="en-US" dirty="0"/>
              <a:t>: </a:t>
            </a:r>
            <a:r>
              <a:rPr lang="en-US" dirty="0">
                <a:hlinkClick r:id="rId3"/>
              </a:rPr>
              <a:t>http://</a:t>
            </a:r>
            <a:r>
              <a:rPr lang="en-US" dirty="0" smtClean="0">
                <a:hlinkClick r:id="rId3"/>
              </a:rPr>
              <a:t>www.thisamericanlife.org/radio-archives/episode/110/mapping</a:t>
            </a:r>
            <a:endParaRPr lang="en-US" dirty="0" smtClean="0"/>
          </a:p>
          <a:p>
            <a:r>
              <a:rPr lang="en-US" dirty="0" smtClean="0"/>
              <a:t>The book that is referred to in the episode </a:t>
            </a:r>
            <a:r>
              <a:rPr lang="en-US" dirty="0"/>
              <a:t>is interesting to look at, too: </a:t>
            </a:r>
            <a:r>
              <a:rPr lang="en-US" dirty="0">
                <a:hlinkClick r:id="rId4"/>
              </a:rPr>
              <a:t>http://sigliopress.com/book/everything-sings</a:t>
            </a:r>
            <a:r>
              <a:rPr lang="en-US" dirty="0" smtClean="0">
                <a:hlinkClick r:id="rId4"/>
              </a:rPr>
              <a:t>/</a:t>
            </a:r>
            <a:endParaRPr lang="en-US" dirty="0" smtClean="0"/>
          </a:p>
          <a:p>
            <a:endParaRPr lang="en-US" dirty="0" smtClean="0"/>
          </a:p>
        </p:txBody>
      </p:sp>
    </p:spTree>
    <p:extLst>
      <p:ext uri="{BB962C8B-B14F-4D97-AF65-F5344CB8AC3E}">
        <p14:creationId xmlns:p14="http://schemas.microsoft.com/office/powerpoint/2010/main" val="9342832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GIS?</a:t>
            </a:r>
            <a:endParaRPr lang="en-US" dirty="0"/>
          </a:p>
        </p:txBody>
      </p:sp>
      <p:sp>
        <p:nvSpPr>
          <p:cNvPr id="3" name="Content Placeholder 2"/>
          <p:cNvSpPr>
            <a:spLocks noGrp="1"/>
          </p:cNvSpPr>
          <p:nvPr>
            <p:ph idx="1"/>
          </p:nvPr>
        </p:nvSpPr>
        <p:spPr/>
        <p:txBody>
          <a:bodyPr/>
          <a:lstStyle/>
          <a:p>
            <a:r>
              <a:rPr lang="en-US" dirty="0" smtClean="0"/>
              <a:t>Different kinds of spatial data</a:t>
            </a:r>
          </a:p>
          <a:p>
            <a:r>
              <a:rPr lang="en-US" dirty="0" smtClean="0"/>
              <a:t>Organized into layers</a:t>
            </a:r>
          </a:p>
          <a:p>
            <a:r>
              <a:rPr lang="en-US" dirty="0" smtClean="0"/>
              <a:t>To help solve a problem</a:t>
            </a:r>
          </a:p>
          <a:p>
            <a:r>
              <a:rPr lang="en-US" dirty="0" smtClean="0"/>
              <a:t>And show the results</a:t>
            </a:r>
            <a:endParaRPr lang="en-US" dirty="0"/>
          </a:p>
        </p:txBody>
      </p:sp>
    </p:spTree>
    <p:extLst>
      <p:ext uri="{BB962C8B-B14F-4D97-AF65-F5344CB8AC3E}">
        <p14:creationId xmlns:p14="http://schemas.microsoft.com/office/powerpoint/2010/main" val="21367453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Several Kinds of Spatial Data</a:t>
            </a:r>
            <a:endParaRPr lang="en-US" dirty="0"/>
          </a:p>
        </p:txBody>
      </p:sp>
      <p:sp>
        <p:nvSpPr>
          <p:cNvPr id="3" name="Content Placeholder 2"/>
          <p:cNvSpPr>
            <a:spLocks noGrp="1"/>
          </p:cNvSpPr>
          <p:nvPr>
            <p:ph idx="1"/>
          </p:nvPr>
        </p:nvSpPr>
        <p:spPr/>
        <p:txBody>
          <a:bodyPr/>
          <a:lstStyle/>
          <a:p>
            <a:r>
              <a:rPr lang="en-US" dirty="0" smtClean="0"/>
              <a:t>Vector Data</a:t>
            </a:r>
          </a:p>
          <a:p>
            <a:pPr lvl="1"/>
            <a:r>
              <a:rPr lang="en-US" dirty="0" smtClean="0"/>
              <a:t>Points</a:t>
            </a:r>
          </a:p>
          <a:p>
            <a:pPr lvl="1"/>
            <a:r>
              <a:rPr lang="en-US" dirty="0" smtClean="0"/>
              <a:t>Lines</a:t>
            </a:r>
          </a:p>
          <a:p>
            <a:pPr lvl="1"/>
            <a:r>
              <a:rPr lang="en-US" dirty="0" smtClean="0"/>
              <a:t>Polygons</a:t>
            </a:r>
          </a:p>
          <a:p>
            <a:r>
              <a:rPr lang="en-US" dirty="0" smtClean="0"/>
              <a:t>Raster Data</a:t>
            </a:r>
          </a:p>
          <a:p>
            <a:pPr lvl="1"/>
            <a:r>
              <a:rPr lang="en-US" dirty="0" smtClean="0"/>
              <a:t>Grid of pixels</a:t>
            </a:r>
          </a:p>
          <a:p>
            <a:r>
              <a:rPr lang="en-US" dirty="0" smtClean="0"/>
              <a:t>And more…</a:t>
            </a:r>
            <a:endParaRPr lang="en-US" dirty="0"/>
          </a:p>
        </p:txBody>
      </p:sp>
    </p:spTree>
    <p:extLst>
      <p:ext uri="{BB962C8B-B14F-4D97-AF65-F5344CB8AC3E}">
        <p14:creationId xmlns:p14="http://schemas.microsoft.com/office/powerpoint/2010/main" val="4070871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GIS\workshop\pres\poi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5922" y="272691"/>
            <a:ext cx="5060156" cy="654843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981200" y="-228600"/>
            <a:ext cx="8229600" cy="1143000"/>
          </a:xfrm>
        </p:spPr>
        <p:txBody>
          <a:bodyPr>
            <a:normAutofit/>
          </a:bodyPr>
          <a:lstStyle/>
          <a:p>
            <a:r>
              <a:rPr lang="en-US" sz="3600" dirty="0"/>
              <a:t>Points: Weather Stations of Idaho</a:t>
            </a:r>
          </a:p>
        </p:txBody>
      </p:sp>
    </p:spTree>
    <p:extLst>
      <p:ext uri="{BB962C8B-B14F-4D97-AF65-F5344CB8AC3E}">
        <p14:creationId xmlns:p14="http://schemas.microsoft.com/office/powerpoint/2010/main" val="4579935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18322" y="457200"/>
            <a:ext cx="4739878" cy="613396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981200" y="-228600"/>
            <a:ext cx="8229600" cy="1143000"/>
          </a:xfrm>
        </p:spPr>
        <p:txBody>
          <a:bodyPr>
            <a:normAutofit/>
          </a:bodyPr>
          <a:lstStyle/>
          <a:p>
            <a:r>
              <a:rPr lang="en-US" sz="3600" dirty="0"/>
              <a:t>Lines: National Highways of Idaho</a:t>
            </a:r>
          </a:p>
        </p:txBody>
      </p:sp>
    </p:spTree>
    <p:extLst>
      <p:ext uri="{BB962C8B-B14F-4D97-AF65-F5344CB8AC3E}">
        <p14:creationId xmlns:p14="http://schemas.microsoft.com/office/powerpoint/2010/main" val="563482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Global Positioning Satellite System </a:t>
            </a:r>
            <a:endParaRPr lang="en-US" dirty="0"/>
          </a:p>
        </p:txBody>
      </p:sp>
      <p:sp>
        <p:nvSpPr>
          <p:cNvPr id="3" name="Content Placeholder 2"/>
          <p:cNvSpPr>
            <a:spLocks noGrp="1"/>
          </p:cNvSpPr>
          <p:nvPr>
            <p:ph idx="1"/>
          </p:nvPr>
        </p:nvSpPr>
        <p:spPr>
          <a:xfrm>
            <a:off x="304800" y="1499119"/>
            <a:ext cx="5181600" cy="5105400"/>
          </a:xfrm>
        </p:spPr>
        <p:txBody>
          <a:bodyPr/>
          <a:lstStyle/>
          <a:p>
            <a:r>
              <a:rPr lang="en-US" dirty="0" smtClean="0"/>
              <a:t>Pentagon began funding in 1973</a:t>
            </a:r>
          </a:p>
          <a:p>
            <a:pPr lvl="1"/>
            <a:r>
              <a:rPr lang="en-US" dirty="0" smtClean="0"/>
              <a:t>Launched first satellite (Block I) in 1978</a:t>
            </a:r>
          </a:p>
          <a:p>
            <a:pPr lvl="1"/>
            <a:r>
              <a:rPr lang="en-US" dirty="0" smtClean="0"/>
              <a:t>Second-generation satellites launched 1998</a:t>
            </a:r>
          </a:p>
          <a:p>
            <a:pPr lvl="1"/>
            <a:r>
              <a:rPr lang="en-US" dirty="0" smtClean="0"/>
              <a:t>System operational in 1995</a:t>
            </a:r>
          </a:p>
          <a:p>
            <a:pPr lvl="1"/>
            <a:r>
              <a:rPr lang="en-US" dirty="0" smtClean="0"/>
              <a:t>Original </a:t>
            </a:r>
            <a:r>
              <a:rPr lang="en-US" dirty="0"/>
              <a:t>system was solely for government use</a:t>
            </a:r>
          </a:p>
          <a:p>
            <a:pPr lvl="1"/>
            <a:endParaRPr lang="en-US" dirty="0" smtClean="0"/>
          </a:p>
          <a:p>
            <a:r>
              <a:rPr lang="en-US" dirty="0" smtClean="0"/>
              <a:t>Open to public May 2000</a:t>
            </a:r>
          </a:p>
          <a:p>
            <a:pPr lvl="1"/>
            <a:r>
              <a:rPr lang="en-US" dirty="0" smtClean="0"/>
              <a:t>Government removed signal degradation</a:t>
            </a:r>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5</a:t>
            </a:fld>
            <a:endParaRPr lang="en-US"/>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76" t="13077" r="3039" b="21846"/>
          <a:stretch/>
        </p:blipFill>
        <p:spPr bwMode="auto">
          <a:xfrm>
            <a:off x="8062323" y="1499119"/>
            <a:ext cx="2842938" cy="15970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3352801"/>
            <a:ext cx="3995658" cy="34558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47300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18322" y="457201"/>
            <a:ext cx="4739878" cy="613395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981200" y="-228600"/>
            <a:ext cx="8229600" cy="1143000"/>
          </a:xfrm>
        </p:spPr>
        <p:txBody>
          <a:bodyPr>
            <a:normAutofit/>
          </a:bodyPr>
          <a:lstStyle/>
          <a:p>
            <a:r>
              <a:rPr lang="en-US" sz="3600" dirty="0"/>
              <a:t>Polygons: Counties of Idaho</a:t>
            </a:r>
          </a:p>
        </p:txBody>
      </p:sp>
    </p:spTree>
    <p:extLst>
      <p:ext uri="{BB962C8B-B14F-4D97-AF65-F5344CB8AC3E}">
        <p14:creationId xmlns:p14="http://schemas.microsoft.com/office/powerpoint/2010/main" val="14202073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18323" y="457201"/>
            <a:ext cx="4739877" cy="613395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981200" y="-228600"/>
            <a:ext cx="8229600" cy="1143000"/>
          </a:xfrm>
        </p:spPr>
        <p:txBody>
          <a:bodyPr>
            <a:normAutofit/>
          </a:bodyPr>
          <a:lstStyle/>
          <a:p>
            <a:r>
              <a:rPr lang="en-US" sz="3600" dirty="0"/>
              <a:t>Raster: Air Photo of Idaho</a:t>
            </a:r>
          </a:p>
        </p:txBody>
      </p:sp>
    </p:spTree>
    <p:extLst>
      <p:ext uri="{BB962C8B-B14F-4D97-AF65-F5344CB8AC3E}">
        <p14:creationId xmlns:p14="http://schemas.microsoft.com/office/powerpoint/2010/main" val="12402446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18323" y="457200"/>
            <a:ext cx="4739877" cy="613395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981200" y="-228600"/>
            <a:ext cx="8229600" cy="1143000"/>
          </a:xfrm>
        </p:spPr>
        <p:txBody>
          <a:bodyPr>
            <a:normAutofit/>
          </a:bodyPr>
          <a:lstStyle/>
          <a:p>
            <a:r>
              <a:rPr lang="en-US" sz="3600" dirty="0"/>
              <a:t>Raster: Elevation of Idaho</a:t>
            </a:r>
          </a:p>
        </p:txBody>
      </p:sp>
    </p:spTree>
    <p:extLst>
      <p:ext uri="{BB962C8B-B14F-4D97-AF65-F5344CB8AC3E}">
        <p14:creationId xmlns:p14="http://schemas.microsoft.com/office/powerpoint/2010/main" val="14530912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Layers</a:t>
            </a:r>
            <a:endParaRPr lang="en-US" dirty="0"/>
          </a:p>
        </p:txBody>
      </p:sp>
      <p:sp>
        <p:nvSpPr>
          <p:cNvPr id="3" name="Content Placeholder 2"/>
          <p:cNvSpPr>
            <a:spLocks noGrp="1"/>
          </p:cNvSpPr>
          <p:nvPr>
            <p:ph idx="1"/>
          </p:nvPr>
        </p:nvSpPr>
        <p:spPr>
          <a:xfrm>
            <a:off x="2209800" y="6618686"/>
            <a:ext cx="7696200" cy="315515"/>
          </a:xfrm>
        </p:spPr>
        <p:txBody>
          <a:bodyPr>
            <a:normAutofit fontScale="47500" lnSpcReduction="20000"/>
          </a:bodyPr>
          <a:lstStyle/>
          <a:p>
            <a:pPr marL="0" indent="0">
              <a:buNone/>
            </a:pPr>
            <a:r>
              <a:rPr lang="en-US" dirty="0" smtClean="0"/>
              <a:t>http://education.nationalgeographic.com/education/encyclopedia/geographic-information-system-gis/?ar_a=1</a:t>
            </a:r>
            <a:endParaRPr lang="en-US" dirty="0"/>
          </a:p>
        </p:txBody>
      </p:sp>
      <p:pic>
        <p:nvPicPr>
          <p:cNvPr id="1026" name="Picture 2" descr="D:\GIS\workshop\pres\lay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1" y="1539873"/>
            <a:ext cx="5410199" cy="478138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389410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18323" y="457200"/>
            <a:ext cx="4739877" cy="613395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981200" y="-228600"/>
            <a:ext cx="8229600" cy="1143000"/>
          </a:xfrm>
        </p:spPr>
        <p:txBody>
          <a:bodyPr>
            <a:normAutofit/>
          </a:bodyPr>
          <a:lstStyle/>
          <a:p>
            <a:r>
              <a:rPr lang="en-US" sz="3600" dirty="0"/>
              <a:t>Four Layers Combined</a:t>
            </a:r>
          </a:p>
        </p:txBody>
      </p:sp>
    </p:spTree>
    <p:extLst>
      <p:ext uri="{BB962C8B-B14F-4D97-AF65-F5344CB8AC3E}">
        <p14:creationId xmlns:p14="http://schemas.microsoft.com/office/powerpoint/2010/main" val="3996768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1986" y="152400"/>
            <a:ext cx="7558333" cy="990600"/>
          </a:xfrm>
        </p:spPr>
        <p:txBody>
          <a:bodyPr/>
          <a:lstStyle/>
          <a:p>
            <a:r>
              <a:rPr lang="en-US" dirty="0" smtClean="0"/>
              <a:t>USGS Topo Map</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10000" y="999566"/>
            <a:ext cx="4495800" cy="58180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4671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USGS Topo Map</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56951" y="1295400"/>
            <a:ext cx="8986435" cy="3733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64591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USGS Topo Map</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006655" y="1600200"/>
            <a:ext cx="8021278" cy="4876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26375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USGS Topo Map</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197593" y="1600200"/>
            <a:ext cx="3639402" cy="4876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4267200" y="6618686"/>
            <a:ext cx="3657600" cy="315515"/>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300" dirty="0"/>
              <a:t>http://pubs.usgs.gov/gip/topomapping/topo.html</a:t>
            </a:r>
          </a:p>
        </p:txBody>
      </p:sp>
    </p:spTree>
    <p:extLst>
      <p:ext uri="{BB962C8B-B14F-4D97-AF65-F5344CB8AC3E}">
        <p14:creationId xmlns:p14="http://schemas.microsoft.com/office/powerpoint/2010/main" val="21045620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Hydrant Placement</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997229" y="1600200"/>
            <a:ext cx="8040129" cy="4876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5732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view GIS data?</a:t>
            </a:r>
            <a:endParaRPr lang="en-US" dirty="0"/>
          </a:p>
        </p:txBody>
      </p:sp>
      <p:sp>
        <p:nvSpPr>
          <p:cNvPr id="3" name="Content Placeholder 2"/>
          <p:cNvSpPr>
            <a:spLocks noGrp="1"/>
          </p:cNvSpPr>
          <p:nvPr>
            <p:ph idx="1"/>
          </p:nvPr>
        </p:nvSpPr>
        <p:spPr/>
        <p:txBody>
          <a:bodyPr/>
          <a:lstStyle/>
          <a:p>
            <a:r>
              <a:rPr lang="en-US" dirty="0" smtClean="0"/>
              <a:t>Web Applications</a:t>
            </a:r>
          </a:p>
          <a:p>
            <a:pPr lvl="1"/>
            <a:r>
              <a:rPr lang="en-US" dirty="0" smtClean="0"/>
              <a:t>US Geospatial One-Stop Data </a:t>
            </a:r>
            <a:r>
              <a:rPr lang="en-US" dirty="0"/>
              <a:t>Portal - </a:t>
            </a:r>
            <a:r>
              <a:rPr lang="en-US" dirty="0">
                <a:hlinkClick r:id="rId2"/>
              </a:rPr>
              <a:t>http://</a:t>
            </a:r>
            <a:r>
              <a:rPr lang="en-US" dirty="0" smtClean="0">
                <a:hlinkClick r:id="rId2"/>
              </a:rPr>
              <a:t>geo.data.gov/geoportal/catalog/main/home.page</a:t>
            </a:r>
            <a:r>
              <a:rPr lang="en-US" dirty="0" smtClean="0"/>
              <a:t> </a:t>
            </a:r>
            <a:endParaRPr lang="en-US" dirty="0"/>
          </a:p>
          <a:p>
            <a:pPr lvl="1"/>
            <a:r>
              <a:rPr lang="en-US" dirty="0" smtClean="0"/>
              <a:t>USGS </a:t>
            </a:r>
            <a:r>
              <a:rPr lang="en-US" dirty="0"/>
              <a:t>Soil Survey - </a:t>
            </a:r>
            <a:r>
              <a:rPr lang="en-US" dirty="0">
                <a:hlinkClick r:id="rId3"/>
              </a:rPr>
              <a:t>http://</a:t>
            </a:r>
            <a:r>
              <a:rPr lang="en-US" dirty="0" smtClean="0">
                <a:hlinkClick r:id="rId3"/>
              </a:rPr>
              <a:t>websoilsurvey.nrcs.usda.gov/app/HomePage.htm</a:t>
            </a:r>
            <a:r>
              <a:rPr lang="en-US" dirty="0" smtClean="0"/>
              <a:t> </a:t>
            </a:r>
          </a:p>
          <a:p>
            <a:pPr lvl="1"/>
            <a:r>
              <a:rPr lang="en-US" dirty="0" smtClean="0"/>
              <a:t>REACCH GIS Portal</a:t>
            </a:r>
          </a:p>
          <a:p>
            <a:pPr lvl="1"/>
            <a:r>
              <a:rPr lang="en-US" dirty="0" smtClean="0"/>
              <a:t>Others???</a:t>
            </a:r>
          </a:p>
          <a:p>
            <a:r>
              <a:rPr lang="en-US" dirty="0" smtClean="0"/>
              <a:t>Free Downloadable Viewers</a:t>
            </a:r>
          </a:p>
          <a:p>
            <a:pPr lvl="1"/>
            <a:r>
              <a:rPr lang="en-US" dirty="0" smtClean="0"/>
              <a:t>ESRI </a:t>
            </a:r>
            <a:r>
              <a:rPr lang="en-US" dirty="0"/>
              <a:t>ArcGIS Explorer - </a:t>
            </a:r>
            <a:r>
              <a:rPr lang="en-US" dirty="0">
                <a:hlinkClick r:id="rId4"/>
              </a:rPr>
              <a:t>http://</a:t>
            </a:r>
            <a:r>
              <a:rPr lang="en-US" dirty="0" smtClean="0">
                <a:hlinkClick r:id="rId4"/>
              </a:rPr>
              <a:t>www.esri.com/software/arcgis/explorer</a:t>
            </a:r>
            <a:r>
              <a:rPr lang="en-US" dirty="0" smtClean="0"/>
              <a:t> </a:t>
            </a:r>
          </a:p>
          <a:p>
            <a:r>
              <a:rPr lang="en-US" dirty="0" smtClean="0"/>
              <a:t>For Fee GIS Software</a:t>
            </a:r>
          </a:p>
          <a:p>
            <a:pPr lvl="1"/>
            <a:r>
              <a:rPr lang="en-US" dirty="0" smtClean="0"/>
              <a:t>ESRI ARCGIS 10 </a:t>
            </a:r>
          </a:p>
          <a:p>
            <a:endParaRPr lang="en-US" dirty="0"/>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6</a:t>
            </a:fld>
            <a:endParaRPr lang="en-US"/>
          </a:p>
        </p:txBody>
      </p:sp>
    </p:spTree>
    <p:extLst>
      <p:ext uri="{BB962C8B-B14F-4D97-AF65-F5344CB8AC3E}">
        <p14:creationId xmlns:p14="http://schemas.microsoft.com/office/powerpoint/2010/main" val="32643815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Hydrant Placement</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475" y="1238250"/>
            <a:ext cx="8909050" cy="5391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115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Hydrant Placement</a:t>
            </a: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425" y="1250950"/>
            <a:ext cx="8947150" cy="5454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11755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Hydrant Placement</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1250950"/>
            <a:ext cx="8972550" cy="5454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47994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Sensing for Agriculture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4895" y="1600200"/>
            <a:ext cx="2984797" cy="4876800"/>
          </a:xfrm>
        </p:spPr>
      </p:pic>
      <p:sp>
        <p:nvSpPr>
          <p:cNvPr id="5" name="TextBox 4"/>
          <p:cNvSpPr txBox="1"/>
          <p:nvPr/>
        </p:nvSpPr>
        <p:spPr>
          <a:xfrm>
            <a:off x="3505200" y="6565613"/>
            <a:ext cx="5410200" cy="492443"/>
          </a:xfrm>
          <a:prstGeom prst="rect">
            <a:avLst/>
          </a:prstGeom>
          <a:noFill/>
        </p:spPr>
        <p:txBody>
          <a:bodyPr wrap="square" rtlCol="0">
            <a:spAutoFit/>
          </a:bodyPr>
          <a:lstStyle/>
          <a:p>
            <a:r>
              <a:rPr lang="en-US" sz="1300" dirty="0"/>
              <a:t>http://www.gislounge.com/geospatial-technologies-in-precision-agriculture/</a:t>
            </a:r>
          </a:p>
        </p:txBody>
      </p:sp>
    </p:spTree>
    <p:extLst>
      <p:ext uri="{BB962C8B-B14F-4D97-AF65-F5344CB8AC3E}">
        <p14:creationId xmlns:p14="http://schemas.microsoft.com/office/powerpoint/2010/main" val="999233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GIS Resources</a:t>
            </a:r>
            <a:endParaRPr lang="en-US" dirty="0"/>
          </a:p>
        </p:txBody>
      </p:sp>
      <p:sp>
        <p:nvSpPr>
          <p:cNvPr id="3" name="Content Placeholder 2"/>
          <p:cNvSpPr>
            <a:spLocks noGrp="1"/>
          </p:cNvSpPr>
          <p:nvPr>
            <p:ph idx="1"/>
          </p:nvPr>
        </p:nvSpPr>
        <p:spPr/>
        <p:txBody>
          <a:bodyPr/>
          <a:lstStyle/>
          <a:p>
            <a:r>
              <a:rPr lang="en-US" dirty="0">
                <a:hlinkClick r:id="rId3"/>
              </a:rPr>
              <a:t>http://www.gislounge.com</a:t>
            </a:r>
            <a:r>
              <a:rPr lang="en-US" dirty="0" smtClean="0">
                <a:hlinkClick r:id="rId3"/>
              </a:rPr>
              <a:t>/</a:t>
            </a:r>
            <a:endParaRPr lang="en-US" dirty="0" smtClean="0"/>
          </a:p>
          <a:p>
            <a:r>
              <a:rPr lang="en-US" dirty="0">
                <a:hlinkClick r:id="rId4"/>
              </a:rPr>
              <a:t>http://</a:t>
            </a:r>
            <a:r>
              <a:rPr lang="en-US" dirty="0" smtClean="0">
                <a:hlinkClick r:id="rId4"/>
              </a:rPr>
              <a:t>qgis.org/en/site/about/case_studies/index.html</a:t>
            </a:r>
            <a:endParaRPr lang="en-US" dirty="0" smtClean="0"/>
          </a:p>
          <a:p>
            <a:endParaRPr lang="en-US" dirty="0"/>
          </a:p>
        </p:txBody>
      </p:sp>
    </p:spTree>
    <p:extLst>
      <p:ext uri="{BB962C8B-B14F-4D97-AF65-F5344CB8AC3E}">
        <p14:creationId xmlns:p14="http://schemas.microsoft.com/office/powerpoint/2010/main" val="20264460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ArcGIS Online Resources</a:t>
            </a:r>
            <a:endParaRPr lang="en-US" dirty="0"/>
          </a:p>
        </p:txBody>
      </p:sp>
      <p:sp>
        <p:nvSpPr>
          <p:cNvPr id="3" name="Content Placeholder 2"/>
          <p:cNvSpPr>
            <a:spLocks noGrp="1"/>
          </p:cNvSpPr>
          <p:nvPr>
            <p:ph idx="1"/>
          </p:nvPr>
        </p:nvSpPr>
        <p:spPr/>
        <p:txBody>
          <a:bodyPr/>
          <a:lstStyle/>
          <a:p>
            <a:r>
              <a:rPr lang="en-US" dirty="0" smtClean="0"/>
              <a:t>Importing Excel spreadsheets</a:t>
            </a:r>
          </a:p>
          <a:p>
            <a:pPr lvl="1"/>
            <a:r>
              <a:rPr lang="en-US" dirty="0">
                <a:hlinkClick r:id="rId3"/>
              </a:rPr>
              <a:t>http://blogs.esri.com/esri/arcgis/2011/10/07/getting-started-with-arcgis-online-part-i-working-with-a-spreadsheet-of-addresses</a:t>
            </a:r>
            <a:r>
              <a:rPr lang="en-US" dirty="0" smtClean="0">
                <a:hlinkClick r:id="rId3"/>
              </a:rPr>
              <a:t>/</a:t>
            </a:r>
            <a:endParaRPr lang="en-US" dirty="0" smtClean="0"/>
          </a:p>
          <a:p>
            <a:pPr lvl="1"/>
            <a:r>
              <a:rPr lang="en-US" dirty="0">
                <a:hlinkClick r:id="rId4"/>
              </a:rPr>
              <a:t>http://blogs.esri.com/esri/arcgis/2012/10/08/excel-tips-for-arcgis-online</a:t>
            </a:r>
            <a:r>
              <a:rPr lang="en-US" dirty="0" smtClean="0">
                <a:hlinkClick r:id="rId4"/>
              </a:rPr>
              <a:t>/</a:t>
            </a:r>
            <a:endParaRPr lang="en-US" dirty="0" smtClean="0"/>
          </a:p>
          <a:p>
            <a:pPr lvl="1"/>
            <a:r>
              <a:rPr lang="en-US" dirty="0">
                <a:hlinkClick r:id="rId5"/>
              </a:rPr>
              <a:t>http://</a:t>
            </a:r>
            <a:r>
              <a:rPr lang="en-US" dirty="0" smtClean="0">
                <a:hlinkClick r:id="rId5"/>
              </a:rPr>
              <a:t>help.arcgis.com/en/arcgisexplorer/videos/AGEO_Importing_16/AGEO_Importing_16.html</a:t>
            </a:r>
            <a:endParaRPr lang="en-US" dirty="0" smtClean="0"/>
          </a:p>
          <a:p>
            <a:pPr lvl="1"/>
            <a:endParaRPr lang="en-US" dirty="0"/>
          </a:p>
        </p:txBody>
      </p:sp>
    </p:spTree>
    <p:extLst>
      <p:ext uri="{BB962C8B-B14F-4D97-AF65-F5344CB8AC3E}">
        <p14:creationId xmlns:p14="http://schemas.microsoft.com/office/powerpoint/2010/main" val="20301891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ArcGIS Online Resources</a:t>
            </a:r>
            <a:endParaRPr lang="en-US" dirty="0"/>
          </a:p>
        </p:txBody>
      </p:sp>
      <p:sp>
        <p:nvSpPr>
          <p:cNvPr id="3" name="Content Placeholder 2"/>
          <p:cNvSpPr>
            <a:spLocks noGrp="1"/>
          </p:cNvSpPr>
          <p:nvPr>
            <p:ph idx="1"/>
          </p:nvPr>
        </p:nvSpPr>
        <p:spPr/>
        <p:txBody>
          <a:bodyPr/>
          <a:lstStyle/>
          <a:p>
            <a:pPr lvl="1"/>
            <a:r>
              <a:rPr lang="en-US" dirty="0" smtClean="0"/>
              <a:t>ArcGIS Online Tutorial Videos</a:t>
            </a:r>
          </a:p>
          <a:p>
            <a:pPr lvl="2"/>
            <a:r>
              <a:rPr lang="en-US" dirty="0">
                <a:hlinkClick r:id="rId3"/>
              </a:rPr>
              <a:t>http://resources.arcgis.com/en/tutorials</a:t>
            </a:r>
            <a:r>
              <a:rPr lang="en-US" dirty="0" smtClean="0">
                <a:hlinkClick r:id="rId3"/>
              </a:rPr>
              <a:t>/</a:t>
            </a:r>
            <a:endParaRPr lang="en-US" dirty="0" smtClean="0"/>
          </a:p>
          <a:p>
            <a:pPr lvl="1"/>
            <a:r>
              <a:rPr lang="en-US" dirty="0" smtClean="0"/>
              <a:t>ArcGIS Online Blog</a:t>
            </a:r>
          </a:p>
          <a:p>
            <a:pPr lvl="2"/>
            <a:r>
              <a:rPr lang="en-US" dirty="0"/>
              <a:t>http://blogs.esri.com/esri/arcgis/category/arcgis-online/</a:t>
            </a:r>
          </a:p>
        </p:txBody>
      </p:sp>
    </p:spTree>
    <p:extLst>
      <p:ext uri="{BB962C8B-B14F-4D97-AF65-F5344CB8AC3E}">
        <p14:creationId xmlns:p14="http://schemas.microsoft.com/office/powerpoint/2010/main" val="5389162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Exercises</a:t>
            </a:r>
            <a:endParaRPr lang="en-US" dirty="0"/>
          </a:p>
        </p:txBody>
      </p:sp>
      <p:sp>
        <p:nvSpPr>
          <p:cNvPr id="3" name="Content Placeholder 2"/>
          <p:cNvSpPr>
            <a:spLocks noGrp="1"/>
          </p:cNvSpPr>
          <p:nvPr>
            <p:ph idx="1"/>
          </p:nvPr>
        </p:nvSpPr>
        <p:spPr/>
        <p:txBody>
          <a:bodyPr/>
          <a:lstStyle/>
          <a:p>
            <a:r>
              <a:rPr lang="en-US" dirty="0" smtClean="0"/>
              <a:t>How-to for teachers to see how to get logged in to ArcGIS Online and get their students logged in</a:t>
            </a:r>
          </a:p>
          <a:p>
            <a:r>
              <a:rPr lang="en-US" dirty="0" smtClean="0"/>
              <a:t>Exercise 1: Intro</a:t>
            </a:r>
          </a:p>
          <a:p>
            <a:r>
              <a:rPr lang="en-US" dirty="0" smtClean="0"/>
              <a:t>Exercise 2: Climate Change</a:t>
            </a:r>
          </a:p>
          <a:p>
            <a:endParaRPr lang="en-US" dirty="0"/>
          </a:p>
        </p:txBody>
      </p:sp>
    </p:spTree>
    <p:extLst>
      <p:ext uri="{BB962C8B-B14F-4D97-AF65-F5344CB8AC3E}">
        <p14:creationId xmlns:p14="http://schemas.microsoft.com/office/powerpoint/2010/main" val="17348539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Section 3 Activities &amp; Work sheets</a:t>
            </a:r>
            <a:endParaRPr lang="en-US" dirty="0"/>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68</a:t>
            </a:fld>
            <a:endParaRPr lang="en-US"/>
          </a:p>
        </p:txBody>
      </p:sp>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1889903702"/>
              </p:ext>
            </p:extLst>
          </p:nvPr>
        </p:nvGraphicFramePr>
        <p:xfrm>
          <a:off x="966787" y="1709928"/>
          <a:ext cx="3605212" cy="4383088"/>
        </p:xfrm>
        <a:graphic>
          <a:graphicData uri="http://schemas.openxmlformats.org/presentationml/2006/ole">
            <mc:AlternateContent xmlns:mc="http://schemas.openxmlformats.org/markup-compatibility/2006">
              <mc:Choice xmlns:v="urn:schemas-microsoft-com:vml" Requires="v">
                <p:oleObj spid="_x0000_s36874" name="Document" r:id="rId4" imgW="5943600" imgH="7226300" progId="Word.Document.12">
                  <p:embed/>
                </p:oleObj>
              </mc:Choice>
              <mc:Fallback>
                <p:oleObj name="Document" r:id="rId4" imgW="5943600" imgH="7226300" progId="Word.Document.12">
                  <p:embed/>
                  <p:pic>
                    <p:nvPicPr>
                      <p:cNvPr id="0" name=""/>
                      <p:cNvPicPr/>
                      <p:nvPr/>
                    </p:nvPicPr>
                    <p:blipFill>
                      <a:blip r:embed="rId5"/>
                      <a:stretch>
                        <a:fillRect/>
                      </a:stretch>
                    </p:blipFill>
                    <p:spPr>
                      <a:xfrm>
                        <a:off x="966787" y="1709928"/>
                        <a:ext cx="3605212" cy="438308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442685011"/>
              </p:ext>
            </p:extLst>
          </p:nvPr>
        </p:nvGraphicFramePr>
        <p:xfrm>
          <a:off x="5052064" y="1709929"/>
          <a:ext cx="3039781" cy="4383088"/>
        </p:xfrm>
        <a:graphic>
          <a:graphicData uri="http://schemas.openxmlformats.org/presentationml/2006/ole">
            <mc:AlternateContent xmlns:mc="http://schemas.openxmlformats.org/markup-compatibility/2006">
              <mc:Choice xmlns:v="urn:schemas-microsoft-com:vml" Requires="v">
                <p:oleObj spid="_x0000_s36875" name="Document" r:id="rId7" imgW="5486400" imgH="7912100" progId="Word.Document.12">
                  <p:embed/>
                </p:oleObj>
              </mc:Choice>
              <mc:Fallback>
                <p:oleObj name="Document" r:id="rId7" imgW="5486400" imgH="7912100" progId="Word.Document.12">
                  <p:embed/>
                  <p:pic>
                    <p:nvPicPr>
                      <p:cNvPr id="0" name=""/>
                      <p:cNvPicPr/>
                      <p:nvPr/>
                    </p:nvPicPr>
                    <p:blipFill>
                      <a:blip r:embed="rId8"/>
                      <a:stretch>
                        <a:fillRect/>
                      </a:stretch>
                    </p:blipFill>
                    <p:spPr>
                      <a:xfrm>
                        <a:off x="5052064" y="1709929"/>
                        <a:ext cx="3039781" cy="4383088"/>
                      </a:xfrm>
                      <a:prstGeom prst="rect">
                        <a:avLst/>
                      </a:prstGeom>
                    </p:spPr>
                  </p:pic>
                </p:oleObj>
              </mc:Fallback>
            </mc:AlternateContent>
          </a:graphicData>
        </a:graphic>
      </p:graphicFrame>
      <p:sp>
        <p:nvSpPr>
          <p:cNvPr id="8" name="TextBox 7"/>
          <p:cNvSpPr txBox="1"/>
          <p:nvPr/>
        </p:nvSpPr>
        <p:spPr>
          <a:xfrm>
            <a:off x="2606454" y="1247632"/>
            <a:ext cx="4822795" cy="369332"/>
          </a:xfrm>
          <a:prstGeom prst="rect">
            <a:avLst/>
          </a:prstGeom>
          <a:noFill/>
        </p:spPr>
        <p:txBody>
          <a:bodyPr wrap="none" rtlCol="0">
            <a:spAutoFit/>
          </a:bodyPr>
          <a:lstStyle/>
          <a:p>
            <a:r>
              <a:rPr lang="en-US" smtClean="0"/>
              <a:t>Double Click on image to open MS Word Doc</a:t>
            </a:r>
            <a:endParaRPr lang="en-US"/>
          </a:p>
        </p:txBody>
      </p:sp>
    </p:spTree>
    <p:extLst>
      <p:ext uri="{BB962C8B-B14F-4D97-AF65-F5344CB8AC3E}">
        <p14:creationId xmlns:p14="http://schemas.microsoft.com/office/powerpoint/2010/main" val="1361977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find data?</a:t>
            </a:r>
            <a:endParaRPr lang="en-US" dirty="0"/>
          </a:p>
        </p:txBody>
      </p:sp>
      <p:sp>
        <p:nvSpPr>
          <p:cNvPr id="3" name="Content Placeholder 2"/>
          <p:cNvSpPr>
            <a:spLocks noGrp="1"/>
          </p:cNvSpPr>
          <p:nvPr>
            <p:ph idx="1"/>
          </p:nvPr>
        </p:nvSpPr>
        <p:spPr/>
        <p:txBody>
          <a:bodyPr/>
          <a:lstStyle/>
          <a:p>
            <a:r>
              <a:rPr lang="en-US" dirty="0" smtClean="0"/>
              <a:t>Free Data sources</a:t>
            </a:r>
          </a:p>
          <a:p>
            <a:pPr lvl="1"/>
            <a:r>
              <a:rPr lang="en-US" dirty="0" smtClean="0"/>
              <a:t>REACCH Program GIS Page</a:t>
            </a:r>
          </a:p>
          <a:p>
            <a:pPr lvl="1"/>
            <a:r>
              <a:rPr lang="en-US" dirty="0" smtClean="0"/>
              <a:t>USDA Geospatial </a:t>
            </a:r>
            <a:r>
              <a:rPr lang="en-US" dirty="0"/>
              <a:t>data gateway @ </a:t>
            </a:r>
            <a:r>
              <a:rPr lang="en-US" dirty="0">
                <a:hlinkClick r:id="rId2"/>
              </a:rPr>
              <a:t>http://datagateway.nrcs.usda.gov</a:t>
            </a:r>
            <a:r>
              <a:rPr lang="en-US" dirty="0" smtClean="0">
                <a:hlinkClick r:id="rId2"/>
              </a:rPr>
              <a:t>/</a:t>
            </a:r>
            <a:r>
              <a:rPr lang="en-US" dirty="0" smtClean="0"/>
              <a:t> </a:t>
            </a:r>
          </a:p>
          <a:p>
            <a:r>
              <a:rPr lang="en-US" dirty="0" smtClean="0"/>
              <a:t>For Fee data</a:t>
            </a:r>
          </a:p>
          <a:p>
            <a:pPr lvl="1"/>
            <a:r>
              <a:rPr lang="en-US" dirty="0" smtClean="0"/>
              <a:t>Many GIS companies can create specialized data sets for you for a fee, many simply combine free resources to custom meet your needs</a:t>
            </a:r>
            <a:endParaRPr lang="en-US" dirty="0"/>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7</a:t>
            </a:fld>
            <a:endParaRPr lang="en-US"/>
          </a:p>
        </p:txBody>
      </p:sp>
    </p:spTree>
    <p:extLst>
      <p:ext uri="{BB962C8B-B14F-4D97-AF65-F5344CB8AC3E}">
        <p14:creationId xmlns:p14="http://schemas.microsoft.com/office/powerpoint/2010/main" val="7229306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Common Applications </a:t>
            </a:r>
            <a:r>
              <a:rPr lang="en-US" dirty="0"/>
              <a:t>for GIS </a:t>
            </a:r>
            <a:r>
              <a:rPr lang="en-US" dirty="0" smtClean="0"/>
              <a:t>Technology </a:t>
            </a:r>
            <a:r>
              <a:rPr lang="en-US" dirty="0"/>
              <a:t>in </a:t>
            </a:r>
            <a:r>
              <a:rPr lang="en-US" dirty="0" smtClean="0"/>
              <a:t>Modern Agriculture</a:t>
            </a:r>
            <a:endParaRPr lang="en-US" dirty="0"/>
          </a:p>
        </p:txBody>
      </p:sp>
      <p:sp>
        <p:nvSpPr>
          <p:cNvPr id="3" name="Content Placeholder 2"/>
          <p:cNvSpPr>
            <a:spLocks noGrp="1"/>
          </p:cNvSpPr>
          <p:nvPr>
            <p:ph idx="1"/>
          </p:nvPr>
        </p:nvSpPr>
        <p:spPr/>
        <p:txBody>
          <a:bodyPr/>
          <a:lstStyle/>
          <a:p>
            <a:r>
              <a:rPr lang="en-US" dirty="0" smtClean="0"/>
              <a:t>Yield Monitors</a:t>
            </a:r>
          </a:p>
          <a:p>
            <a:pPr lvl="1"/>
            <a:r>
              <a:rPr lang="en-US" dirty="0" smtClean="0"/>
              <a:t>Different yield maps showing same data</a:t>
            </a:r>
          </a:p>
          <a:p>
            <a:r>
              <a:rPr lang="en-US" dirty="0" smtClean="0"/>
              <a:t>Basic Components</a:t>
            </a:r>
            <a:endParaRPr lang="en-US" dirty="0"/>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8</a:t>
            </a:fld>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6567" y="3200401"/>
            <a:ext cx="4096659" cy="2828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6" name="Group 5"/>
          <p:cNvGrpSpPr/>
          <p:nvPr/>
        </p:nvGrpSpPr>
        <p:grpSpPr>
          <a:xfrm>
            <a:off x="1585046" y="3124200"/>
            <a:ext cx="4739555" cy="3661100"/>
            <a:chOff x="61045" y="3124200"/>
            <a:chExt cx="4739555" cy="3661100"/>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45" y="3124200"/>
              <a:ext cx="2341149" cy="1828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61" y="4956500"/>
              <a:ext cx="2323652" cy="1828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1392" y="3124200"/>
              <a:ext cx="2397112" cy="1828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6613" y="4956500"/>
              <a:ext cx="2403987" cy="1828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93409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Variable Rate Application</a:t>
            </a:r>
            <a:endParaRPr lang="en-US" dirty="0"/>
          </a:p>
        </p:txBody>
      </p:sp>
      <p:sp>
        <p:nvSpPr>
          <p:cNvPr id="3" name="Content Placeholder 2"/>
          <p:cNvSpPr>
            <a:spLocks noGrp="1"/>
          </p:cNvSpPr>
          <p:nvPr>
            <p:ph idx="1"/>
          </p:nvPr>
        </p:nvSpPr>
        <p:spPr>
          <a:xfrm>
            <a:off x="2971800" y="2286001"/>
            <a:ext cx="7239000" cy="4190999"/>
          </a:xfrm>
        </p:spPr>
        <p:txBody>
          <a:bodyPr/>
          <a:lstStyle/>
          <a:p>
            <a:r>
              <a:rPr lang="en-US" dirty="0" smtClean="0"/>
              <a:t>Varies rates of water and fertilizer based on need of the crop and its stage of growth</a:t>
            </a:r>
            <a:endParaRPr lang="en-US" dirty="0"/>
          </a:p>
        </p:txBody>
      </p:sp>
      <p:sp>
        <p:nvSpPr>
          <p:cNvPr id="4" name="Footer Placeholder 3"/>
          <p:cNvSpPr>
            <a:spLocks noGrp="1"/>
          </p:cNvSpPr>
          <p:nvPr>
            <p:ph type="ftr" sz="quarter" idx="11"/>
          </p:nvPr>
        </p:nvSpPr>
        <p:spPr/>
        <p:txBody>
          <a:bodyPr/>
          <a:lstStyle/>
          <a:p>
            <a:r>
              <a:rPr lang="en-US" smtClean="0"/>
              <a:t>Unit 8 GIS &amp; Precision Ag</a:t>
            </a:r>
            <a:endParaRPr lang="en-US" dirty="0"/>
          </a:p>
        </p:txBody>
      </p:sp>
      <p:sp>
        <p:nvSpPr>
          <p:cNvPr id="5" name="Slide Number Placeholder 4"/>
          <p:cNvSpPr>
            <a:spLocks noGrp="1"/>
          </p:cNvSpPr>
          <p:nvPr>
            <p:ph type="sldNum" sz="quarter" idx="12"/>
          </p:nvPr>
        </p:nvSpPr>
        <p:spPr/>
        <p:txBody>
          <a:bodyPr/>
          <a:lstStyle/>
          <a:p>
            <a:fld id="{9B0B0512-65D5-4DDA-92A8-C074CADC6C88}" type="slidenum">
              <a:rPr lang="en-US" smtClean="0"/>
              <a:pPr/>
              <a:t>9</a:t>
            </a:fld>
            <a:endParaRPr 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295401"/>
            <a:ext cx="4762500" cy="9810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728684"/>
            <a:ext cx="7467600" cy="32055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24445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ACCH ">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REACCH " id="{2377D3D1-E482-0141-A7B3-B3139E759457}" vid="{1A04928D-D525-4347-8DC3-65ABBEB44F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REACCH </Template>
  <TotalTime>4011</TotalTime>
  <Words>4726</Words>
  <Application>Microsoft Macintosh PowerPoint</Application>
  <PresentationFormat>Widescreen</PresentationFormat>
  <Paragraphs>408</Paragraphs>
  <Slides>68</Slides>
  <Notes>34</Notes>
  <HiddenSlides>3</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76" baseType="lpstr">
      <vt:lpstr>Calibri</vt:lpstr>
      <vt:lpstr>ＭＳ Ｐゴシック</vt:lpstr>
      <vt:lpstr>Times New Roman</vt:lpstr>
      <vt:lpstr>Wingdings</vt:lpstr>
      <vt:lpstr>Arial</vt:lpstr>
      <vt:lpstr>REACCH </vt:lpstr>
      <vt:lpstr>Document</vt:lpstr>
      <vt:lpstr>Clip</vt:lpstr>
      <vt:lpstr>Geographical Information Systems (GIS) &amp; Precision Agriculture</vt:lpstr>
      <vt:lpstr>Standards</vt:lpstr>
      <vt:lpstr>Objectives</vt:lpstr>
      <vt:lpstr>Terms</vt:lpstr>
      <vt:lpstr>Global Positioning Satellite System </vt:lpstr>
      <vt:lpstr>How do I view GIS data?</vt:lpstr>
      <vt:lpstr>Where do we find data?</vt:lpstr>
      <vt:lpstr>Common Applications for GIS Technology in Modern Agriculture</vt:lpstr>
      <vt:lpstr>Variable Rate Application</vt:lpstr>
      <vt:lpstr>Remote Sensing</vt:lpstr>
      <vt:lpstr>Spectral Resolution</vt:lpstr>
      <vt:lpstr>Remote Sensing cont.</vt:lpstr>
      <vt:lpstr>Unmanned aerial vehicles </vt:lpstr>
      <vt:lpstr>Labs &amp; Activities Ideas</vt:lpstr>
      <vt:lpstr>Sections 1 &amp; 2 Worksheets &amp; Activities</vt:lpstr>
      <vt:lpstr>PowerPoint Presentation</vt:lpstr>
      <vt:lpstr>The History of GPS</vt:lpstr>
      <vt:lpstr>How GPS Works</vt:lpstr>
      <vt:lpstr>Three Segments of the GPS System</vt:lpstr>
      <vt:lpstr>Components of the System</vt:lpstr>
      <vt:lpstr>Signal From One Satellite</vt:lpstr>
      <vt:lpstr>Signals From Two Satellites</vt:lpstr>
      <vt:lpstr>Triangulating Correct Position </vt:lpstr>
      <vt:lpstr>Three Satellites (2D Positioning)</vt:lpstr>
      <vt:lpstr>Three Dimensional (3D) Positioning</vt:lpstr>
      <vt:lpstr>GPS Satellite Geometry</vt:lpstr>
      <vt:lpstr>Ideal Satellite Geometry</vt:lpstr>
      <vt:lpstr>Good Satellite Geometry</vt:lpstr>
      <vt:lpstr>Poor  Satellite Geometry</vt:lpstr>
      <vt:lpstr>Poor Satellite Geometry</vt:lpstr>
      <vt:lpstr>Poor Satellite Geometry</vt:lpstr>
      <vt:lpstr>Sources of Signal Interference</vt:lpstr>
      <vt:lpstr>Sources of GPS Error</vt:lpstr>
      <vt:lpstr>Receiver Errors are Cumulative!</vt:lpstr>
      <vt:lpstr>Position Fix</vt:lpstr>
      <vt:lpstr>Waypoint</vt:lpstr>
      <vt:lpstr>Planning a Navigation Route</vt:lpstr>
      <vt:lpstr>How A Receiver Sees Your Route</vt:lpstr>
      <vt:lpstr>GPS Satellite Vehicle</vt:lpstr>
      <vt:lpstr>GPS Communication and Control</vt:lpstr>
      <vt:lpstr>Geocaching</vt:lpstr>
      <vt:lpstr>Handheld GPS Receivers</vt:lpstr>
      <vt:lpstr>Smart phones and tablets</vt:lpstr>
      <vt:lpstr>Introduction to Geographic Information Systems (GIS)</vt:lpstr>
      <vt:lpstr>Multimedia:</vt:lpstr>
      <vt:lpstr>What is GIS?</vt:lpstr>
      <vt:lpstr>Several Kinds of Spatial Data</vt:lpstr>
      <vt:lpstr>Points: Weather Stations of Idaho</vt:lpstr>
      <vt:lpstr>Lines: National Highways of Idaho</vt:lpstr>
      <vt:lpstr>Polygons: Counties of Idaho</vt:lpstr>
      <vt:lpstr>Raster: Air Photo of Idaho</vt:lpstr>
      <vt:lpstr>Raster: Elevation of Idaho</vt:lpstr>
      <vt:lpstr>Layers</vt:lpstr>
      <vt:lpstr>Four Layers Combined</vt:lpstr>
      <vt:lpstr>USGS Topo Map</vt:lpstr>
      <vt:lpstr>USGS Topo Map</vt:lpstr>
      <vt:lpstr>USGS Topo Map</vt:lpstr>
      <vt:lpstr>USGS Topo Map</vt:lpstr>
      <vt:lpstr>Fire Hydrant Placement</vt:lpstr>
      <vt:lpstr>Fire Hydrant Placement</vt:lpstr>
      <vt:lpstr>Fire Hydrant Placement</vt:lpstr>
      <vt:lpstr>Fire Hydrant Placement</vt:lpstr>
      <vt:lpstr>Remote Sensing for Agriculture</vt:lpstr>
      <vt:lpstr>More GIS Resources</vt:lpstr>
      <vt:lpstr>More ArcGIS Online Resources</vt:lpstr>
      <vt:lpstr>More ArcGIS Online Resources</vt:lpstr>
      <vt:lpstr>Exercises</vt:lpstr>
      <vt:lpstr>Section 3 Activities &amp; Work sheets</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Geographical Information Systems (GIS) In Agriculture</dc:title>
  <dc:creator>White, Peter</dc:creator>
  <cp:lastModifiedBy>White, Troy</cp:lastModifiedBy>
  <cp:revision>49</cp:revision>
  <cp:lastPrinted>2014-04-23T15:29:47Z</cp:lastPrinted>
  <dcterms:created xsi:type="dcterms:W3CDTF">2012-07-31T15:43:22Z</dcterms:created>
  <dcterms:modified xsi:type="dcterms:W3CDTF">2016-09-20T01:15:01Z</dcterms:modified>
</cp:coreProperties>
</file>