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charts/chart2.xml" ContentType="application/vnd.openxmlformats-officedocument.drawingml.chart+xml"/>
  <Override PartName="/ppt/tags/tag8.xml" ContentType="application/vnd.openxmlformats-officedocument.presentationml.tags+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tags/tag11.xml" ContentType="application/vnd.openxmlformats-officedocument.presentationml.tags+xml"/>
  <Override PartName="/ppt/notesSlides/notesSlide20.xml" ContentType="application/vnd.openxmlformats-officedocument.presentationml.notesSlide+xml"/>
  <Override PartName="/ppt/charts/chart5.xml" ContentType="application/vnd.openxmlformats-officedocument.drawingml.chart+xml"/>
  <Override PartName="/ppt/tags/tag12.xml" ContentType="application/vnd.openxmlformats-officedocument.presentationml.tags+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tags/tag14.xml" ContentType="application/vnd.openxmlformats-officedocument.presentationml.tags+xml"/>
  <Override PartName="/ppt/notesSlides/notesSlide25.xml" ContentType="application/vnd.openxmlformats-officedocument.presentationml.notesSlide+xml"/>
  <Override PartName="/ppt/charts/chart7.xml" ContentType="application/vnd.openxmlformats-officedocument.drawingml.chart+xml"/>
  <Override PartName="/ppt/tags/tag15.xml" ContentType="application/vnd.openxmlformats-officedocument.presentationml.tags+xml"/>
  <Override PartName="/ppt/notesSlides/notesSlide2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tags/tag2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0.xml" ContentType="application/vnd.openxmlformats-officedocument.drawingml.chart+xml"/>
  <Override PartName="/ppt/theme/themeOverride3.xml" ContentType="application/vnd.openxmlformats-officedocument.themeOverride+xml"/>
  <Override PartName="/ppt/tags/tag26.xml" ContentType="application/vnd.openxmlformats-officedocument.presentationml.tags+xml"/>
  <Override PartName="/ppt/notesSlides/notesSlide36.xml" ContentType="application/vnd.openxmlformats-officedocument.presentationml.notesSlide+xml"/>
  <Override PartName="/ppt/charts/chart11.xml" ContentType="application/vnd.openxmlformats-officedocument.drawingml.chart+xml"/>
  <Override PartName="/ppt/tags/tag27.xml" ContentType="application/vnd.openxmlformats-officedocument.presentationml.tags+xml"/>
  <Override PartName="/ppt/tags/tag2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2.xml" ContentType="application/vnd.openxmlformats-officedocument.drawingml.chart+xml"/>
  <Override PartName="/ppt/tags/tag29.xml" ContentType="application/vnd.openxmlformats-officedocument.presentationml.tags+xml"/>
  <Override PartName="/ppt/tags/tag30.xml" ContentType="application/vnd.openxmlformats-officedocument.presentationml.tags+xml"/>
  <Override PartName="/ppt/notesSlides/notesSlide3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4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4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4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3.xml" ContentType="application/vnd.openxmlformats-officedocument.drawingml.chart+xml"/>
  <Override PartName="/ppt/notesSlides/notesSlide51.xml" ContentType="application/vnd.openxmlformats-officedocument.presentationml.notesSlide+xml"/>
  <Override PartName="/ppt/charts/chart14.xml" ContentType="application/vnd.openxmlformats-officedocument.drawingml.chart+xml"/>
  <Override PartName="/ppt/drawings/drawing1.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3.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4.xml" ContentType="application/vnd.openxmlformats-officedocument.presentationml.tags+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8"/>
  </p:notesMasterIdLst>
  <p:sldIdLst>
    <p:sldId id="256" r:id="rId2"/>
    <p:sldId id="355" r:id="rId3"/>
    <p:sldId id="263" r:id="rId4"/>
    <p:sldId id="322" r:id="rId5"/>
    <p:sldId id="350" r:id="rId6"/>
    <p:sldId id="318" r:id="rId7"/>
    <p:sldId id="265" r:id="rId8"/>
    <p:sldId id="262" r:id="rId9"/>
    <p:sldId id="269" r:id="rId10"/>
    <p:sldId id="319" r:id="rId11"/>
    <p:sldId id="320" r:id="rId12"/>
    <p:sldId id="321" r:id="rId13"/>
    <p:sldId id="295" r:id="rId14"/>
    <p:sldId id="316" r:id="rId15"/>
    <p:sldId id="357" r:id="rId16"/>
    <p:sldId id="282" r:id="rId17"/>
    <p:sldId id="317" r:id="rId18"/>
    <p:sldId id="279" r:id="rId19"/>
    <p:sldId id="297" r:id="rId20"/>
    <p:sldId id="280" r:id="rId21"/>
    <p:sldId id="281" r:id="rId22"/>
    <p:sldId id="304" r:id="rId23"/>
    <p:sldId id="323" r:id="rId24"/>
    <p:sldId id="351" r:id="rId25"/>
    <p:sldId id="287" r:id="rId26"/>
    <p:sldId id="288" r:id="rId27"/>
    <p:sldId id="289" r:id="rId28"/>
    <p:sldId id="336" r:id="rId29"/>
    <p:sldId id="341" r:id="rId30"/>
    <p:sldId id="335" r:id="rId31"/>
    <p:sldId id="257" r:id="rId32"/>
    <p:sldId id="327" r:id="rId33"/>
    <p:sldId id="328" r:id="rId34"/>
    <p:sldId id="302" r:id="rId35"/>
    <p:sldId id="303" r:id="rId36"/>
    <p:sldId id="325" r:id="rId37"/>
    <p:sldId id="315" r:id="rId38"/>
    <p:sldId id="298" r:id="rId39"/>
    <p:sldId id="314" r:id="rId40"/>
    <p:sldId id="309" r:id="rId41"/>
    <p:sldId id="310" r:id="rId42"/>
    <p:sldId id="307" r:id="rId43"/>
    <p:sldId id="293" r:id="rId44"/>
    <p:sldId id="326" r:id="rId45"/>
    <p:sldId id="346" r:id="rId46"/>
    <p:sldId id="305" r:id="rId47"/>
    <p:sldId id="338" r:id="rId48"/>
    <p:sldId id="337" r:id="rId49"/>
    <p:sldId id="306" r:id="rId50"/>
    <p:sldId id="354" r:id="rId51"/>
    <p:sldId id="284" r:id="rId52"/>
    <p:sldId id="285" r:id="rId53"/>
    <p:sldId id="358" r:id="rId54"/>
    <p:sldId id="312" r:id="rId55"/>
    <p:sldId id="353" r:id="rId56"/>
    <p:sldId id="291" r:id="rId57"/>
    <p:sldId id="331" r:id="rId58"/>
    <p:sldId id="332" r:id="rId59"/>
    <p:sldId id="334" r:id="rId60"/>
    <p:sldId id="359" r:id="rId61"/>
    <p:sldId id="258" r:id="rId62"/>
    <p:sldId id="286" r:id="rId63"/>
    <p:sldId id="339" r:id="rId64"/>
    <p:sldId id="344" r:id="rId65"/>
    <p:sldId id="348" r:id="rId66"/>
    <p:sldId id="356" r:id="rId67"/>
  </p:sldIdLst>
  <p:sldSz cx="12192000" cy="6858000"/>
  <p:notesSz cx="7315200" cy="96012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igh Bernacchi" initials="L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87"/>
    <p:restoredTop sz="71306" autoAdjust="0"/>
  </p:normalViewPr>
  <p:slideViewPr>
    <p:cSldViewPr showGuides="1">
      <p:cViewPr varScale="1">
        <p:scale>
          <a:sx n="66" d="100"/>
          <a:sy n="66" d="100"/>
        </p:scale>
        <p:origin x="208" y="248"/>
      </p:cViewPr>
      <p:guideLst>
        <p:guide orient="horz" pos="2160"/>
        <p:guide pos="3840"/>
      </p:guideLst>
    </p:cSldViewPr>
  </p:slideViewPr>
  <p:notesTextViewPr>
    <p:cViewPr>
      <p:scale>
        <a:sx n="1" d="1"/>
        <a:sy n="1" d="1"/>
      </p:scale>
      <p:origin x="0" y="0"/>
    </p:cViewPr>
  </p:notesTextViewPr>
  <p:sorterViewPr>
    <p:cViewPr>
      <p:scale>
        <a:sx n="70" d="100"/>
        <a:sy n="70" d="100"/>
      </p:scale>
      <p:origin x="0" y="1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tags" Target="tags/tag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commentAuthors" Target="commentAuthors.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bernacchi\Documents\Dropbox\REACCHLeighPrivate\a%20presentation\q1%20chart%20jeff%20hicke%20teaching.xlsx"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Book1"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lbernacchi\Documents\Dropbox\REACCHLeighPrivate\a%20presentation\q1%20chart%20jeff%20hicke%20teaching.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lbernacchi\Documents\Dropbox\REACCHLeighPrivate\a%20presentation\q1%20chart%20jeff%20hicke%20teaching.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lbernacchi\Documents\Dropbox\REACCHLeighPrivate\Gen%20Pop%20Survey\August%202014\making%20charts%202.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lbernacchi\Documents\Dropbox\REACCHLeighPrivate\Gen%20Pop%20Survey\August%202014\making%20charts%202.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lbernacchi\Documents\Dropbox\REACCHLeighPrivate\Gen%20Pop%20Survey\August%202014\making%20charts%2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bernacchi\Documents\Dropbox\REACCHLeighPrivate\Gen%20Pop%20Survey\August%202014\making%20charts%202.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lbernacchi\Documents\Dropbox\REACCHLeighPrivate\Gen%20Pop%20Survey\August%202014\making%20charts%20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lbernacchi\Documents\Dropbox\REACCHLeighPrivate\Gen%20Pop%20Survey\August%202014\making%20charts%202.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lbernacchi\Documents\Dropbox\REACCHLeighPrivate\Gen%20Pop%20Survey\August%202014\making%20charts%20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lbernacchi\Documents\Dropbox\REACCHLeighPrivate\Gen%20Pop%20Survey\August%202014\making%20charts%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Sheet1!$C$42</c:f>
              <c:strCache>
                <c:ptCount val="1"/>
                <c:pt idx="0">
                  <c:v>Weighted Percent</c:v>
                </c:pt>
              </c:strCache>
            </c:strRef>
          </c:tx>
          <c:spPr>
            <a:ln>
              <a:solidFill>
                <a:schemeClr val="tx1"/>
              </a:solidFill>
            </a:ln>
          </c:spPr>
          <c:invertIfNegative val="0"/>
          <c:cat>
            <c:strRef>
              <c:f>Sheet1!$B$43:$B$48</c:f>
              <c:strCache>
                <c:ptCount val="6"/>
                <c:pt idx="0">
                  <c:v>Temperatures have increased a great deal</c:v>
                </c:pt>
                <c:pt idx="1">
                  <c:v>Temperatures have increased slightly</c:v>
                </c:pt>
                <c:pt idx="2">
                  <c:v>Temperatures have changed but not significantly</c:v>
                </c:pt>
                <c:pt idx="3">
                  <c:v>Temperatures have not changed</c:v>
                </c:pt>
                <c:pt idx="4">
                  <c:v>Temperatures have decreased slightly</c:v>
                </c:pt>
                <c:pt idx="5">
                  <c:v>Temperatures have decreased a great deal</c:v>
                </c:pt>
              </c:strCache>
            </c:strRef>
          </c:cat>
          <c:val>
            <c:numRef>
              <c:f>Sheet1!$C$43:$C$48</c:f>
              <c:numCache>
                <c:formatCode>0.00%</c:formatCode>
                <c:ptCount val="6"/>
                <c:pt idx="0">
                  <c:v>0.19</c:v>
                </c:pt>
                <c:pt idx="1">
                  <c:v>0.462</c:v>
                </c:pt>
                <c:pt idx="2">
                  <c:v>0.18</c:v>
                </c:pt>
                <c:pt idx="3">
                  <c:v>0.054</c:v>
                </c:pt>
                <c:pt idx="4">
                  <c:v>0.049</c:v>
                </c:pt>
                <c:pt idx="5">
                  <c:v>0.017</c:v>
                </c:pt>
              </c:numCache>
            </c:numRef>
          </c:val>
        </c:ser>
        <c:dLbls>
          <c:showLegendKey val="0"/>
          <c:showVal val="0"/>
          <c:showCatName val="0"/>
          <c:showSerName val="0"/>
          <c:showPercent val="0"/>
          <c:showBubbleSize val="0"/>
        </c:dLbls>
        <c:gapWidth val="150"/>
        <c:axId val="-2101056736"/>
        <c:axId val="-2100960592"/>
      </c:barChart>
      <c:catAx>
        <c:axId val="-2101056736"/>
        <c:scaling>
          <c:orientation val="minMax"/>
        </c:scaling>
        <c:delete val="0"/>
        <c:axPos val="b"/>
        <c:numFmt formatCode="General" sourceLinked="0"/>
        <c:majorTickMark val="out"/>
        <c:minorTickMark val="none"/>
        <c:tickLblPos val="nextTo"/>
        <c:txPr>
          <a:bodyPr/>
          <a:lstStyle/>
          <a:p>
            <a:pPr>
              <a:defRPr sz="1100" b="1"/>
            </a:pPr>
            <a:endParaRPr lang="en-US"/>
          </a:p>
        </c:txPr>
        <c:crossAx val="-2100960592"/>
        <c:crosses val="autoZero"/>
        <c:auto val="1"/>
        <c:lblAlgn val="ctr"/>
        <c:lblOffset val="100"/>
        <c:noMultiLvlLbl val="0"/>
      </c:catAx>
      <c:valAx>
        <c:axId val="-2100960592"/>
        <c:scaling>
          <c:orientation val="minMax"/>
          <c:max val="0.5"/>
        </c:scaling>
        <c:delete val="0"/>
        <c:axPos val="l"/>
        <c:majorGridlines/>
        <c:numFmt formatCode="0%" sourceLinked="0"/>
        <c:majorTickMark val="out"/>
        <c:minorTickMark val="none"/>
        <c:tickLblPos val="nextTo"/>
        <c:txPr>
          <a:bodyPr/>
          <a:lstStyle/>
          <a:p>
            <a:pPr>
              <a:defRPr sz="1100" b="1"/>
            </a:pPr>
            <a:endParaRPr lang="en-US"/>
          </a:p>
        </c:txPr>
        <c:crossAx val="-2101056736"/>
        <c:crosses val="autoZero"/>
        <c:crossBetween val="between"/>
        <c:majorUnit val="0.1"/>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Sheet1!$C$6</c:f>
              <c:strCache>
                <c:ptCount val="1"/>
                <c:pt idx="0">
                  <c:v>Science and Technology</c:v>
                </c:pt>
              </c:strCache>
            </c:strRef>
          </c:tx>
          <c:spPr>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solidFill>
                <a:sysClr val="windowText" lastClr="000000"/>
              </a:solidFill>
            </a:ln>
          </c:spPr>
          <c:invertIfNegative val="0"/>
          <c:dLbls>
            <c:spPr>
              <a:noFill/>
              <a:ln>
                <a:noFill/>
              </a:ln>
              <a:effectLst/>
            </c:spPr>
            <c:txPr>
              <a:bodyPr/>
              <a:lstStyle/>
              <a:p>
                <a:pPr>
                  <a:defRPr sz="18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Sheet1!$B$7:$B$10</c:f>
              <c:strCache>
                <c:ptCount val="4"/>
                <c:pt idx="0">
                  <c:v>Very uninformed</c:v>
                </c:pt>
                <c:pt idx="1">
                  <c:v>Somewhat uninformed</c:v>
                </c:pt>
                <c:pt idx="2">
                  <c:v>Somewhat informed</c:v>
                </c:pt>
                <c:pt idx="3">
                  <c:v>Very informed</c:v>
                </c:pt>
              </c:strCache>
            </c:strRef>
          </c:cat>
          <c:val>
            <c:numRef>
              <c:f>Sheet1!$C$7:$C$10</c:f>
              <c:numCache>
                <c:formatCode>0%</c:formatCode>
                <c:ptCount val="4"/>
                <c:pt idx="0">
                  <c:v>0.047</c:v>
                </c:pt>
                <c:pt idx="1">
                  <c:v>0.126</c:v>
                </c:pt>
                <c:pt idx="2">
                  <c:v>0.624</c:v>
                </c:pt>
                <c:pt idx="3">
                  <c:v>0.197</c:v>
                </c:pt>
              </c:numCache>
            </c:numRef>
          </c:val>
        </c:ser>
        <c:ser>
          <c:idx val="1"/>
          <c:order val="1"/>
          <c:tx>
            <c:strRef>
              <c:f>Sheet1!$D$6</c:f>
              <c:strCache>
                <c:ptCount val="1"/>
                <c:pt idx="0">
                  <c:v>Climate Science</c:v>
                </c:pt>
              </c:strCache>
            </c:strRef>
          </c:tx>
          <c:spPr>
            <a:gradFill flip="none" rotWithShape="1">
              <a:gsLst>
                <a:gs pos="0">
                  <a:srgbClr val="9BBB59">
                    <a:lumMod val="60000"/>
                    <a:lumOff val="40000"/>
                    <a:shade val="30000"/>
                    <a:satMod val="115000"/>
                  </a:srgbClr>
                </a:gs>
                <a:gs pos="50000">
                  <a:srgbClr val="9BBB59">
                    <a:lumMod val="60000"/>
                    <a:lumOff val="40000"/>
                    <a:shade val="67500"/>
                    <a:satMod val="115000"/>
                  </a:srgbClr>
                </a:gs>
                <a:gs pos="100000">
                  <a:srgbClr val="9BBB59">
                    <a:lumMod val="60000"/>
                    <a:lumOff val="40000"/>
                    <a:shade val="100000"/>
                    <a:satMod val="115000"/>
                  </a:srgbClr>
                </a:gs>
              </a:gsLst>
              <a:lin ang="16200000" scaled="1"/>
              <a:tileRect/>
            </a:gradFill>
            <a:ln>
              <a:solidFill>
                <a:sysClr val="windowText" lastClr="000000"/>
              </a:solidFill>
            </a:ln>
          </c:spPr>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Sheet1!$B$7:$B$10</c:f>
              <c:strCache>
                <c:ptCount val="4"/>
                <c:pt idx="0">
                  <c:v>Very uninformed</c:v>
                </c:pt>
                <c:pt idx="1">
                  <c:v>Somewhat uninformed</c:v>
                </c:pt>
                <c:pt idx="2">
                  <c:v>Somewhat informed</c:v>
                </c:pt>
                <c:pt idx="3">
                  <c:v>Very informed</c:v>
                </c:pt>
              </c:strCache>
            </c:strRef>
          </c:cat>
          <c:val>
            <c:numRef>
              <c:f>Sheet1!$D$7:$D$10</c:f>
              <c:numCache>
                <c:formatCode>0%</c:formatCode>
                <c:ptCount val="4"/>
                <c:pt idx="0">
                  <c:v>0.105</c:v>
                </c:pt>
                <c:pt idx="1">
                  <c:v>0.248</c:v>
                </c:pt>
                <c:pt idx="2">
                  <c:v>0.534</c:v>
                </c:pt>
                <c:pt idx="3">
                  <c:v>0.101</c:v>
                </c:pt>
              </c:numCache>
            </c:numRef>
          </c:val>
        </c:ser>
        <c:dLbls>
          <c:showLegendKey val="0"/>
          <c:showVal val="1"/>
          <c:showCatName val="0"/>
          <c:showSerName val="0"/>
          <c:showPercent val="0"/>
          <c:showBubbleSize val="0"/>
        </c:dLbls>
        <c:gapWidth val="75"/>
        <c:axId val="-2102481632"/>
        <c:axId val="-2102479136"/>
      </c:barChart>
      <c:catAx>
        <c:axId val="-2102481632"/>
        <c:scaling>
          <c:orientation val="minMax"/>
        </c:scaling>
        <c:delete val="0"/>
        <c:axPos val="b"/>
        <c:numFmt formatCode="General" sourceLinked="0"/>
        <c:majorTickMark val="none"/>
        <c:minorTickMark val="none"/>
        <c:tickLblPos val="nextTo"/>
        <c:txPr>
          <a:bodyPr/>
          <a:lstStyle/>
          <a:p>
            <a:pPr>
              <a:defRPr sz="1600" b="1"/>
            </a:pPr>
            <a:endParaRPr lang="en-US"/>
          </a:p>
        </c:txPr>
        <c:crossAx val="-2102479136"/>
        <c:crosses val="autoZero"/>
        <c:auto val="1"/>
        <c:lblAlgn val="ctr"/>
        <c:lblOffset val="100"/>
        <c:noMultiLvlLbl val="0"/>
      </c:catAx>
      <c:valAx>
        <c:axId val="-2102479136"/>
        <c:scaling>
          <c:orientation val="minMax"/>
          <c:max val="1.0"/>
        </c:scaling>
        <c:delete val="0"/>
        <c:axPos val="l"/>
        <c:majorGridlines/>
        <c:numFmt formatCode="0%" sourceLinked="0"/>
        <c:majorTickMark val="none"/>
        <c:minorTickMark val="none"/>
        <c:tickLblPos val="nextTo"/>
        <c:txPr>
          <a:bodyPr/>
          <a:lstStyle/>
          <a:p>
            <a:pPr>
              <a:defRPr sz="1600" b="1"/>
            </a:pPr>
            <a:endParaRPr lang="en-US"/>
          </a:p>
        </c:txPr>
        <c:crossAx val="-2102481632"/>
        <c:crosses val="autoZero"/>
        <c:crossBetween val="between"/>
        <c:majorUnit val="0.2"/>
      </c:valAx>
    </c:plotArea>
    <c:legend>
      <c:legendPos val="b"/>
      <c:layout/>
      <c:overlay val="0"/>
      <c:txPr>
        <a:bodyPr/>
        <a:lstStyle/>
        <a:p>
          <a:pPr>
            <a:defRPr sz="2000" b="1"/>
          </a:pPr>
          <a:endParaRPr lang="en-US"/>
        </a:p>
      </c:txPr>
    </c:legend>
    <c:plotVisOnly val="1"/>
    <c:dispBlanksAs val="gap"/>
    <c:showDLblsOverMax val="0"/>
  </c:chart>
  <c:spPr>
    <a:solidFill>
      <a:sysClr val="window" lastClr="FFFFFF"/>
    </a:solidFill>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Sheet1!$B$27</c:f>
              <c:strCache>
                <c:ptCount val="1"/>
                <c:pt idx="0">
                  <c:v>Very uninformed</c:v>
                </c:pt>
              </c:strCache>
            </c:strRef>
          </c:tx>
          <c:spPr>
            <a:ln>
              <a:solidFill>
                <a:schemeClr val="tx1"/>
              </a:solidFill>
            </a:ln>
          </c:spPr>
          <c:invertIfNegative val="0"/>
          <c:cat>
            <c:strRef>
              <c:f>Sheet1!$C$26:$D$26</c:f>
              <c:strCache>
                <c:ptCount val="2"/>
                <c:pt idx="0">
                  <c:v>Science and Tech</c:v>
                </c:pt>
                <c:pt idx="1">
                  <c:v>Climate Science</c:v>
                </c:pt>
              </c:strCache>
            </c:strRef>
          </c:cat>
          <c:val>
            <c:numRef>
              <c:f>Sheet1!$C$27:$D$27</c:f>
              <c:numCache>
                <c:formatCode>0.00%</c:formatCode>
                <c:ptCount val="2"/>
                <c:pt idx="0">
                  <c:v>0.047</c:v>
                </c:pt>
                <c:pt idx="1">
                  <c:v>0.105</c:v>
                </c:pt>
              </c:numCache>
            </c:numRef>
          </c:val>
        </c:ser>
        <c:ser>
          <c:idx val="1"/>
          <c:order val="1"/>
          <c:tx>
            <c:strRef>
              <c:f>Sheet1!$B$28</c:f>
              <c:strCache>
                <c:ptCount val="1"/>
                <c:pt idx="0">
                  <c:v>Somewhat uninformed</c:v>
                </c:pt>
              </c:strCache>
            </c:strRef>
          </c:tx>
          <c:spPr>
            <a:ln>
              <a:solidFill>
                <a:schemeClr val="tx1"/>
              </a:solidFill>
            </a:ln>
          </c:spPr>
          <c:invertIfNegative val="0"/>
          <c:cat>
            <c:strRef>
              <c:f>Sheet1!$C$26:$D$26</c:f>
              <c:strCache>
                <c:ptCount val="2"/>
                <c:pt idx="0">
                  <c:v>Science and Tech</c:v>
                </c:pt>
                <c:pt idx="1">
                  <c:v>Climate Science</c:v>
                </c:pt>
              </c:strCache>
            </c:strRef>
          </c:cat>
          <c:val>
            <c:numRef>
              <c:f>Sheet1!$C$28:$D$28</c:f>
              <c:numCache>
                <c:formatCode>0.00%</c:formatCode>
                <c:ptCount val="2"/>
                <c:pt idx="0">
                  <c:v>0.126</c:v>
                </c:pt>
                <c:pt idx="1">
                  <c:v>0.248</c:v>
                </c:pt>
              </c:numCache>
            </c:numRef>
          </c:val>
        </c:ser>
        <c:ser>
          <c:idx val="2"/>
          <c:order val="2"/>
          <c:tx>
            <c:strRef>
              <c:f>Sheet1!$B$29</c:f>
              <c:strCache>
                <c:ptCount val="1"/>
                <c:pt idx="0">
                  <c:v>Somewhat informed</c:v>
                </c:pt>
              </c:strCache>
            </c:strRef>
          </c:tx>
          <c:spPr>
            <a:ln>
              <a:solidFill>
                <a:schemeClr val="tx1"/>
              </a:solidFill>
            </a:ln>
          </c:spPr>
          <c:invertIfNegative val="0"/>
          <c:cat>
            <c:strRef>
              <c:f>Sheet1!$C$26:$D$26</c:f>
              <c:strCache>
                <c:ptCount val="2"/>
                <c:pt idx="0">
                  <c:v>Science and Tech</c:v>
                </c:pt>
                <c:pt idx="1">
                  <c:v>Climate Science</c:v>
                </c:pt>
              </c:strCache>
            </c:strRef>
          </c:cat>
          <c:val>
            <c:numRef>
              <c:f>Sheet1!$C$29:$D$29</c:f>
              <c:numCache>
                <c:formatCode>0.00%</c:formatCode>
                <c:ptCount val="2"/>
                <c:pt idx="0">
                  <c:v>0.624</c:v>
                </c:pt>
                <c:pt idx="1">
                  <c:v>0.534</c:v>
                </c:pt>
              </c:numCache>
            </c:numRef>
          </c:val>
        </c:ser>
        <c:ser>
          <c:idx val="3"/>
          <c:order val="3"/>
          <c:tx>
            <c:strRef>
              <c:f>Sheet1!$B$30</c:f>
              <c:strCache>
                <c:ptCount val="1"/>
                <c:pt idx="0">
                  <c:v>Very informed</c:v>
                </c:pt>
              </c:strCache>
            </c:strRef>
          </c:tx>
          <c:spPr>
            <a:ln>
              <a:solidFill>
                <a:schemeClr val="tx1"/>
              </a:solidFill>
            </a:ln>
          </c:spPr>
          <c:invertIfNegative val="0"/>
          <c:cat>
            <c:strRef>
              <c:f>Sheet1!$C$26:$D$26</c:f>
              <c:strCache>
                <c:ptCount val="2"/>
                <c:pt idx="0">
                  <c:v>Science and Tech</c:v>
                </c:pt>
                <c:pt idx="1">
                  <c:v>Climate Science</c:v>
                </c:pt>
              </c:strCache>
            </c:strRef>
          </c:cat>
          <c:val>
            <c:numRef>
              <c:f>Sheet1!$C$30:$D$30</c:f>
              <c:numCache>
                <c:formatCode>0.00%</c:formatCode>
                <c:ptCount val="2"/>
                <c:pt idx="0">
                  <c:v>0.197</c:v>
                </c:pt>
                <c:pt idx="1">
                  <c:v>0.101</c:v>
                </c:pt>
              </c:numCache>
            </c:numRef>
          </c:val>
        </c:ser>
        <c:ser>
          <c:idx val="4"/>
          <c:order val="4"/>
          <c:tx>
            <c:strRef>
              <c:f>Sheet1!$B$31</c:f>
              <c:strCache>
                <c:ptCount val="1"/>
                <c:pt idx="0">
                  <c:v>Refused/Don't know/Missing</c:v>
                </c:pt>
              </c:strCache>
            </c:strRef>
          </c:tx>
          <c:spPr>
            <a:ln>
              <a:solidFill>
                <a:schemeClr val="tx1"/>
              </a:solidFill>
            </a:ln>
          </c:spPr>
          <c:invertIfNegative val="0"/>
          <c:cat>
            <c:strRef>
              <c:f>Sheet1!$C$26:$D$26</c:f>
              <c:strCache>
                <c:ptCount val="2"/>
                <c:pt idx="0">
                  <c:v>Science and Tech</c:v>
                </c:pt>
                <c:pt idx="1">
                  <c:v>Climate Science</c:v>
                </c:pt>
              </c:strCache>
            </c:strRef>
          </c:cat>
          <c:val>
            <c:numRef>
              <c:f>Sheet1!$C$31:$D$31</c:f>
              <c:numCache>
                <c:formatCode>0.00%</c:formatCode>
                <c:ptCount val="2"/>
                <c:pt idx="0">
                  <c:v>0.005</c:v>
                </c:pt>
                <c:pt idx="1">
                  <c:v>0.011</c:v>
                </c:pt>
              </c:numCache>
            </c:numRef>
          </c:val>
        </c:ser>
        <c:dLbls>
          <c:showLegendKey val="0"/>
          <c:showVal val="0"/>
          <c:showCatName val="0"/>
          <c:showSerName val="0"/>
          <c:showPercent val="0"/>
          <c:showBubbleSize val="0"/>
        </c:dLbls>
        <c:gapWidth val="150"/>
        <c:axId val="-2103079040"/>
        <c:axId val="-2103076048"/>
      </c:barChart>
      <c:catAx>
        <c:axId val="-2103079040"/>
        <c:scaling>
          <c:orientation val="minMax"/>
        </c:scaling>
        <c:delete val="0"/>
        <c:axPos val="b"/>
        <c:numFmt formatCode="General" sourceLinked="0"/>
        <c:majorTickMark val="out"/>
        <c:minorTickMark val="none"/>
        <c:tickLblPos val="nextTo"/>
        <c:txPr>
          <a:bodyPr/>
          <a:lstStyle/>
          <a:p>
            <a:pPr>
              <a:defRPr sz="1800" b="1"/>
            </a:pPr>
            <a:endParaRPr lang="en-US"/>
          </a:p>
        </c:txPr>
        <c:crossAx val="-2103076048"/>
        <c:crosses val="autoZero"/>
        <c:auto val="1"/>
        <c:lblAlgn val="ctr"/>
        <c:lblOffset val="100"/>
        <c:noMultiLvlLbl val="0"/>
      </c:catAx>
      <c:valAx>
        <c:axId val="-2103076048"/>
        <c:scaling>
          <c:orientation val="minMax"/>
          <c:max val="1.0"/>
        </c:scaling>
        <c:delete val="0"/>
        <c:axPos val="l"/>
        <c:majorGridlines/>
        <c:numFmt formatCode="0%" sourceLinked="0"/>
        <c:majorTickMark val="out"/>
        <c:minorTickMark val="none"/>
        <c:tickLblPos val="nextTo"/>
        <c:txPr>
          <a:bodyPr/>
          <a:lstStyle/>
          <a:p>
            <a:pPr>
              <a:defRPr sz="1800" b="1"/>
            </a:pPr>
            <a:endParaRPr lang="en-US"/>
          </a:p>
        </c:txPr>
        <c:crossAx val="-2103079040"/>
        <c:crosses val="autoZero"/>
        <c:crossBetween val="between"/>
      </c:valAx>
    </c:plotArea>
    <c:legend>
      <c:legendPos val="r"/>
      <c:layout/>
      <c:overlay val="0"/>
      <c:txPr>
        <a:bodyPr/>
        <a:lstStyle/>
        <a:p>
          <a:pPr>
            <a:defRPr sz="1600" b="1"/>
          </a:pPr>
          <a:endParaRPr lang="en-US"/>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barChart>
        <c:barDir val="col"/>
        <c:grouping val="clustered"/>
        <c:varyColors val="0"/>
        <c:ser>
          <c:idx val="0"/>
          <c:order val="0"/>
          <c:tx>
            <c:strRef>
              <c:f>Sheet1!$C$4</c:f>
              <c:strCache>
                <c:ptCount val="1"/>
                <c:pt idx="0">
                  <c:v>Weighted Percent</c:v>
                </c:pt>
              </c:strCache>
            </c:strRef>
          </c:tx>
          <c:spPr>
            <a:ln>
              <a:solidFill>
                <a:schemeClr val="tx1"/>
              </a:solidFill>
            </a:ln>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Sheet1!$B$5:$B$10</c:f>
              <c:strCache>
                <c:ptCount val="6"/>
                <c:pt idx="0">
                  <c:v>Strongly disagree</c:v>
                </c:pt>
                <c:pt idx="1">
                  <c:v>Somewhat disagree</c:v>
                </c:pt>
                <c:pt idx="2">
                  <c:v>Neither agree nor disagree</c:v>
                </c:pt>
                <c:pt idx="3">
                  <c:v>Somewhat agree</c:v>
                </c:pt>
                <c:pt idx="4">
                  <c:v>Strongly agree</c:v>
                </c:pt>
                <c:pt idx="5">
                  <c:v>Refused/Don't know/Missing</c:v>
                </c:pt>
              </c:strCache>
            </c:strRef>
          </c:cat>
          <c:val>
            <c:numRef>
              <c:f>Sheet1!$C$5:$C$10</c:f>
              <c:numCache>
                <c:formatCode>0.00%</c:formatCode>
                <c:ptCount val="6"/>
                <c:pt idx="0">
                  <c:v>0.026</c:v>
                </c:pt>
                <c:pt idx="1">
                  <c:v>0.055</c:v>
                </c:pt>
                <c:pt idx="2">
                  <c:v>0.097</c:v>
                </c:pt>
                <c:pt idx="3">
                  <c:v>0.328</c:v>
                </c:pt>
                <c:pt idx="4">
                  <c:v>0.488</c:v>
                </c:pt>
                <c:pt idx="5">
                  <c:v>0.006</c:v>
                </c:pt>
              </c:numCache>
            </c:numRef>
          </c:val>
        </c:ser>
        <c:dLbls>
          <c:showLegendKey val="0"/>
          <c:showVal val="0"/>
          <c:showCatName val="0"/>
          <c:showSerName val="0"/>
          <c:showPercent val="0"/>
          <c:showBubbleSize val="0"/>
        </c:dLbls>
        <c:gapWidth val="100"/>
        <c:axId val="-2100850448"/>
        <c:axId val="-2100852448"/>
      </c:barChart>
      <c:valAx>
        <c:axId val="-2100852448"/>
        <c:scaling>
          <c:orientation val="minMax"/>
        </c:scaling>
        <c:delete val="0"/>
        <c:axPos val="l"/>
        <c:majorGridlines/>
        <c:numFmt formatCode="0.00%" sourceLinked="1"/>
        <c:majorTickMark val="out"/>
        <c:minorTickMark val="none"/>
        <c:tickLblPos val="nextTo"/>
        <c:crossAx val="-2100850448"/>
        <c:crosses val="autoZero"/>
        <c:crossBetween val="between"/>
      </c:valAx>
      <c:catAx>
        <c:axId val="-2100850448"/>
        <c:scaling>
          <c:orientation val="minMax"/>
        </c:scaling>
        <c:delete val="0"/>
        <c:axPos val="b"/>
        <c:numFmt formatCode="General" sourceLinked="0"/>
        <c:majorTickMark val="out"/>
        <c:minorTickMark val="none"/>
        <c:tickLblPos val="nextTo"/>
        <c:txPr>
          <a:bodyPr/>
          <a:lstStyle/>
          <a:p>
            <a:pPr>
              <a:defRPr sz="1200" b="1"/>
            </a:pPr>
            <a:endParaRPr lang="en-US"/>
          </a:p>
        </c:txPr>
        <c:crossAx val="-2100852448"/>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strRef>
              <c:f>Sheet1!$B$116:$B$117</c:f>
              <c:strCache>
                <c:ptCount val="1"/>
                <c:pt idx="0">
                  <c:v>Much less</c:v>
                </c:pt>
              </c:strCache>
            </c:strRef>
          </c:tx>
          <c:spPr>
            <a:solidFill>
              <a:schemeClr val="accent1">
                <a:lumMod val="50000"/>
              </a:schemeClr>
            </a:solidFill>
            <a:ln>
              <a:solidFill>
                <a:sysClr val="windowText" lastClr="000000"/>
              </a:solidFill>
            </a:ln>
          </c:spPr>
          <c:invertIfNegative val="0"/>
          <c:cat>
            <c:strRef>
              <c:f>Sheet1!$A$118:$A$133</c:f>
              <c:strCache>
                <c:ptCount val="13"/>
                <c:pt idx="0">
                  <c:v>State legislators</c:v>
                </c:pt>
                <c:pt idx="4">
                  <c:v>US Congress</c:v>
                </c:pt>
                <c:pt idx="8">
                  <c:v>Agriculture</c:v>
                </c:pt>
                <c:pt idx="12">
                  <c:v>Citizens</c:v>
                </c:pt>
              </c:strCache>
            </c:strRef>
          </c:cat>
          <c:val>
            <c:numRef>
              <c:f>Sheet1!$B$118:$B$133</c:f>
              <c:numCache>
                <c:formatCode>General</c:formatCode>
                <c:ptCount val="16"/>
                <c:pt idx="0" formatCode="0%">
                  <c:v>0.045</c:v>
                </c:pt>
                <c:pt idx="4" formatCode="0%">
                  <c:v>0.069</c:v>
                </c:pt>
                <c:pt idx="8" formatCode="0%">
                  <c:v>0.017</c:v>
                </c:pt>
                <c:pt idx="12" formatCode="0%">
                  <c:v>0.021</c:v>
                </c:pt>
              </c:numCache>
            </c:numRef>
          </c:val>
        </c:ser>
        <c:ser>
          <c:idx val="4"/>
          <c:order val="1"/>
          <c:tx>
            <c:strRef>
              <c:f>Sheet1!$C$116:$C$117</c:f>
              <c:strCache>
                <c:ptCount val="1"/>
                <c:pt idx="0">
                  <c:v>Less</c:v>
                </c:pt>
              </c:strCache>
            </c:strRef>
          </c:tx>
          <c:spPr>
            <a:solidFill>
              <a:schemeClr val="accent1">
                <a:lumMod val="60000"/>
                <a:lumOff val="40000"/>
              </a:schemeClr>
            </a:solidFill>
            <a:ln>
              <a:solidFill>
                <a:sysClr val="windowText" lastClr="000000"/>
              </a:solidFill>
            </a:ln>
          </c:spPr>
          <c:invertIfNegative val="0"/>
          <c:cat>
            <c:strRef>
              <c:f>Sheet1!$A$118:$A$133</c:f>
              <c:strCache>
                <c:ptCount val="13"/>
                <c:pt idx="0">
                  <c:v>State legislators</c:v>
                </c:pt>
                <c:pt idx="4">
                  <c:v>US Congress</c:v>
                </c:pt>
                <c:pt idx="8">
                  <c:v>Agriculture</c:v>
                </c:pt>
                <c:pt idx="12">
                  <c:v>Citizens</c:v>
                </c:pt>
              </c:strCache>
            </c:strRef>
          </c:cat>
          <c:val>
            <c:numRef>
              <c:f>Sheet1!$C$118:$C$133</c:f>
              <c:numCache>
                <c:formatCode>General</c:formatCode>
                <c:ptCount val="16"/>
                <c:pt idx="0" formatCode="0%">
                  <c:v>0.071</c:v>
                </c:pt>
                <c:pt idx="4" formatCode="0%">
                  <c:v>0.081</c:v>
                </c:pt>
                <c:pt idx="8" formatCode="0%">
                  <c:v>0.02</c:v>
                </c:pt>
                <c:pt idx="12" formatCode="0%">
                  <c:v>0.028</c:v>
                </c:pt>
              </c:numCache>
            </c:numRef>
          </c:val>
        </c:ser>
        <c:ser>
          <c:idx val="3"/>
          <c:order val="2"/>
          <c:tx>
            <c:strRef>
              <c:f>Sheet1!$D$116:$D$117</c:f>
              <c:strCache>
                <c:ptCount val="1"/>
                <c:pt idx="0">
                  <c:v>Currently doing the right amount</c:v>
                </c:pt>
              </c:strCache>
            </c:strRef>
          </c:tx>
          <c:spPr>
            <a:solidFill>
              <a:schemeClr val="bg2">
                <a:lumMod val="90000"/>
              </a:schemeClr>
            </a:solidFill>
            <a:ln>
              <a:solidFill>
                <a:sysClr val="windowText" lastClr="000000"/>
              </a:solidFill>
            </a:ln>
          </c:spPr>
          <c:invertIfNegative val="0"/>
          <c:cat>
            <c:strRef>
              <c:f>Sheet1!$A$118:$A$133</c:f>
              <c:strCache>
                <c:ptCount val="13"/>
                <c:pt idx="0">
                  <c:v>State legislators</c:v>
                </c:pt>
                <c:pt idx="4">
                  <c:v>US Congress</c:v>
                </c:pt>
                <c:pt idx="8">
                  <c:v>Agriculture</c:v>
                </c:pt>
                <c:pt idx="12">
                  <c:v>Citizens</c:v>
                </c:pt>
              </c:strCache>
            </c:strRef>
          </c:cat>
          <c:val>
            <c:numRef>
              <c:f>Sheet1!$D$118:$D$133</c:f>
              <c:numCache>
                <c:formatCode>0%</c:formatCode>
                <c:ptCount val="16"/>
                <c:pt idx="1">
                  <c:v>0.16</c:v>
                </c:pt>
                <c:pt idx="5">
                  <c:v>0.101</c:v>
                </c:pt>
                <c:pt idx="9">
                  <c:v>0.213</c:v>
                </c:pt>
                <c:pt idx="13">
                  <c:v>0.133</c:v>
                </c:pt>
              </c:numCache>
            </c:numRef>
          </c:val>
        </c:ser>
        <c:ser>
          <c:idx val="1"/>
          <c:order val="3"/>
          <c:tx>
            <c:strRef>
              <c:f>Sheet1!$F$116:$F$117</c:f>
              <c:strCache>
                <c:ptCount val="1"/>
                <c:pt idx="0">
                  <c:v>Much more</c:v>
                </c:pt>
              </c:strCache>
            </c:strRef>
          </c:tx>
          <c:spPr>
            <a:ln>
              <a:solidFill>
                <a:sysClr val="windowText" lastClr="000000"/>
              </a:solidFill>
            </a:ln>
          </c:spPr>
          <c:invertIfNegative val="0"/>
          <c:cat>
            <c:strRef>
              <c:f>Sheet1!$A$118:$A$133</c:f>
              <c:strCache>
                <c:ptCount val="13"/>
                <c:pt idx="0">
                  <c:v>State legislators</c:v>
                </c:pt>
                <c:pt idx="4">
                  <c:v>US Congress</c:v>
                </c:pt>
                <c:pt idx="8">
                  <c:v>Agriculture</c:v>
                </c:pt>
                <c:pt idx="12">
                  <c:v>Citizens</c:v>
                </c:pt>
              </c:strCache>
            </c:strRef>
          </c:cat>
          <c:val>
            <c:numRef>
              <c:f>Sheet1!$F$118:$F$133</c:f>
              <c:numCache>
                <c:formatCode>General</c:formatCode>
                <c:ptCount val="16"/>
                <c:pt idx="2" formatCode="0%">
                  <c:v>0.264</c:v>
                </c:pt>
                <c:pt idx="6" formatCode="0%">
                  <c:v>0.348</c:v>
                </c:pt>
                <c:pt idx="10" formatCode="0%">
                  <c:v>0.294</c:v>
                </c:pt>
                <c:pt idx="14" formatCode="0%">
                  <c:v>0.387</c:v>
                </c:pt>
              </c:numCache>
            </c:numRef>
          </c:val>
        </c:ser>
        <c:ser>
          <c:idx val="0"/>
          <c:order val="4"/>
          <c:tx>
            <c:strRef>
              <c:f>Sheet1!$E$116:$E$117</c:f>
              <c:strCache>
                <c:ptCount val="1"/>
                <c:pt idx="0">
                  <c:v>More</c:v>
                </c:pt>
              </c:strCache>
            </c:strRef>
          </c:tx>
          <c:spPr>
            <a:solidFill>
              <a:schemeClr val="accent2">
                <a:lumMod val="60000"/>
                <a:lumOff val="40000"/>
              </a:schemeClr>
            </a:solidFill>
            <a:ln>
              <a:solidFill>
                <a:sysClr val="windowText" lastClr="000000"/>
              </a:solidFill>
            </a:ln>
          </c:spPr>
          <c:invertIfNegative val="0"/>
          <c:cat>
            <c:strRef>
              <c:f>Sheet1!$A$118:$A$133</c:f>
              <c:strCache>
                <c:ptCount val="13"/>
                <c:pt idx="0">
                  <c:v>State legislators</c:v>
                </c:pt>
                <c:pt idx="4">
                  <c:v>US Congress</c:v>
                </c:pt>
                <c:pt idx="8">
                  <c:v>Agriculture</c:v>
                </c:pt>
                <c:pt idx="12">
                  <c:v>Citizens</c:v>
                </c:pt>
              </c:strCache>
            </c:strRef>
          </c:cat>
          <c:val>
            <c:numRef>
              <c:f>Sheet1!$E$118:$E$133</c:f>
              <c:numCache>
                <c:formatCode>General</c:formatCode>
                <c:ptCount val="16"/>
                <c:pt idx="2" formatCode="0%">
                  <c:v>0.382</c:v>
                </c:pt>
                <c:pt idx="6" formatCode="0%">
                  <c:v>0.339</c:v>
                </c:pt>
                <c:pt idx="10" formatCode="0%">
                  <c:v>0.391</c:v>
                </c:pt>
                <c:pt idx="14" formatCode="0%">
                  <c:v>0.394</c:v>
                </c:pt>
              </c:numCache>
            </c:numRef>
          </c:val>
        </c:ser>
        <c:dLbls>
          <c:showLegendKey val="0"/>
          <c:showVal val="0"/>
          <c:showCatName val="0"/>
          <c:showSerName val="0"/>
          <c:showPercent val="0"/>
          <c:showBubbleSize val="0"/>
        </c:dLbls>
        <c:gapWidth val="0"/>
        <c:overlap val="100"/>
        <c:axId val="-2099787040"/>
        <c:axId val="-2099784064"/>
      </c:barChart>
      <c:catAx>
        <c:axId val="-2099787040"/>
        <c:scaling>
          <c:orientation val="minMax"/>
        </c:scaling>
        <c:delete val="1"/>
        <c:axPos val="b"/>
        <c:numFmt formatCode="General" sourceLinked="0"/>
        <c:majorTickMark val="out"/>
        <c:minorTickMark val="none"/>
        <c:tickLblPos val="nextTo"/>
        <c:crossAx val="-2099784064"/>
        <c:crosses val="autoZero"/>
        <c:auto val="1"/>
        <c:lblAlgn val="ctr"/>
        <c:lblOffset val="100"/>
        <c:noMultiLvlLbl val="0"/>
      </c:catAx>
      <c:valAx>
        <c:axId val="-2099784064"/>
        <c:scaling>
          <c:orientation val="minMax"/>
          <c:max val="1.0"/>
        </c:scaling>
        <c:delete val="0"/>
        <c:axPos val="l"/>
        <c:majorGridlines/>
        <c:numFmt formatCode="0%" sourceLinked="1"/>
        <c:majorTickMark val="out"/>
        <c:minorTickMark val="none"/>
        <c:tickLblPos val="nextTo"/>
        <c:txPr>
          <a:bodyPr/>
          <a:lstStyle/>
          <a:p>
            <a:pPr>
              <a:defRPr sz="1800" b="1"/>
            </a:pPr>
            <a:endParaRPr lang="en-US"/>
          </a:p>
        </c:txPr>
        <c:crossAx val="-2099787040"/>
        <c:crosses val="autoZero"/>
        <c:crossBetween val="between"/>
        <c:majorUnit val="0.2"/>
      </c:valAx>
    </c:plotArea>
    <c:legend>
      <c:legendPos val="r"/>
      <c:layout>
        <c:manualLayout>
          <c:xMode val="edge"/>
          <c:yMode val="edge"/>
          <c:x val="0.730929571303587"/>
          <c:y val="0.251179914639161"/>
          <c:w val="0.222774132400117"/>
          <c:h val="0.520088211061381"/>
        </c:manualLayout>
      </c:layout>
      <c:overlay val="0"/>
      <c:txPr>
        <a:bodyPr/>
        <a:lstStyle/>
        <a:p>
          <a:pPr>
            <a:defRPr sz="1600" b="1"/>
          </a:pPr>
          <a:endParaRPr lang="en-US"/>
        </a:p>
      </c:txPr>
    </c:legend>
    <c:plotVisOnly val="0"/>
    <c:dispBlanksAs val="zero"/>
    <c:showDLblsOverMax val="0"/>
  </c:chart>
  <c:spPr>
    <a:solidFill>
      <a:schemeClr val="bg1"/>
    </a:solidFill>
    <a:ln>
      <a:solidFill>
        <a:schemeClr val="tx1"/>
      </a:solid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stacked"/>
        <c:varyColors val="0"/>
        <c:ser>
          <c:idx val="4"/>
          <c:order val="0"/>
          <c:tx>
            <c:strRef>
              <c:f>Sheet1!$A$96</c:f>
              <c:strCache>
                <c:ptCount val="1"/>
                <c:pt idx="0">
                  <c:v>Much more</c:v>
                </c:pt>
              </c:strCache>
            </c:strRef>
          </c:tx>
          <c:spPr>
            <a:solidFill>
              <a:schemeClr val="accent2">
                <a:lumMod val="75000"/>
              </a:schemeClr>
            </a:solidFill>
            <a:ln>
              <a:solidFill>
                <a:sysClr val="windowText" lastClr="000000"/>
              </a:solidFill>
            </a:ln>
          </c:spPr>
          <c:invertIfNegative val="0"/>
          <c:cat>
            <c:strRef>
              <c:f>Sheet1!$B$90:$E$90</c:f>
              <c:strCache>
                <c:ptCount val="4"/>
                <c:pt idx="0">
                  <c:v>State Legislators</c:v>
                </c:pt>
                <c:pt idx="1">
                  <c:v>US Congress</c:v>
                </c:pt>
                <c:pt idx="2">
                  <c:v>Agricultural Sector</c:v>
                </c:pt>
                <c:pt idx="3">
                  <c:v>Citizens</c:v>
                </c:pt>
              </c:strCache>
            </c:strRef>
          </c:cat>
          <c:val>
            <c:numRef>
              <c:f>Sheet1!$B$96:$E$96</c:f>
              <c:numCache>
                <c:formatCode>0%</c:formatCode>
                <c:ptCount val="4"/>
                <c:pt idx="0">
                  <c:v>0.264</c:v>
                </c:pt>
                <c:pt idx="1">
                  <c:v>0.348</c:v>
                </c:pt>
                <c:pt idx="2">
                  <c:v>0.294</c:v>
                </c:pt>
                <c:pt idx="3">
                  <c:v>0.387</c:v>
                </c:pt>
              </c:numCache>
            </c:numRef>
          </c:val>
        </c:ser>
        <c:ser>
          <c:idx val="3"/>
          <c:order val="1"/>
          <c:tx>
            <c:strRef>
              <c:f>Sheet1!$A$95</c:f>
              <c:strCache>
                <c:ptCount val="1"/>
                <c:pt idx="0">
                  <c:v>More</c:v>
                </c:pt>
              </c:strCache>
            </c:strRef>
          </c:tx>
          <c:spPr>
            <a:solidFill>
              <a:schemeClr val="accent2">
                <a:lumMod val="60000"/>
                <a:lumOff val="40000"/>
              </a:schemeClr>
            </a:solidFill>
            <a:ln>
              <a:solidFill>
                <a:sysClr val="windowText" lastClr="000000"/>
              </a:solidFill>
            </a:ln>
          </c:spPr>
          <c:invertIfNegative val="0"/>
          <c:cat>
            <c:strRef>
              <c:f>Sheet1!$B$90:$E$90</c:f>
              <c:strCache>
                <c:ptCount val="4"/>
                <c:pt idx="0">
                  <c:v>State Legislators</c:v>
                </c:pt>
                <c:pt idx="1">
                  <c:v>US Congress</c:v>
                </c:pt>
                <c:pt idx="2">
                  <c:v>Agricultural Sector</c:v>
                </c:pt>
                <c:pt idx="3">
                  <c:v>Citizens</c:v>
                </c:pt>
              </c:strCache>
            </c:strRef>
          </c:cat>
          <c:val>
            <c:numRef>
              <c:f>Sheet1!$B$95:$E$95</c:f>
              <c:numCache>
                <c:formatCode>0%</c:formatCode>
                <c:ptCount val="4"/>
                <c:pt idx="0">
                  <c:v>0.382</c:v>
                </c:pt>
                <c:pt idx="1">
                  <c:v>0.339</c:v>
                </c:pt>
                <c:pt idx="2">
                  <c:v>0.391</c:v>
                </c:pt>
                <c:pt idx="3">
                  <c:v>0.394</c:v>
                </c:pt>
              </c:numCache>
            </c:numRef>
          </c:val>
        </c:ser>
        <c:dLbls>
          <c:showLegendKey val="0"/>
          <c:showVal val="0"/>
          <c:showCatName val="0"/>
          <c:showSerName val="0"/>
          <c:showPercent val="0"/>
          <c:showBubbleSize val="0"/>
        </c:dLbls>
        <c:gapWidth val="150"/>
        <c:overlap val="100"/>
        <c:axId val="-2101569232"/>
        <c:axId val="-2101566032"/>
      </c:barChart>
      <c:catAx>
        <c:axId val="-2101569232"/>
        <c:scaling>
          <c:orientation val="minMax"/>
        </c:scaling>
        <c:delete val="0"/>
        <c:axPos val="b"/>
        <c:numFmt formatCode="General" sourceLinked="0"/>
        <c:majorTickMark val="out"/>
        <c:minorTickMark val="none"/>
        <c:tickLblPos val="nextTo"/>
        <c:txPr>
          <a:bodyPr/>
          <a:lstStyle/>
          <a:p>
            <a:pPr>
              <a:defRPr sz="1400" b="1"/>
            </a:pPr>
            <a:endParaRPr lang="en-US"/>
          </a:p>
        </c:txPr>
        <c:crossAx val="-2101566032"/>
        <c:crosses val="autoZero"/>
        <c:auto val="1"/>
        <c:lblAlgn val="ctr"/>
        <c:lblOffset val="100"/>
        <c:noMultiLvlLbl val="0"/>
      </c:catAx>
      <c:valAx>
        <c:axId val="-2101566032"/>
        <c:scaling>
          <c:orientation val="minMax"/>
          <c:max val="1.0"/>
        </c:scaling>
        <c:delete val="0"/>
        <c:axPos val="l"/>
        <c:majorGridlines/>
        <c:numFmt formatCode="0%" sourceLinked="1"/>
        <c:majorTickMark val="out"/>
        <c:minorTickMark val="none"/>
        <c:tickLblPos val="nextTo"/>
        <c:txPr>
          <a:bodyPr/>
          <a:lstStyle/>
          <a:p>
            <a:pPr>
              <a:defRPr sz="2400" b="1"/>
            </a:pPr>
            <a:endParaRPr lang="en-US"/>
          </a:p>
        </c:txPr>
        <c:crossAx val="-2101569232"/>
        <c:crosses val="autoZero"/>
        <c:crossBetween val="between"/>
        <c:majorUnit val="0.1"/>
      </c:valAx>
    </c:plotArea>
    <c:legend>
      <c:legendPos val="r"/>
      <c:layout>
        <c:manualLayout>
          <c:xMode val="edge"/>
          <c:yMode val="edge"/>
          <c:x val="0.852451881014873"/>
          <c:y val="0.0512620187129236"/>
          <c:w val="0.136745649849324"/>
          <c:h val="0.184743445759499"/>
        </c:manualLayout>
      </c:layout>
      <c:overlay val="0"/>
      <c:txPr>
        <a:bodyPr/>
        <a:lstStyle/>
        <a:p>
          <a:pPr>
            <a:defRPr sz="1400" b="1"/>
          </a:pPr>
          <a:endParaRPr lang="en-US"/>
        </a:p>
      </c:txPr>
    </c:legend>
    <c:plotVisOnly val="1"/>
    <c:dispBlanksAs val="gap"/>
    <c:showDLblsOverMax val="0"/>
  </c:chart>
  <c:spPr>
    <a:solidFill>
      <a:schemeClr val="bg1"/>
    </a:solidFill>
    <a:ln>
      <a:solidFill>
        <a:schemeClr val="tx1"/>
      </a:solid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chemeClr val="tx1"/>
              </a:solidFill>
            </a:ln>
          </c:spPr>
          <c:invertIfNegative val="0"/>
          <c:errBars>
            <c:errBarType val="both"/>
            <c:errValType val="cust"/>
            <c:noEndCap val="0"/>
            <c:plus>
              <c:numRef>
                <c:f>Sheet1!$D$60:$D$63</c:f>
                <c:numCache>
                  <c:formatCode>General</c:formatCode>
                  <c:ptCount val="4"/>
                  <c:pt idx="0">
                    <c:v>3.300000000000001</c:v>
                  </c:pt>
                  <c:pt idx="1">
                    <c:v>3.899999999999998</c:v>
                  </c:pt>
                  <c:pt idx="2">
                    <c:v>3.199999999999999</c:v>
                  </c:pt>
                  <c:pt idx="3">
                    <c:v>3.3</c:v>
                  </c:pt>
                </c:numCache>
              </c:numRef>
            </c:plus>
            <c:minus>
              <c:numRef>
                <c:f>Sheet1!$D$60:$D$63</c:f>
                <c:numCache>
                  <c:formatCode>General</c:formatCode>
                  <c:ptCount val="4"/>
                  <c:pt idx="0">
                    <c:v>3.300000000000001</c:v>
                  </c:pt>
                  <c:pt idx="1">
                    <c:v>3.899999999999998</c:v>
                  </c:pt>
                  <c:pt idx="2">
                    <c:v>3.199999999999999</c:v>
                  </c:pt>
                  <c:pt idx="3">
                    <c:v>3.3</c:v>
                  </c:pt>
                </c:numCache>
              </c:numRef>
            </c:minus>
          </c:errBars>
          <c:cat>
            <c:strRef>
              <c:f>Sheet1!$B$60:$B$63</c:f>
              <c:strCache>
                <c:ptCount val="4"/>
                <c:pt idx="0">
                  <c:v>Natural causes</c:v>
                </c:pt>
                <c:pt idx="1">
                  <c:v>Human activities</c:v>
                </c:pt>
                <c:pt idx="2">
                  <c:v>Other</c:v>
                </c:pt>
                <c:pt idx="3">
                  <c:v>Unaware</c:v>
                </c:pt>
              </c:strCache>
            </c:strRef>
          </c:cat>
          <c:val>
            <c:numRef>
              <c:f>Sheet1!$C$60:$C$63</c:f>
              <c:numCache>
                <c:formatCode>0</c:formatCode>
                <c:ptCount val="4"/>
                <c:pt idx="0">
                  <c:v>23.0</c:v>
                </c:pt>
                <c:pt idx="1">
                  <c:v>41.9</c:v>
                </c:pt>
                <c:pt idx="2">
                  <c:v>21.0</c:v>
                </c:pt>
                <c:pt idx="3">
                  <c:v>14.2</c:v>
                </c:pt>
              </c:numCache>
            </c:numRef>
          </c:val>
        </c:ser>
        <c:dLbls>
          <c:showLegendKey val="0"/>
          <c:showVal val="0"/>
          <c:showCatName val="0"/>
          <c:showSerName val="0"/>
          <c:showPercent val="0"/>
          <c:showBubbleSize val="0"/>
        </c:dLbls>
        <c:gapWidth val="150"/>
        <c:axId val="-2101005008"/>
        <c:axId val="-2125096512"/>
      </c:barChart>
      <c:catAx>
        <c:axId val="-2101005008"/>
        <c:scaling>
          <c:orientation val="minMax"/>
        </c:scaling>
        <c:delete val="0"/>
        <c:axPos val="b"/>
        <c:numFmt formatCode="General" sourceLinked="0"/>
        <c:majorTickMark val="out"/>
        <c:minorTickMark val="none"/>
        <c:tickLblPos val="nextTo"/>
        <c:txPr>
          <a:bodyPr/>
          <a:lstStyle/>
          <a:p>
            <a:pPr>
              <a:defRPr sz="2000" b="1"/>
            </a:pPr>
            <a:endParaRPr lang="en-US"/>
          </a:p>
        </c:txPr>
        <c:crossAx val="-2125096512"/>
        <c:crosses val="autoZero"/>
        <c:auto val="1"/>
        <c:lblAlgn val="ctr"/>
        <c:lblOffset val="100"/>
        <c:noMultiLvlLbl val="0"/>
      </c:catAx>
      <c:valAx>
        <c:axId val="-2125096512"/>
        <c:scaling>
          <c:orientation val="minMax"/>
        </c:scaling>
        <c:delete val="0"/>
        <c:axPos val="l"/>
        <c:majorGridlines/>
        <c:title>
          <c:tx>
            <c:rich>
              <a:bodyPr rot="-5400000" vert="horz"/>
              <a:lstStyle/>
              <a:p>
                <a:pPr>
                  <a:defRPr/>
                </a:pPr>
                <a:r>
                  <a:rPr lang="en-US" sz="1600" dirty="0" smtClean="0"/>
                  <a:t>Percent</a:t>
                </a:r>
                <a:r>
                  <a:rPr lang="en-US" sz="1600" baseline="0" dirty="0" smtClean="0"/>
                  <a:t> Response</a:t>
                </a:r>
                <a:endParaRPr lang="en-US" sz="1600" dirty="0"/>
              </a:p>
            </c:rich>
          </c:tx>
          <c:layout>
            <c:manualLayout>
              <c:xMode val="edge"/>
              <c:yMode val="edge"/>
              <c:x val="0.0138888888888889"/>
              <c:y val="0.295230650361039"/>
            </c:manualLayout>
          </c:layout>
          <c:overlay val="0"/>
        </c:title>
        <c:numFmt formatCode="0" sourceLinked="1"/>
        <c:majorTickMark val="out"/>
        <c:minorTickMark val="none"/>
        <c:tickLblPos val="nextTo"/>
        <c:txPr>
          <a:bodyPr/>
          <a:lstStyle/>
          <a:p>
            <a:pPr>
              <a:defRPr sz="2000" b="1"/>
            </a:pPr>
            <a:endParaRPr lang="en-US"/>
          </a:p>
        </c:txPr>
        <c:crossAx val="-2101005008"/>
        <c:crosses val="autoZero"/>
        <c:crossBetween val="between"/>
      </c:valAx>
    </c:plotArea>
    <c:plotVisOnly val="1"/>
    <c:dispBlanksAs val="gap"/>
    <c:showDLblsOverMax val="0"/>
  </c:chart>
  <c:spPr>
    <a:solidFill>
      <a:schemeClr val="bg1"/>
    </a:solidFill>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chemeClr val="tx1"/>
              </a:solidFill>
            </a:ln>
          </c:spPr>
          <c:invertIfNegative val="0"/>
          <c:errBars>
            <c:errBarType val="both"/>
            <c:errValType val="cust"/>
            <c:noEndCap val="0"/>
            <c:plus>
              <c:numRef>
                <c:f>Sheet1!$D$60:$D$63</c:f>
                <c:numCache>
                  <c:formatCode>General</c:formatCode>
                  <c:ptCount val="4"/>
                  <c:pt idx="0">
                    <c:v>3.300000000000001</c:v>
                  </c:pt>
                  <c:pt idx="1">
                    <c:v>3.899999999999998</c:v>
                  </c:pt>
                  <c:pt idx="2">
                    <c:v>3.199999999999999</c:v>
                  </c:pt>
                  <c:pt idx="3">
                    <c:v>3.3</c:v>
                  </c:pt>
                </c:numCache>
              </c:numRef>
            </c:plus>
            <c:minus>
              <c:numRef>
                <c:f>Sheet1!$D$60:$D$63</c:f>
                <c:numCache>
                  <c:formatCode>General</c:formatCode>
                  <c:ptCount val="4"/>
                  <c:pt idx="0">
                    <c:v>3.300000000000001</c:v>
                  </c:pt>
                  <c:pt idx="1">
                    <c:v>3.899999999999998</c:v>
                  </c:pt>
                  <c:pt idx="2">
                    <c:v>3.199999999999999</c:v>
                  </c:pt>
                  <c:pt idx="3">
                    <c:v>3.3</c:v>
                  </c:pt>
                </c:numCache>
              </c:numRef>
            </c:minus>
          </c:errBars>
          <c:cat>
            <c:strRef>
              <c:f>Sheet1!$B$60:$B$63</c:f>
              <c:strCache>
                <c:ptCount val="4"/>
                <c:pt idx="0">
                  <c:v>Natural causes</c:v>
                </c:pt>
                <c:pt idx="1">
                  <c:v>Human activities</c:v>
                </c:pt>
                <c:pt idx="2">
                  <c:v>Other</c:v>
                </c:pt>
                <c:pt idx="3">
                  <c:v>Unaware</c:v>
                </c:pt>
              </c:strCache>
            </c:strRef>
          </c:cat>
          <c:val>
            <c:numRef>
              <c:f>Sheet1!$C$60:$C$63</c:f>
              <c:numCache>
                <c:formatCode>0</c:formatCode>
                <c:ptCount val="4"/>
                <c:pt idx="0">
                  <c:v>23.0</c:v>
                </c:pt>
                <c:pt idx="1">
                  <c:v>41.9</c:v>
                </c:pt>
                <c:pt idx="2">
                  <c:v>21.0</c:v>
                </c:pt>
                <c:pt idx="3">
                  <c:v>14.2</c:v>
                </c:pt>
              </c:numCache>
            </c:numRef>
          </c:val>
        </c:ser>
        <c:dLbls>
          <c:showLegendKey val="0"/>
          <c:showVal val="0"/>
          <c:showCatName val="0"/>
          <c:showSerName val="0"/>
          <c:showPercent val="0"/>
          <c:showBubbleSize val="0"/>
        </c:dLbls>
        <c:gapWidth val="150"/>
        <c:axId val="-2103140368"/>
        <c:axId val="-2100369568"/>
      </c:barChart>
      <c:catAx>
        <c:axId val="-2103140368"/>
        <c:scaling>
          <c:orientation val="minMax"/>
        </c:scaling>
        <c:delete val="0"/>
        <c:axPos val="b"/>
        <c:numFmt formatCode="General" sourceLinked="0"/>
        <c:majorTickMark val="out"/>
        <c:minorTickMark val="none"/>
        <c:tickLblPos val="nextTo"/>
        <c:txPr>
          <a:bodyPr/>
          <a:lstStyle/>
          <a:p>
            <a:pPr>
              <a:defRPr sz="2000" b="1"/>
            </a:pPr>
            <a:endParaRPr lang="en-US"/>
          </a:p>
        </c:txPr>
        <c:crossAx val="-2100369568"/>
        <c:crosses val="autoZero"/>
        <c:auto val="1"/>
        <c:lblAlgn val="ctr"/>
        <c:lblOffset val="100"/>
        <c:noMultiLvlLbl val="0"/>
      </c:catAx>
      <c:valAx>
        <c:axId val="-2100369568"/>
        <c:scaling>
          <c:orientation val="minMax"/>
        </c:scaling>
        <c:delete val="0"/>
        <c:axPos val="l"/>
        <c:majorGridlines/>
        <c:title>
          <c:tx>
            <c:rich>
              <a:bodyPr rot="-5400000" vert="horz"/>
              <a:lstStyle/>
              <a:p>
                <a:pPr>
                  <a:defRPr/>
                </a:pPr>
                <a:r>
                  <a:rPr lang="en-US" sz="1600" dirty="0" smtClean="0"/>
                  <a:t>Percent</a:t>
                </a:r>
                <a:r>
                  <a:rPr lang="en-US" sz="1600" baseline="0" dirty="0" smtClean="0"/>
                  <a:t> Response</a:t>
                </a:r>
                <a:endParaRPr lang="en-US" sz="1600" dirty="0"/>
              </a:p>
            </c:rich>
          </c:tx>
          <c:layout>
            <c:manualLayout>
              <c:xMode val="edge"/>
              <c:yMode val="edge"/>
              <c:x val="0.0138888888888889"/>
              <c:y val="0.295230650361039"/>
            </c:manualLayout>
          </c:layout>
          <c:overlay val="0"/>
        </c:title>
        <c:numFmt formatCode="0" sourceLinked="1"/>
        <c:majorTickMark val="out"/>
        <c:minorTickMark val="none"/>
        <c:tickLblPos val="nextTo"/>
        <c:txPr>
          <a:bodyPr/>
          <a:lstStyle/>
          <a:p>
            <a:pPr>
              <a:defRPr sz="2000" b="1"/>
            </a:pPr>
            <a:endParaRPr lang="en-US"/>
          </a:p>
        </c:txPr>
        <c:crossAx val="-2103140368"/>
        <c:crosses val="autoZero"/>
        <c:crossBetween val="between"/>
      </c:valAx>
    </c:plotArea>
    <c:plotVisOnly val="1"/>
    <c:dispBlanksAs val="gap"/>
    <c:showDLblsOverMax val="0"/>
  </c:chart>
  <c:spPr>
    <a:solidFill>
      <a:schemeClr val="bg1"/>
    </a:solidFill>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Sheet1!$C$217</c:f>
              <c:strCache>
                <c:ptCount val="1"/>
                <c:pt idx="0">
                  <c:v>Democrat</c:v>
                </c:pt>
              </c:strCache>
            </c:strRef>
          </c:tx>
          <c:spPr>
            <a:solidFill>
              <a:schemeClr val="accent1">
                <a:lumMod val="75000"/>
              </a:schemeClr>
            </a:solidFill>
            <a:ln>
              <a:solidFill>
                <a:sysClr val="windowText" lastClr="000000"/>
              </a:solidFill>
            </a:ln>
          </c:spPr>
          <c:invertIfNegative val="0"/>
          <c:cat>
            <c:strRef>
              <c:f>Sheet1!$B$218:$B$222</c:f>
              <c:strCache>
                <c:ptCount val="5"/>
                <c:pt idx="0">
                  <c:v>Very conservative</c:v>
                </c:pt>
                <c:pt idx="1">
                  <c:v>Somewhat conservative </c:v>
                </c:pt>
                <c:pt idx="2">
                  <c:v>Moderate</c:v>
                </c:pt>
                <c:pt idx="3">
                  <c:v>Somewhat liberal</c:v>
                </c:pt>
                <c:pt idx="4">
                  <c:v>Very liberal</c:v>
                </c:pt>
              </c:strCache>
            </c:strRef>
          </c:cat>
          <c:val>
            <c:numRef>
              <c:f>Sheet1!$C$218:$C$222</c:f>
              <c:numCache>
                <c:formatCode>0%</c:formatCode>
                <c:ptCount val="5"/>
                <c:pt idx="0">
                  <c:v>0.021</c:v>
                </c:pt>
                <c:pt idx="1">
                  <c:v>0.094</c:v>
                </c:pt>
                <c:pt idx="2">
                  <c:v>0.197</c:v>
                </c:pt>
                <c:pt idx="3">
                  <c:v>0.697</c:v>
                </c:pt>
                <c:pt idx="4">
                  <c:v>0.673</c:v>
                </c:pt>
              </c:numCache>
            </c:numRef>
          </c:val>
        </c:ser>
        <c:ser>
          <c:idx val="1"/>
          <c:order val="1"/>
          <c:tx>
            <c:strRef>
              <c:f>Sheet1!$D$217</c:f>
              <c:strCache>
                <c:ptCount val="1"/>
                <c:pt idx="0">
                  <c:v>Independent</c:v>
                </c:pt>
              </c:strCache>
            </c:strRef>
          </c:tx>
          <c:spPr>
            <a:solidFill>
              <a:srgbClr val="FFC000"/>
            </a:solidFill>
            <a:ln>
              <a:solidFill>
                <a:sysClr val="windowText" lastClr="000000"/>
              </a:solidFill>
            </a:ln>
          </c:spPr>
          <c:invertIfNegative val="0"/>
          <c:cat>
            <c:strRef>
              <c:f>Sheet1!$B$218:$B$222</c:f>
              <c:strCache>
                <c:ptCount val="5"/>
                <c:pt idx="0">
                  <c:v>Very conservative</c:v>
                </c:pt>
                <c:pt idx="1">
                  <c:v>Somewhat conservative </c:v>
                </c:pt>
                <c:pt idx="2">
                  <c:v>Moderate</c:v>
                </c:pt>
                <c:pt idx="3">
                  <c:v>Somewhat liberal</c:v>
                </c:pt>
                <c:pt idx="4">
                  <c:v>Very liberal</c:v>
                </c:pt>
              </c:strCache>
            </c:strRef>
          </c:cat>
          <c:val>
            <c:numRef>
              <c:f>Sheet1!$D$218:$D$222</c:f>
              <c:numCache>
                <c:formatCode>0%</c:formatCode>
                <c:ptCount val="5"/>
                <c:pt idx="0">
                  <c:v>0.106</c:v>
                </c:pt>
                <c:pt idx="1">
                  <c:v>0.218</c:v>
                </c:pt>
                <c:pt idx="2">
                  <c:v>0.381</c:v>
                </c:pt>
                <c:pt idx="3">
                  <c:v>0.219</c:v>
                </c:pt>
                <c:pt idx="4">
                  <c:v>0.166</c:v>
                </c:pt>
              </c:numCache>
            </c:numRef>
          </c:val>
        </c:ser>
        <c:ser>
          <c:idx val="2"/>
          <c:order val="2"/>
          <c:tx>
            <c:strRef>
              <c:f>Sheet1!$E$217</c:f>
              <c:strCache>
                <c:ptCount val="1"/>
                <c:pt idx="0">
                  <c:v>Republican</c:v>
                </c:pt>
              </c:strCache>
            </c:strRef>
          </c:tx>
          <c:spPr>
            <a:solidFill>
              <a:schemeClr val="accent2"/>
            </a:solidFill>
            <a:ln>
              <a:solidFill>
                <a:sysClr val="windowText" lastClr="000000"/>
              </a:solidFill>
            </a:ln>
          </c:spPr>
          <c:invertIfNegative val="0"/>
          <c:cat>
            <c:strRef>
              <c:f>Sheet1!$B$218:$B$222</c:f>
              <c:strCache>
                <c:ptCount val="5"/>
                <c:pt idx="0">
                  <c:v>Very conservative</c:v>
                </c:pt>
                <c:pt idx="1">
                  <c:v>Somewhat conservative </c:v>
                </c:pt>
                <c:pt idx="2">
                  <c:v>Moderate</c:v>
                </c:pt>
                <c:pt idx="3">
                  <c:v>Somewhat liberal</c:v>
                </c:pt>
                <c:pt idx="4">
                  <c:v>Very liberal</c:v>
                </c:pt>
              </c:strCache>
            </c:strRef>
          </c:cat>
          <c:val>
            <c:numRef>
              <c:f>Sheet1!$E$218:$E$222</c:f>
              <c:numCache>
                <c:formatCode>0%</c:formatCode>
                <c:ptCount val="5"/>
                <c:pt idx="0">
                  <c:v>0.654</c:v>
                </c:pt>
                <c:pt idx="1">
                  <c:v>0.605</c:v>
                </c:pt>
                <c:pt idx="2">
                  <c:v>0.203</c:v>
                </c:pt>
                <c:pt idx="3">
                  <c:v>0.039</c:v>
                </c:pt>
                <c:pt idx="4">
                  <c:v>0.002</c:v>
                </c:pt>
              </c:numCache>
            </c:numRef>
          </c:val>
        </c:ser>
        <c:ser>
          <c:idx val="3"/>
          <c:order val="3"/>
          <c:tx>
            <c:strRef>
              <c:f>Sheet1!$F$217</c:f>
              <c:strCache>
                <c:ptCount val="1"/>
                <c:pt idx="0">
                  <c:v>Other</c:v>
                </c:pt>
              </c:strCache>
            </c:strRef>
          </c:tx>
          <c:spPr>
            <a:solidFill>
              <a:schemeClr val="bg2"/>
            </a:solidFill>
            <a:ln>
              <a:solidFill>
                <a:sysClr val="windowText" lastClr="000000"/>
              </a:solidFill>
            </a:ln>
          </c:spPr>
          <c:invertIfNegative val="0"/>
          <c:cat>
            <c:strRef>
              <c:f>Sheet1!$B$218:$B$222</c:f>
              <c:strCache>
                <c:ptCount val="5"/>
                <c:pt idx="0">
                  <c:v>Very conservative</c:v>
                </c:pt>
                <c:pt idx="1">
                  <c:v>Somewhat conservative </c:v>
                </c:pt>
                <c:pt idx="2">
                  <c:v>Moderate</c:v>
                </c:pt>
                <c:pt idx="3">
                  <c:v>Somewhat liberal</c:v>
                </c:pt>
                <c:pt idx="4">
                  <c:v>Very liberal</c:v>
                </c:pt>
              </c:strCache>
            </c:strRef>
          </c:cat>
          <c:val>
            <c:numRef>
              <c:f>Sheet1!$F$218:$F$222</c:f>
              <c:numCache>
                <c:formatCode>0%</c:formatCode>
                <c:ptCount val="5"/>
                <c:pt idx="0">
                  <c:v>0.219</c:v>
                </c:pt>
                <c:pt idx="1">
                  <c:v>0.083</c:v>
                </c:pt>
                <c:pt idx="2">
                  <c:v>0.218</c:v>
                </c:pt>
                <c:pt idx="3">
                  <c:v>0.045</c:v>
                </c:pt>
                <c:pt idx="4">
                  <c:v>0.159</c:v>
                </c:pt>
              </c:numCache>
            </c:numRef>
          </c:val>
        </c:ser>
        <c:dLbls>
          <c:showLegendKey val="0"/>
          <c:showVal val="0"/>
          <c:showCatName val="0"/>
          <c:showSerName val="0"/>
          <c:showPercent val="0"/>
          <c:showBubbleSize val="0"/>
        </c:dLbls>
        <c:gapWidth val="150"/>
        <c:axId val="-2127191648"/>
        <c:axId val="-2126616736"/>
      </c:barChart>
      <c:catAx>
        <c:axId val="-2127191648"/>
        <c:scaling>
          <c:orientation val="minMax"/>
        </c:scaling>
        <c:delete val="0"/>
        <c:axPos val="b"/>
        <c:numFmt formatCode="General" sourceLinked="0"/>
        <c:majorTickMark val="out"/>
        <c:minorTickMark val="none"/>
        <c:tickLblPos val="nextTo"/>
        <c:txPr>
          <a:bodyPr/>
          <a:lstStyle/>
          <a:p>
            <a:pPr>
              <a:defRPr sz="1400" b="1"/>
            </a:pPr>
            <a:endParaRPr lang="en-US"/>
          </a:p>
        </c:txPr>
        <c:crossAx val="-2126616736"/>
        <c:crosses val="autoZero"/>
        <c:auto val="1"/>
        <c:lblAlgn val="ctr"/>
        <c:lblOffset val="100"/>
        <c:noMultiLvlLbl val="0"/>
      </c:catAx>
      <c:valAx>
        <c:axId val="-2126616736"/>
        <c:scaling>
          <c:orientation val="minMax"/>
          <c:max val="1.0"/>
        </c:scaling>
        <c:delete val="0"/>
        <c:axPos val="l"/>
        <c:majorGridlines/>
        <c:numFmt formatCode="0%" sourceLinked="1"/>
        <c:majorTickMark val="out"/>
        <c:minorTickMark val="none"/>
        <c:tickLblPos val="nextTo"/>
        <c:txPr>
          <a:bodyPr/>
          <a:lstStyle/>
          <a:p>
            <a:pPr>
              <a:defRPr sz="1800" b="1"/>
            </a:pPr>
            <a:endParaRPr lang="en-US"/>
          </a:p>
        </c:txPr>
        <c:crossAx val="-2127191648"/>
        <c:crosses val="autoZero"/>
        <c:crossBetween val="between"/>
        <c:majorUnit val="0.2"/>
      </c:valAx>
    </c:plotArea>
    <c:legend>
      <c:legendPos val="t"/>
      <c:layout/>
      <c:overlay val="0"/>
      <c:txPr>
        <a:bodyPr/>
        <a:lstStyle/>
        <a:p>
          <a:pPr>
            <a:defRPr sz="1600" b="1"/>
          </a:pPr>
          <a:endParaRPr lang="en-US"/>
        </a:p>
      </c:txPr>
    </c:legend>
    <c:plotVisOnly val="1"/>
    <c:dispBlanksAs val="gap"/>
    <c:showDLblsOverMax val="0"/>
  </c:chart>
  <c:spPr>
    <a:solidFill>
      <a:schemeClr val="bg1"/>
    </a:solidFill>
    <a:ln>
      <a:solidFill>
        <a:schemeClr val="tx1"/>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Sheet1!$S$36</c:f>
              <c:strCache>
                <c:ptCount val="1"/>
                <c:pt idx="0">
                  <c:v>Increased</c:v>
                </c:pt>
              </c:strCache>
            </c:strRef>
          </c:tx>
          <c:spPr>
            <a:solidFill>
              <a:schemeClr val="accent6"/>
            </a:solidFill>
            <a:ln>
              <a:solidFill>
                <a:sysClr val="windowText" lastClr="000000"/>
              </a:solidFill>
            </a:ln>
          </c:spPr>
          <c:invertIfNegative val="0"/>
          <c:cat>
            <c:strRef>
              <c:f>Sheet1!$R$37:$R$39</c:f>
              <c:strCache>
                <c:ptCount val="3"/>
                <c:pt idx="0">
                  <c:v>Conservative</c:v>
                </c:pt>
                <c:pt idx="1">
                  <c:v>Moderate</c:v>
                </c:pt>
                <c:pt idx="2">
                  <c:v>Liberal</c:v>
                </c:pt>
              </c:strCache>
            </c:strRef>
          </c:cat>
          <c:val>
            <c:numRef>
              <c:f>Sheet1!$S$37:$S$39</c:f>
              <c:numCache>
                <c:formatCode>0%</c:formatCode>
                <c:ptCount val="3"/>
                <c:pt idx="0">
                  <c:v>0.528</c:v>
                </c:pt>
                <c:pt idx="1">
                  <c:v>0.699</c:v>
                </c:pt>
                <c:pt idx="2">
                  <c:v>0.843</c:v>
                </c:pt>
              </c:numCache>
            </c:numRef>
          </c:val>
        </c:ser>
        <c:ser>
          <c:idx val="1"/>
          <c:order val="1"/>
          <c:tx>
            <c:strRef>
              <c:f>Sheet1!$T$36</c:f>
              <c:strCache>
                <c:ptCount val="1"/>
                <c:pt idx="0">
                  <c:v>Not Changed</c:v>
                </c:pt>
              </c:strCache>
            </c:strRef>
          </c:tx>
          <c:spPr>
            <a:solidFill>
              <a:schemeClr val="bg2">
                <a:lumMod val="90000"/>
              </a:schemeClr>
            </a:solidFill>
            <a:ln>
              <a:solidFill>
                <a:sysClr val="windowText" lastClr="000000"/>
              </a:solidFill>
            </a:ln>
          </c:spPr>
          <c:invertIfNegative val="0"/>
          <c:cat>
            <c:strRef>
              <c:f>Sheet1!$R$37:$R$39</c:f>
              <c:strCache>
                <c:ptCount val="3"/>
                <c:pt idx="0">
                  <c:v>Conservative</c:v>
                </c:pt>
                <c:pt idx="1">
                  <c:v>Moderate</c:v>
                </c:pt>
                <c:pt idx="2">
                  <c:v>Liberal</c:v>
                </c:pt>
              </c:strCache>
            </c:strRef>
          </c:cat>
          <c:val>
            <c:numRef>
              <c:f>Sheet1!$T$37:$T$39</c:f>
              <c:numCache>
                <c:formatCode>0%</c:formatCode>
                <c:ptCount val="3"/>
                <c:pt idx="0">
                  <c:v>0.394</c:v>
                </c:pt>
                <c:pt idx="1">
                  <c:v>0.221</c:v>
                </c:pt>
                <c:pt idx="2">
                  <c:v>0.108</c:v>
                </c:pt>
              </c:numCache>
            </c:numRef>
          </c:val>
        </c:ser>
        <c:ser>
          <c:idx val="2"/>
          <c:order val="2"/>
          <c:tx>
            <c:strRef>
              <c:f>Sheet1!$U$36</c:f>
              <c:strCache>
                <c:ptCount val="1"/>
                <c:pt idx="0">
                  <c:v>Decreased</c:v>
                </c:pt>
              </c:strCache>
            </c:strRef>
          </c:tx>
          <c:spPr>
            <a:solidFill>
              <a:schemeClr val="accent5">
                <a:lumMod val="75000"/>
              </a:schemeClr>
            </a:solidFill>
            <a:ln>
              <a:solidFill>
                <a:sysClr val="windowText" lastClr="000000"/>
              </a:solidFill>
            </a:ln>
          </c:spPr>
          <c:invertIfNegative val="0"/>
          <c:cat>
            <c:strRef>
              <c:f>Sheet1!$R$37:$R$39</c:f>
              <c:strCache>
                <c:ptCount val="3"/>
                <c:pt idx="0">
                  <c:v>Conservative</c:v>
                </c:pt>
                <c:pt idx="1">
                  <c:v>Moderate</c:v>
                </c:pt>
                <c:pt idx="2">
                  <c:v>Liberal</c:v>
                </c:pt>
              </c:strCache>
            </c:strRef>
          </c:cat>
          <c:val>
            <c:numRef>
              <c:f>Sheet1!$U$37:$U$39</c:f>
              <c:numCache>
                <c:formatCode>0%</c:formatCode>
                <c:ptCount val="3"/>
                <c:pt idx="0">
                  <c:v>0.077</c:v>
                </c:pt>
                <c:pt idx="1">
                  <c:v>0.08</c:v>
                </c:pt>
                <c:pt idx="2">
                  <c:v>0.048</c:v>
                </c:pt>
              </c:numCache>
            </c:numRef>
          </c:val>
        </c:ser>
        <c:dLbls>
          <c:showLegendKey val="0"/>
          <c:showVal val="0"/>
          <c:showCatName val="0"/>
          <c:showSerName val="0"/>
          <c:showPercent val="0"/>
          <c:showBubbleSize val="0"/>
        </c:dLbls>
        <c:gapWidth val="150"/>
        <c:axId val="-2103659056"/>
        <c:axId val="-2103657648"/>
      </c:barChart>
      <c:catAx>
        <c:axId val="-2103659056"/>
        <c:scaling>
          <c:orientation val="minMax"/>
        </c:scaling>
        <c:delete val="0"/>
        <c:axPos val="b"/>
        <c:numFmt formatCode="General" sourceLinked="0"/>
        <c:majorTickMark val="out"/>
        <c:minorTickMark val="none"/>
        <c:tickLblPos val="nextTo"/>
        <c:txPr>
          <a:bodyPr/>
          <a:lstStyle/>
          <a:p>
            <a:pPr>
              <a:defRPr sz="1400" b="1"/>
            </a:pPr>
            <a:endParaRPr lang="en-US"/>
          </a:p>
        </c:txPr>
        <c:crossAx val="-2103657648"/>
        <c:crosses val="autoZero"/>
        <c:auto val="1"/>
        <c:lblAlgn val="ctr"/>
        <c:lblOffset val="100"/>
        <c:noMultiLvlLbl val="0"/>
      </c:catAx>
      <c:valAx>
        <c:axId val="-2103657648"/>
        <c:scaling>
          <c:orientation val="minMax"/>
          <c:max val="1.0"/>
        </c:scaling>
        <c:delete val="0"/>
        <c:axPos val="l"/>
        <c:majorGridlines/>
        <c:numFmt formatCode="0%" sourceLinked="1"/>
        <c:majorTickMark val="out"/>
        <c:minorTickMark val="none"/>
        <c:tickLblPos val="nextTo"/>
        <c:txPr>
          <a:bodyPr/>
          <a:lstStyle/>
          <a:p>
            <a:pPr>
              <a:defRPr sz="1600" b="1"/>
            </a:pPr>
            <a:endParaRPr lang="en-US"/>
          </a:p>
        </c:txPr>
        <c:crossAx val="-2103659056"/>
        <c:crosses val="autoZero"/>
        <c:crossBetween val="between"/>
        <c:majorUnit val="0.2"/>
      </c:valAx>
    </c:plotArea>
    <c:legend>
      <c:legendPos val="r"/>
      <c:layout/>
      <c:overlay val="0"/>
      <c:txPr>
        <a:bodyPr/>
        <a:lstStyle/>
        <a:p>
          <a:pPr>
            <a:defRPr sz="1600" b="1"/>
          </a:pPr>
          <a:endParaRPr lang="en-US"/>
        </a:p>
      </c:txPr>
    </c:legend>
    <c:plotVisOnly val="1"/>
    <c:dispBlanksAs val="gap"/>
    <c:showDLblsOverMax val="0"/>
  </c:chart>
  <c:spPr>
    <a:solidFill>
      <a:schemeClr val="bg1"/>
    </a:solidFill>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Sheet1!$B$155</c:f>
              <c:strCache>
                <c:ptCount val="1"/>
                <c:pt idx="0">
                  <c:v>Level of Concern</c:v>
                </c:pt>
              </c:strCache>
            </c:strRef>
          </c:tx>
          <c:spPr>
            <a:solidFill>
              <a:schemeClr val="accent5">
                <a:lumMod val="75000"/>
              </a:schemeClr>
            </a:solidFill>
            <a:ln>
              <a:solidFill>
                <a:sysClr val="windowText" lastClr="000000"/>
              </a:solidFill>
            </a:ln>
          </c:spPr>
          <c:invertIfNegative val="0"/>
          <c:dPt>
            <c:idx val="0"/>
            <c:invertIfNegative val="0"/>
            <c:bubble3D val="0"/>
            <c:spPr>
              <a:solidFill>
                <a:srgbClr val="C0504D">
                  <a:lumMod val="50000"/>
                </a:srgbClr>
              </a:solidFill>
              <a:ln>
                <a:solidFill>
                  <a:sysClr val="windowText" lastClr="000000"/>
                </a:solidFill>
              </a:ln>
            </c:spPr>
          </c:dPt>
          <c:dPt>
            <c:idx val="1"/>
            <c:invertIfNegative val="0"/>
            <c:bubble3D val="0"/>
            <c:spPr>
              <a:solidFill>
                <a:srgbClr val="C0504D">
                  <a:lumMod val="75000"/>
                </a:srgbClr>
              </a:solidFill>
              <a:ln>
                <a:solidFill>
                  <a:sysClr val="windowText" lastClr="000000"/>
                </a:solidFill>
              </a:ln>
            </c:spPr>
          </c:dPt>
          <c:dPt>
            <c:idx val="2"/>
            <c:invertIfNegative val="0"/>
            <c:bubble3D val="0"/>
            <c:spPr>
              <a:solidFill>
                <a:srgbClr val="C0504D">
                  <a:lumMod val="40000"/>
                  <a:lumOff val="60000"/>
                </a:srgbClr>
              </a:solidFill>
              <a:ln>
                <a:solidFill>
                  <a:sysClr val="windowText" lastClr="000000"/>
                </a:solidFill>
              </a:ln>
            </c:spPr>
          </c:dPt>
          <c:dPt>
            <c:idx val="3"/>
            <c:invertIfNegative val="0"/>
            <c:bubble3D val="0"/>
            <c:spPr>
              <a:solidFill>
                <a:srgbClr val="EEECE1">
                  <a:lumMod val="90000"/>
                </a:srgbClr>
              </a:solidFill>
              <a:ln>
                <a:solidFill>
                  <a:sysClr val="windowText" lastClr="000000"/>
                </a:solidFill>
              </a:ln>
            </c:spPr>
          </c:dPt>
          <c:errBars>
            <c:errBarType val="both"/>
            <c:errValType val="cust"/>
            <c:noEndCap val="0"/>
            <c:plus>
              <c:numRef>
                <c:f>Sheet1!$D$159</c:f>
                <c:numCache>
                  <c:formatCode>General</c:formatCode>
                  <c:ptCount val="1"/>
                  <c:pt idx="0">
                    <c:v>0.03</c:v>
                  </c:pt>
                </c:numCache>
              </c:numRef>
            </c:plus>
            <c:minus>
              <c:numRef>
                <c:f>Sheet1!$D$156:$D$159</c:f>
                <c:numCache>
                  <c:formatCode>General</c:formatCode>
                  <c:ptCount val="4"/>
                  <c:pt idx="0">
                    <c:v>0.034</c:v>
                  </c:pt>
                  <c:pt idx="1">
                    <c:v>0.035</c:v>
                  </c:pt>
                  <c:pt idx="2">
                    <c:v>0.031</c:v>
                  </c:pt>
                  <c:pt idx="3">
                    <c:v>0.03</c:v>
                  </c:pt>
                </c:numCache>
              </c:numRef>
            </c:minus>
          </c:errBars>
          <c:cat>
            <c:strRef>
              <c:f>Sheet1!$A$156:$A$159</c:f>
              <c:strCache>
                <c:ptCount val="4"/>
                <c:pt idx="0">
                  <c:v>Greatly concerned</c:v>
                </c:pt>
                <c:pt idx="1">
                  <c:v>Somewhat concerned</c:v>
                </c:pt>
                <c:pt idx="2">
                  <c:v>A little concerned</c:v>
                </c:pt>
                <c:pt idx="3">
                  <c:v>Not concerned</c:v>
                </c:pt>
              </c:strCache>
            </c:strRef>
          </c:cat>
          <c:val>
            <c:numRef>
              <c:f>Sheet1!$B$156:$B$159</c:f>
              <c:numCache>
                <c:formatCode>0%</c:formatCode>
                <c:ptCount val="4"/>
                <c:pt idx="0">
                  <c:v>0.257</c:v>
                </c:pt>
                <c:pt idx="1">
                  <c:v>0.28</c:v>
                </c:pt>
                <c:pt idx="2">
                  <c:v>0.179</c:v>
                </c:pt>
                <c:pt idx="3">
                  <c:v>0.18</c:v>
                </c:pt>
              </c:numCache>
            </c:numRef>
          </c:val>
        </c:ser>
        <c:dLbls>
          <c:showLegendKey val="0"/>
          <c:showVal val="0"/>
          <c:showCatName val="0"/>
          <c:showSerName val="0"/>
          <c:showPercent val="0"/>
          <c:showBubbleSize val="0"/>
        </c:dLbls>
        <c:gapWidth val="150"/>
        <c:axId val="-2127347248"/>
        <c:axId val="-2127344240"/>
      </c:barChart>
      <c:catAx>
        <c:axId val="-2127347248"/>
        <c:scaling>
          <c:orientation val="minMax"/>
        </c:scaling>
        <c:delete val="0"/>
        <c:axPos val="b"/>
        <c:numFmt formatCode="General" sourceLinked="0"/>
        <c:majorTickMark val="out"/>
        <c:minorTickMark val="none"/>
        <c:tickLblPos val="nextTo"/>
        <c:txPr>
          <a:bodyPr/>
          <a:lstStyle/>
          <a:p>
            <a:pPr>
              <a:defRPr sz="2000" b="1"/>
            </a:pPr>
            <a:endParaRPr lang="en-US"/>
          </a:p>
        </c:txPr>
        <c:crossAx val="-2127344240"/>
        <c:crosses val="autoZero"/>
        <c:auto val="1"/>
        <c:lblAlgn val="ctr"/>
        <c:lblOffset val="100"/>
        <c:noMultiLvlLbl val="0"/>
      </c:catAx>
      <c:valAx>
        <c:axId val="-2127344240"/>
        <c:scaling>
          <c:orientation val="minMax"/>
          <c:max val="0.5"/>
        </c:scaling>
        <c:delete val="0"/>
        <c:axPos val="l"/>
        <c:majorGridlines/>
        <c:numFmt formatCode="0%" sourceLinked="1"/>
        <c:majorTickMark val="out"/>
        <c:minorTickMark val="none"/>
        <c:tickLblPos val="nextTo"/>
        <c:txPr>
          <a:bodyPr/>
          <a:lstStyle/>
          <a:p>
            <a:pPr>
              <a:defRPr sz="2000" b="1"/>
            </a:pPr>
            <a:endParaRPr lang="en-US"/>
          </a:p>
        </c:txPr>
        <c:crossAx val="-2127347248"/>
        <c:crosses val="autoZero"/>
        <c:crossBetween val="between"/>
        <c:majorUnit val="0.1"/>
      </c:valAx>
    </c:plotArea>
    <c:plotVisOnly val="1"/>
    <c:dispBlanksAs val="gap"/>
    <c:showDLblsOverMax val="0"/>
  </c:chart>
  <c:spPr>
    <a:solidFill>
      <a:sysClr val="window" lastClr="FFFFFF"/>
    </a:solidFill>
    <a:ln>
      <a:solidFill>
        <a:sysClr val="windowText" lastClr="000000"/>
      </a:solid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stacked"/>
        <c:varyColors val="0"/>
        <c:ser>
          <c:idx val="0"/>
          <c:order val="0"/>
          <c:tx>
            <c:strRef>
              <c:f>Sheet1!$C$10</c:f>
              <c:strCache>
                <c:ptCount val="1"/>
                <c:pt idx="0">
                  <c:v>Greatly concerned</c:v>
                </c:pt>
              </c:strCache>
            </c:strRef>
          </c:tx>
          <c:spPr>
            <a:solidFill>
              <a:schemeClr val="accent2">
                <a:lumMod val="50000"/>
              </a:schemeClr>
            </a:solidFill>
            <a:ln w="28575">
              <a:solidFill>
                <a:sysClr val="windowText" lastClr="000000"/>
              </a:solidFill>
            </a:ln>
          </c:spPr>
          <c:invertIfNegative val="0"/>
          <c:cat>
            <c:strRef>
              <c:f>Sheet1!$B$11:$B$13</c:f>
              <c:strCache>
                <c:ptCount val="3"/>
                <c:pt idx="0">
                  <c:v>Natural causes</c:v>
                </c:pt>
                <c:pt idx="1">
                  <c:v>Both</c:v>
                </c:pt>
                <c:pt idx="2">
                  <c:v>Human activities</c:v>
                </c:pt>
              </c:strCache>
            </c:strRef>
          </c:cat>
          <c:val>
            <c:numRef>
              <c:f>Sheet1!$C$11:$C$13</c:f>
              <c:numCache>
                <c:formatCode>0%</c:formatCode>
                <c:ptCount val="3"/>
                <c:pt idx="0">
                  <c:v>0.059</c:v>
                </c:pt>
                <c:pt idx="1">
                  <c:v>0.226</c:v>
                </c:pt>
                <c:pt idx="2">
                  <c:v>0.468</c:v>
                </c:pt>
              </c:numCache>
            </c:numRef>
          </c:val>
        </c:ser>
        <c:ser>
          <c:idx val="1"/>
          <c:order val="1"/>
          <c:tx>
            <c:strRef>
              <c:f>Sheet1!$D$10</c:f>
              <c:strCache>
                <c:ptCount val="1"/>
                <c:pt idx="0">
                  <c:v>Somewhat concerned</c:v>
                </c:pt>
              </c:strCache>
            </c:strRef>
          </c:tx>
          <c:spPr>
            <a:ln w="28575">
              <a:solidFill>
                <a:schemeClr val="tx1"/>
              </a:solidFill>
            </a:ln>
          </c:spPr>
          <c:invertIfNegative val="0"/>
          <c:cat>
            <c:strRef>
              <c:f>Sheet1!$B$11:$B$13</c:f>
              <c:strCache>
                <c:ptCount val="3"/>
                <c:pt idx="0">
                  <c:v>Natural causes</c:v>
                </c:pt>
                <c:pt idx="1">
                  <c:v>Both</c:v>
                </c:pt>
                <c:pt idx="2">
                  <c:v>Human activities</c:v>
                </c:pt>
              </c:strCache>
            </c:strRef>
          </c:cat>
          <c:val>
            <c:numRef>
              <c:f>Sheet1!$D$11:$D$13</c:f>
              <c:numCache>
                <c:formatCode>0%</c:formatCode>
                <c:ptCount val="3"/>
                <c:pt idx="0">
                  <c:v>0.198</c:v>
                </c:pt>
                <c:pt idx="1">
                  <c:v>0.351</c:v>
                </c:pt>
                <c:pt idx="2">
                  <c:v>0.352</c:v>
                </c:pt>
              </c:numCache>
            </c:numRef>
          </c:val>
        </c:ser>
        <c:ser>
          <c:idx val="2"/>
          <c:order val="2"/>
          <c:tx>
            <c:strRef>
              <c:f>Sheet1!$E$10</c:f>
              <c:strCache>
                <c:ptCount val="1"/>
                <c:pt idx="0">
                  <c:v>A little concerned</c:v>
                </c:pt>
              </c:strCache>
            </c:strRef>
          </c:tx>
          <c:spPr>
            <a:solidFill>
              <a:schemeClr val="accent2">
                <a:lumMod val="40000"/>
                <a:lumOff val="60000"/>
              </a:schemeClr>
            </a:solidFill>
            <a:ln w="28575">
              <a:solidFill>
                <a:schemeClr val="tx1"/>
              </a:solidFill>
            </a:ln>
          </c:spPr>
          <c:invertIfNegative val="0"/>
          <c:cat>
            <c:strRef>
              <c:f>Sheet1!$B$11:$B$13</c:f>
              <c:strCache>
                <c:ptCount val="3"/>
                <c:pt idx="0">
                  <c:v>Natural causes</c:v>
                </c:pt>
                <c:pt idx="1">
                  <c:v>Both</c:v>
                </c:pt>
                <c:pt idx="2">
                  <c:v>Human activities</c:v>
                </c:pt>
              </c:strCache>
            </c:strRef>
          </c:cat>
          <c:val>
            <c:numRef>
              <c:f>Sheet1!$E$11:$E$13</c:f>
              <c:numCache>
                <c:formatCode>0%</c:formatCode>
                <c:ptCount val="3"/>
                <c:pt idx="0">
                  <c:v>0.286</c:v>
                </c:pt>
                <c:pt idx="1">
                  <c:v>0.258</c:v>
                </c:pt>
                <c:pt idx="2">
                  <c:v>0.121</c:v>
                </c:pt>
              </c:numCache>
            </c:numRef>
          </c:val>
        </c:ser>
        <c:ser>
          <c:idx val="3"/>
          <c:order val="3"/>
          <c:tx>
            <c:strRef>
              <c:f>Sheet1!$F$10</c:f>
              <c:strCache>
                <c:ptCount val="1"/>
                <c:pt idx="0">
                  <c:v>Not concerned</c:v>
                </c:pt>
              </c:strCache>
            </c:strRef>
          </c:tx>
          <c:spPr>
            <a:solidFill>
              <a:schemeClr val="bg2"/>
            </a:solidFill>
            <a:ln w="28575">
              <a:solidFill>
                <a:schemeClr val="tx1"/>
              </a:solidFill>
            </a:ln>
          </c:spPr>
          <c:invertIfNegative val="0"/>
          <c:cat>
            <c:strRef>
              <c:f>Sheet1!$B$11:$B$13</c:f>
              <c:strCache>
                <c:ptCount val="3"/>
                <c:pt idx="0">
                  <c:v>Natural causes</c:v>
                </c:pt>
                <c:pt idx="1">
                  <c:v>Both</c:v>
                </c:pt>
                <c:pt idx="2">
                  <c:v>Human activities</c:v>
                </c:pt>
              </c:strCache>
            </c:strRef>
          </c:cat>
          <c:val>
            <c:numRef>
              <c:f>Sheet1!$F$11:$F$13</c:f>
              <c:numCache>
                <c:formatCode>0%</c:formatCode>
                <c:ptCount val="3"/>
                <c:pt idx="0">
                  <c:v>0.457</c:v>
                </c:pt>
                <c:pt idx="1">
                  <c:v>0.165</c:v>
                </c:pt>
                <c:pt idx="2">
                  <c:v>0.059</c:v>
                </c:pt>
              </c:numCache>
            </c:numRef>
          </c:val>
        </c:ser>
        <c:dLbls>
          <c:showLegendKey val="0"/>
          <c:showVal val="0"/>
          <c:showCatName val="0"/>
          <c:showSerName val="0"/>
          <c:showPercent val="0"/>
          <c:showBubbleSize val="0"/>
        </c:dLbls>
        <c:gapWidth val="150"/>
        <c:overlap val="100"/>
        <c:axId val="-2104170992"/>
        <c:axId val="-2104167888"/>
      </c:barChart>
      <c:catAx>
        <c:axId val="-2104170992"/>
        <c:scaling>
          <c:orientation val="minMax"/>
        </c:scaling>
        <c:delete val="0"/>
        <c:axPos val="b"/>
        <c:numFmt formatCode="General" sourceLinked="0"/>
        <c:majorTickMark val="out"/>
        <c:minorTickMark val="none"/>
        <c:tickLblPos val="nextTo"/>
        <c:txPr>
          <a:bodyPr/>
          <a:lstStyle/>
          <a:p>
            <a:pPr>
              <a:defRPr sz="2000" b="1"/>
            </a:pPr>
            <a:endParaRPr lang="en-US"/>
          </a:p>
        </c:txPr>
        <c:crossAx val="-2104167888"/>
        <c:crosses val="autoZero"/>
        <c:auto val="1"/>
        <c:lblAlgn val="ctr"/>
        <c:lblOffset val="100"/>
        <c:noMultiLvlLbl val="0"/>
      </c:catAx>
      <c:valAx>
        <c:axId val="-2104167888"/>
        <c:scaling>
          <c:orientation val="minMax"/>
          <c:max val="1.0"/>
        </c:scaling>
        <c:delete val="0"/>
        <c:axPos val="l"/>
        <c:majorGridlines>
          <c:spPr>
            <a:ln>
              <a:solidFill>
                <a:schemeClr val="tx1"/>
              </a:solidFill>
            </a:ln>
          </c:spPr>
        </c:majorGridlines>
        <c:numFmt formatCode="0%" sourceLinked="1"/>
        <c:majorTickMark val="out"/>
        <c:minorTickMark val="none"/>
        <c:tickLblPos val="nextTo"/>
        <c:txPr>
          <a:bodyPr/>
          <a:lstStyle/>
          <a:p>
            <a:pPr>
              <a:defRPr sz="2000" b="1"/>
            </a:pPr>
            <a:endParaRPr lang="en-US"/>
          </a:p>
        </c:txPr>
        <c:crossAx val="-2104170992"/>
        <c:crosses val="autoZero"/>
        <c:crossBetween val="between"/>
        <c:majorUnit val="0.2"/>
      </c:valAx>
      <c:spPr>
        <a:noFill/>
        <a:ln w="9525">
          <a:prstDash val="solid"/>
        </a:ln>
      </c:spPr>
    </c:plotArea>
    <c:legend>
      <c:legendPos val="r"/>
      <c:layout/>
      <c:overlay val="0"/>
      <c:spPr>
        <a:ln>
          <a:solidFill>
            <a:sysClr val="windowText" lastClr="000000"/>
          </a:solidFill>
        </a:ln>
      </c:spPr>
      <c:txPr>
        <a:bodyPr/>
        <a:lstStyle/>
        <a:p>
          <a:pPr>
            <a:defRPr sz="1800" b="1"/>
          </a:pPr>
          <a:endParaRPr lang="en-US"/>
        </a:p>
      </c:txPr>
    </c:legend>
    <c:plotVisOnly val="1"/>
    <c:dispBlanksAs val="gap"/>
    <c:showDLblsOverMax val="0"/>
  </c:chart>
  <c:spPr>
    <a:solidFill>
      <a:schemeClr val="bg1"/>
    </a:solidFill>
    <a:ln>
      <a:solidFill>
        <a:schemeClr val="tx1"/>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Sheet1!$C$7</c:f>
              <c:strCache>
                <c:ptCount val="1"/>
                <c:pt idx="0">
                  <c:v>Greatly concerned</c:v>
                </c:pt>
              </c:strCache>
            </c:strRef>
          </c:tx>
          <c:spPr>
            <a:solidFill>
              <a:schemeClr val="accent2">
                <a:lumMod val="50000"/>
              </a:schemeClr>
            </a:solidFill>
            <a:ln w="28575">
              <a:solidFill>
                <a:sysClr val="windowText" lastClr="000000"/>
              </a:solidFill>
            </a:ln>
          </c:spPr>
          <c:invertIfNegative val="0"/>
          <c:cat>
            <c:strRef>
              <c:f>Sheet1!$B$8:$B$9</c:f>
              <c:strCache>
                <c:ptCount val="2"/>
                <c:pt idx="0">
                  <c:v>Female</c:v>
                </c:pt>
                <c:pt idx="1">
                  <c:v>Male</c:v>
                </c:pt>
              </c:strCache>
            </c:strRef>
          </c:cat>
          <c:val>
            <c:numRef>
              <c:f>Sheet1!$C$8:$C$9</c:f>
              <c:numCache>
                <c:formatCode>0%</c:formatCode>
                <c:ptCount val="2"/>
                <c:pt idx="0">
                  <c:v>0.318</c:v>
                </c:pt>
                <c:pt idx="1">
                  <c:v>0.254</c:v>
                </c:pt>
              </c:numCache>
            </c:numRef>
          </c:val>
        </c:ser>
        <c:ser>
          <c:idx val="1"/>
          <c:order val="1"/>
          <c:tx>
            <c:strRef>
              <c:f>Sheet1!$D$7</c:f>
              <c:strCache>
                <c:ptCount val="1"/>
                <c:pt idx="0">
                  <c:v>Somewhat concerned</c:v>
                </c:pt>
              </c:strCache>
            </c:strRef>
          </c:tx>
          <c:spPr>
            <a:ln w="28575">
              <a:solidFill>
                <a:sysClr val="windowText" lastClr="000000"/>
              </a:solidFill>
            </a:ln>
          </c:spPr>
          <c:invertIfNegative val="0"/>
          <c:cat>
            <c:strRef>
              <c:f>Sheet1!$B$8:$B$9</c:f>
              <c:strCache>
                <c:ptCount val="2"/>
                <c:pt idx="0">
                  <c:v>Female</c:v>
                </c:pt>
                <c:pt idx="1">
                  <c:v>Male</c:v>
                </c:pt>
              </c:strCache>
            </c:strRef>
          </c:cat>
          <c:val>
            <c:numRef>
              <c:f>Sheet1!$D$8:$D$9</c:f>
              <c:numCache>
                <c:formatCode>0%</c:formatCode>
                <c:ptCount val="2"/>
                <c:pt idx="0">
                  <c:v>0.352</c:v>
                </c:pt>
                <c:pt idx="1">
                  <c:v>0.27</c:v>
                </c:pt>
              </c:numCache>
            </c:numRef>
          </c:val>
        </c:ser>
        <c:ser>
          <c:idx val="2"/>
          <c:order val="2"/>
          <c:tx>
            <c:strRef>
              <c:f>Sheet1!$E$7</c:f>
              <c:strCache>
                <c:ptCount val="1"/>
                <c:pt idx="0">
                  <c:v>A little concerned</c:v>
                </c:pt>
              </c:strCache>
            </c:strRef>
          </c:tx>
          <c:spPr>
            <a:solidFill>
              <a:schemeClr val="accent2">
                <a:lumMod val="40000"/>
                <a:lumOff val="60000"/>
              </a:schemeClr>
            </a:solidFill>
            <a:ln w="28575">
              <a:solidFill>
                <a:sysClr val="windowText" lastClr="000000"/>
              </a:solidFill>
            </a:ln>
          </c:spPr>
          <c:invertIfNegative val="0"/>
          <c:cat>
            <c:strRef>
              <c:f>Sheet1!$B$8:$B$9</c:f>
              <c:strCache>
                <c:ptCount val="2"/>
                <c:pt idx="0">
                  <c:v>Female</c:v>
                </c:pt>
                <c:pt idx="1">
                  <c:v>Male</c:v>
                </c:pt>
              </c:strCache>
            </c:strRef>
          </c:cat>
          <c:val>
            <c:numRef>
              <c:f>Sheet1!$E$8:$E$9</c:f>
              <c:numCache>
                <c:formatCode>0%</c:formatCode>
                <c:ptCount val="2"/>
                <c:pt idx="0">
                  <c:v>0.197</c:v>
                </c:pt>
                <c:pt idx="1">
                  <c:v>0.204</c:v>
                </c:pt>
              </c:numCache>
            </c:numRef>
          </c:val>
        </c:ser>
        <c:ser>
          <c:idx val="3"/>
          <c:order val="3"/>
          <c:tx>
            <c:strRef>
              <c:f>Sheet1!$F$7</c:f>
              <c:strCache>
                <c:ptCount val="1"/>
                <c:pt idx="0">
                  <c:v>Not concerned</c:v>
                </c:pt>
              </c:strCache>
            </c:strRef>
          </c:tx>
          <c:spPr>
            <a:solidFill>
              <a:schemeClr val="bg2"/>
            </a:solidFill>
            <a:ln w="28575">
              <a:solidFill>
                <a:sysClr val="windowText" lastClr="000000"/>
              </a:solidFill>
            </a:ln>
          </c:spPr>
          <c:invertIfNegative val="0"/>
          <c:cat>
            <c:strRef>
              <c:f>Sheet1!$B$8:$B$9</c:f>
              <c:strCache>
                <c:ptCount val="2"/>
                <c:pt idx="0">
                  <c:v>Female</c:v>
                </c:pt>
                <c:pt idx="1">
                  <c:v>Male</c:v>
                </c:pt>
              </c:strCache>
            </c:strRef>
          </c:cat>
          <c:val>
            <c:numRef>
              <c:f>Sheet1!$F$8:$F$9</c:f>
              <c:numCache>
                <c:formatCode>0%</c:formatCode>
                <c:ptCount val="2"/>
                <c:pt idx="0">
                  <c:v>0.134</c:v>
                </c:pt>
                <c:pt idx="1">
                  <c:v>0.272</c:v>
                </c:pt>
              </c:numCache>
            </c:numRef>
          </c:val>
        </c:ser>
        <c:dLbls>
          <c:showLegendKey val="0"/>
          <c:showVal val="0"/>
          <c:showCatName val="0"/>
          <c:showSerName val="0"/>
          <c:showPercent val="0"/>
          <c:showBubbleSize val="0"/>
        </c:dLbls>
        <c:gapWidth val="150"/>
        <c:overlap val="100"/>
        <c:axId val="-2104268864"/>
        <c:axId val="-2104265760"/>
      </c:barChart>
      <c:catAx>
        <c:axId val="-2104268864"/>
        <c:scaling>
          <c:orientation val="minMax"/>
        </c:scaling>
        <c:delete val="0"/>
        <c:axPos val="b"/>
        <c:numFmt formatCode="General" sourceLinked="0"/>
        <c:majorTickMark val="out"/>
        <c:minorTickMark val="none"/>
        <c:tickLblPos val="nextTo"/>
        <c:txPr>
          <a:bodyPr/>
          <a:lstStyle/>
          <a:p>
            <a:pPr>
              <a:defRPr sz="1800" b="1"/>
            </a:pPr>
            <a:endParaRPr lang="en-US"/>
          </a:p>
        </c:txPr>
        <c:crossAx val="-2104265760"/>
        <c:crosses val="autoZero"/>
        <c:auto val="1"/>
        <c:lblAlgn val="ctr"/>
        <c:lblOffset val="100"/>
        <c:noMultiLvlLbl val="0"/>
      </c:catAx>
      <c:valAx>
        <c:axId val="-2104265760"/>
        <c:scaling>
          <c:orientation val="minMax"/>
          <c:max val="1.0"/>
        </c:scaling>
        <c:delete val="0"/>
        <c:axPos val="l"/>
        <c:majorGridlines>
          <c:spPr>
            <a:ln>
              <a:solidFill>
                <a:schemeClr val="tx1"/>
              </a:solidFill>
            </a:ln>
          </c:spPr>
        </c:majorGridlines>
        <c:numFmt formatCode="0%" sourceLinked="1"/>
        <c:majorTickMark val="out"/>
        <c:minorTickMark val="none"/>
        <c:tickLblPos val="nextTo"/>
        <c:txPr>
          <a:bodyPr/>
          <a:lstStyle/>
          <a:p>
            <a:pPr>
              <a:defRPr sz="1800" b="1"/>
            </a:pPr>
            <a:endParaRPr lang="en-US"/>
          </a:p>
        </c:txPr>
        <c:crossAx val="-2104268864"/>
        <c:crosses val="autoZero"/>
        <c:crossBetween val="between"/>
        <c:majorUnit val="0.2"/>
      </c:valAx>
      <c:spPr>
        <a:noFill/>
        <a:ln w="9525">
          <a:prstDash val="solid"/>
        </a:ln>
      </c:spPr>
    </c:plotArea>
    <c:legend>
      <c:legendPos val="r"/>
      <c:layout>
        <c:manualLayout>
          <c:xMode val="edge"/>
          <c:yMode val="edge"/>
          <c:x val="0.757903543307087"/>
          <c:y val="0.405740833497755"/>
          <c:w val="0.22793416447944"/>
          <c:h val="0.257245585083219"/>
        </c:manualLayout>
      </c:layout>
      <c:overlay val="0"/>
      <c:spPr>
        <a:ln>
          <a:solidFill>
            <a:sysClr val="windowText" lastClr="000000"/>
          </a:solidFill>
        </a:ln>
      </c:spPr>
      <c:txPr>
        <a:bodyPr/>
        <a:lstStyle/>
        <a:p>
          <a:pPr>
            <a:defRPr sz="1400" b="1"/>
          </a:pPr>
          <a:endParaRPr lang="en-US"/>
        </a:p>
      </c:txPr>
    </c:legend>
    <c:plotVisOnly val="1"/>
    <c:dispBlanksAs val="gap"/>
    <c:showDLblsOverMax val="0"/>
  </c:chart>
  <c:spPr>
    <a:solidFill>
      <a:sysClr val="window" lastClr="FFFFFF"/>
    </a:solidFill>
    <a:ln>
      <a:solidFill>
        <a:sysClr val="windowText" lastClr="000000"/>
      </a:solid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0"/>
    <c:plotArea>
      <c:layout/>
      <c:barChart>
        <c:barDir val="col"/>
        <c:grouping val="clustered"/>
        <c:varyColors val="0"/>
        <c:ser>
          <c:idx val="0"/>
          <c:order val="0"/>
          <c:tx>
            <c:strRef>
              <c:f>Sheet1!$K$64</c:f>
              <c:strCache>
                <c:ptCount val="1"/>
                <c:pt idx="0">
                  <c:v>Your Family</c:v>
                </c:pt>
              </c:strCache>
            </c:strRef>
          </c:tx>
          <c:spPr>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6200000" scaled="1"/>
              <a:tileRect/>
            </a:gradFill>
            <a:ln>
              <a:solidFill>
                <a:sysClr val="windowText" lastClr="000000"/>
              </a:solidFill>
            </a:ln>
          </c:spPr>
          <c:invertIfNegative val="0"/>
          <c:errBars>
            <c:errBarType val="both"/>
            <c:errValType val="cust"/>
            <c:noEndCap val="0"/>
            <c:plus>
              <c:numRef>
                <c:f>Sheet1!$M$65:$M$69</c:f>
                <c:numCache>
                  <c:formatCode>General</c:formatCode>
                  <c:ptCount val="5"/>
                  <c:pt idx="0">
                    <c:v>0.032</c:v>
                  </c:pt>
                  <c:pt idx="1">
                    <c:v>0.036</c:v>
                  </c:pt>
                  <c:pt idx="2">
                    <c:v>0.034</c:v>
                  </c:pt>
                  <c:pt idx="3">
                    <c:v>0.03</c:v>
                  </c:pt>
                  <c:pt idx="4">
                    <c:v>0.017</c:v>
                  </c:pt>
                </c:numCache>
              </c:numRef>
            </c:plus>
            <c:minus>
              <c:numRef>
                <c:f>Sheet1!$M$65:$M$69</c:f>
                <c:numCache>
                  <c:formatCode>General</c:formatCode>
                  <c:ptCount val="5"/>
                  <c:pt idx="0">
                    <c:v>0.032</c:v>
                  </c:pt>
                  <c:pt idx="1">
                    <c:v>0.036</c:v>
                  </c:pt>
                  <c:pt idx="2">
                    <c:v>0.034</c:v>
                  </c:pt>
                  <c:pt idx="3">
                    <c:v>0.03</c:v>
                  </c:pt>
                  <c:pt idx="4">
                    <c:v>0.017</c:v>
                  </c:pt>
                </c:numCache>
              </c:numRef>
            </c:minus>
          </c:errBars>
          <c:cat>
            <c:strRef>
              <c:f>Sheet1!$J$65:$J$68</c:f>
              <c:strCache>
                <c:ptCount val="4"/>
                <c:pt idx="0">
                  <c:v>Not at all</c:v>
                </c:pt>
                <c:pt idx="1">
                  <c:v>Only a little</c:v>
                </c:pt>
                <c:pt idx="2">
                  <c:v>A moderate amount</c:v>
                </c:pt>
                <c:pt idx="3">
                  <c:v>A great deal</c:v>
                </c:pt>
              </c:strCache>
            </c:strRef>
          </c:cat>
          <c:val>
            <c:numRef>
              <c:f>Sheet1!$K$65:$K$68</c:f>
              <c:numCache>
                <c:formatCode>0%</c:formatCode>
                <c:ptCount val="4"/>
                <c:pt idx="0">
                  <c:v>0.219</c:v>
                </c:pt>
                <c:pt idx="1">
                  <c:v>0.287</c:v>
                </c:pt>
                <c:pt idx="2">
                  <c:v>0.271</c:v>
                </c:pt>
                <c:pt idx="3">
                  <c:v>0.177</c:v>
                </c:pt>
              </c:numCache>
            </c:numRef>
          </c:val>
        </c:ser>
        <c:ser>
          <c:idx val="1"/>
          <c:order val="1"/>
          <c:tx>
            <c:strRef>
              <c:f>Sheet1!$L$64</c:f>
              <c:strCache>
                <c:ptCount val="1"/>
                <c:pt idx="0">
                  <c:v>Your Community</c:v>
                </c:pt>
              </c:strCache>
            </c:strRef>
          </c:tx>
          <c:spPr>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6200000" scaled="1"/>
              <a:tileRect/>
            </a:gradFill>
            <a:ln>
              <a:solidFill>
                <a:sysClr val="windowText" lastClr="000000"/>
              </a:solidFill>
            </a:ln>
          </c:spPr>
          <c:invertIfNegative val="0"/>
          <c:errBars>
            <c:errBarType val="both"/>
            <c:errValType val="cust"/>
            <c:noEndCap val="0"/>
            <c:plus>
              <c:numRef>
                <c:f>Sheet1!$N$65:$N$69</c:f>
                <c:numCache>
                  <c:formatCode>General</c:formatCode>
                  <c:ptCount val="5"/>
                  <c:pt idx="0">
                    <c:v>0.028</c:v>
                  </c:pt>
                  <c:pt idx="1">
                    <c:v>0.033</c:v>
                  </c:pt>
                  <c:pt idx="2">
                    <c:v>0.037</c:v>
                  </c:pt>
                  <c:pt idx="3">
                    <c:v>0.033</c:v>
                  </c:pt>
                  <c:pt idx="4">
                    <c:v>0.011</c:v>
                  </c:pt>
                </c:numCache>
              </c:numRef>
            </c:plus>
            <c:minus>
              <c:numRef>
                <c:f>Sheet1!$N$65:$N$69</c:f>
                <c:numCache>
                  <c:formatCode>General</c:formatCode>
                  <c:ptCount val="5"/>
                  <c:pt idx="0">
                    <c:v>0.028</c:v>
                  </c:pt>
                  <c:pt idx="1">
                    <c:v>0.033</c:v>
                  </c:pt>
                  <c:pt idx="2">
                    <c:v>0.037</c:v>
                  </c:pt>
                  <c:pt idx="3">
                    <c:v>0.033</c:v>
                  </c:pt>
                  <c:pt idx="4">
                    <c:v>0.011</c:v>
                  </c:pt>
                </c:numCache>
              </c:numRef>
            </c:minus>
          </c:errBars>
          <c:cat>
            <c:strRef>
              <c:f>Sheet1!$J$65:$J$68</c:f>
              <c:strCache>
                <c:ptCount val="4"/>
                <c:pt idx="0">
                  <c:v>Not at all</c:v>
                </c:pt>
                <c:pt idx="1">
                  <c:v>Only a little</c:v>
                </c:pt>
                <c:pt idx="2">
                  <c:v>A moderate amount</c:v>
                </c:pt>
                <c:pt idx="3">
                  <c:v>A great deal</c:v>
                </c:pt>
              </c:strCache>
            </c:strRef>
          </c:cat>
          <c:val>
            <c:numRef>
              <c:f>Sheet1!$L$65:$L$68</c:f>
              <c:numCache>
                <c:formatCode>0%</c:formatCode>
                <c:ptCount val="4"/>
                <c:pt idx="0">
                  <c:v>0.162</c:v>
                </c:pt>
                <c:pt idx="1">
                  <c:v>0.248</c:v>
                </c:pt>
                <c:pt idx="2">
                  <c:v>0.334</c:v>
                </c:pt>
                <c:pt idx="3">
                  <c:v>0.233</c:v>
                </c:pt>
              </c:numCache>
            </c:numRef>
          </c:val>
        </c:ser>
        <c:dLbls>
          <c:showLegendKey val="0"/>
          <c:showVal val="0"/>
          <c:showCatName val="0"/>
          <c:showSerName val="0"/>
          <c:showPercent val="0"/>
          <c:showBubbleSize val="0"/>
        </c:dLbls>
        <c:gapWidth val="150"/>
        <c:axId val="-2128352832"/>
        <c:axId val="-2128351040"/>
      </c:barChart>
      <c:catAx>
        <c:axId val="-2128352832"/>
        <c:scaling>
          <c:orientation val="minMax"/>
        </c:scaling>
        <c:delete val="0"/>
        <c:axPos val="b"/>
        <c:numFmt formatCode="General" sourceLinked="0"/>
        <c:majorTickMark val="out"/>
        <c:minorTickMark val="none"/>
        <c:tickLblPos val="nextTo"/>
        <c:txPr>
          <a:bodyPr/>
          <a:lstStyle/>
          <a:p>
            <a:pPr>
              <a:defRPr sz="1800" b="1"/>
            </a:pPr>
            <a:endParaRPr lang="en-US"/>
          </a:p>
        </c:txPr>
        <c:crossAx val="-2128351040"/>
        <c:crosses val="autoZero"/>
        <c:auto val="1"/>
        <c:lblAlgn val="ctr"/>
        <c:lblOffset val="100"/>
        <c:noMultiLvlLbl val="0"/>
      </c:catAx>
      <c:valAx>
        <c:axId val="-2128351040"/>
        <c:scaling>
          <c:orientation val="minMax"/>
          <c:max val="0.5"/>
        </c:scaling>
        <c:delete val="0"/>
        <c:axPos val="l"/>
        <c:majorGridlines/>
        <c:numFmt formatCode="0%" sourceLinked="1"/>
        <c:majorTickMark val="out"/>
        <c:minorTickMark val="none"/>
        <c:tickLblPos val="nextTo"/>
        <c:txPr>
          <a:bodyPr/>
          <a:lstStyle/>
          <a:p>
            <a:pPr>
              <a:defRPr sz="1600" b="1"/>
            </a:pPr>
            <a:endParaRPr lang="en-US"/>
          </a:p>
        </c:txPr>
        <c:crossAx val="-2128352832"/>
        <c:crosses val="autoZero"/>
        <c:crossBetween val="between"/>
        <c:majorUnit val="0.1"/>
      </c:valAx>
    </c:plotArea>
    <c:legend>
      <c:legendPos val="t"/>
      <c:layout/>
      <c:overlay val="0"/>
      <c:txPr>
        <a:bodyPr/>
        <a:lstStyle/>
        <a:p>
          <a:pPr>
            <a:defRPr sz="2400" b="1"/>
          </a:pPr>
          <a:endParaRPr lang="en-US"/>
        </a:p>
      </c:txPr>
    </c:legend>
    <c:plotVisOnly val="1"/>
    <c:dispBlanksAs val="gap"/>
    <c:showDLblsOverMax val="0"/>
  </c:chart>
  <c:spPr>
    <a:solidFill>
      <a:schemeClr val="bg1"/>
    </a:solidFill>
    <a:ln>
      <a:solidFill>
        <a:schemeClr val="tx1"/>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019392-BFDA-4D8D-A444-AC354BB23DCF}"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5A4DE468-959F-4DFB-AA42-5ACCB872CA49}">
      <dgm:prSet phldrT="[Text]"/>
      <dgm:spPr/>
      <dgm:t>
        <a:bodyPr anchor="ctr"/>
        <a:lstStyle/>
        <a:p>
          <a:pPr algn="ctr"/>
          <a:r>
            <a:rPr lang="en-US" dirty="0" smtClean="0"/>
            <a:t>Climate affects human life</a:t>
          </a:r>
          <a:endParaRPr lang="en-US" dirty="0"/>
        </a:p>
      </dgm:t>
    </dgm:pt>
    <dgm:pt modelId="{87C3EF07-28B8-4AB1-A3BD-25450F28437C}" type="parTrans" cxnId="{4DEC86FA-3B3C-4BA1-80B6-50AE47767A36}">
      <dgm:prSet/>
      <dgm:spPr/>
      <dgm:t>
        <a:bodyPr/>
        <a:lstStyle/>
        <a:p>
          <a:endParaRPr lang="en-US"/>
        </a:p>
      </dgm:t>
    </dgm:pt>
    <dgm:pt modelId="{3760F937-E1E6-4AFF-8B3E-E10F3887B008}" type="sibTrans" cxnId="{4DEC86FA-3B3C-4BA1-80B6-50AE47767A36}">
      <dgm:prSet/>
      <dgm:spPr/>
      <dgm:t>
        <a:bodyPr/>
        <a:lstStyle/>
        <a:p>
          <a:endParaRPr lang="en-US"/>
        </a:p>
      </dgm:t>
    </dgm:pt>
    <dgm:pt modelId="{3181CAFD-5D74-4BE9-A107-8A7CD8D9150E}">
      <dgm:prSet phldrT="[Text]"/>
      <dgm:spPr/>
      <dgm:t>
        <a:bodyPr anchor="ctr"/>
        <a:lstStyle/>
        <a:p>
          <a:pPr algn="ctr"/>
          <a:r>
            <a:rPr lang="en-US" dirty="0" smtClean="0"/>
            <a:t>Humans affect the earth’s climate</a:t>
          </a:r>
          <a:endParaRPr lang="en-US" dirty="0"/>
        </a:p>
      </dgm:t>
    </dgm:pt>
    <dgm:pt modelId="{B0A16E74-0C19-4238-A4D8-AE5134ABDC08}" type="parTrans" cxnId="{5A93C615-CF2F-4E52-B2FD-4F727A667EF0}">
      <dgm:prSet/>
      <dgm:spPr/>
      <dgm:t>
        <a:bodyPr/>
        <a:lstStyle/>
        <a:p>
          <a:endParaRPr lang="en-US"/>
        </a:p>
      </dgm:t>
    </dgm:pt>
    <dgm:pt modelId="{CA57F79E-B816-459E-8599-3B4936C706F9}" type="sibTrans" cxnId="{5A93C615-CF2F-4E52-B2FD-4F727A667EF0}">
      <dgm:prSet/>
      <dgm:spPr/>
      <dgm:t>
        <a:bodyPr/>
        <a:lstStyle/>
        <a:p>
          <a:endParaRPr lang="en-US"/>
        </a:p>
      </dgm:t>
    </dgm:pt>
    <dgm:pt modelId="{1BA738DB-7E57-48A6-B258-BDF39F8D01C3}" type="pres">
      <dgm:prSet presAssocID="{84019392-BFDA-4D8D-A444-AC354BB23DCF}" presName="Name0" presStyleCnt="0">
        <dgm:presLayoutVars>
          <dgm:chMax val="2"/>
          <dgm:chPref val="2"/>
          <dgm:animLvl val="lvl"/>
        </dgm:presLayoutVars>
      </dgm:prSet>
      <dgm:spPr/>
      <dgm:t>
        <a:bodyPr/>
        <a:lstStyle/>
        <a:p>
          <a:endParaRPr lang="en-US"/>
        </a:p>
      </dgm:t>
    </dgm:pt>
    <dgm:pt modelId="{71D31FE4-B08D-4347-946C-9522716AC53E}" type="pres">
      <dgm:prSet presAssocID="{84019392-BFDA-4D8D-A444-AC354BB23DCF}" presName="LeftText" presStyleLbl="revTx" presStyleIdx="0" presStyleCnt="0">
        <dgm:presLayoutVars>
          <dgm:bulletEnabled val="1"/>
        </dgm:presLayoutVars>
      </dgm:prSet>
      <dgm:spPr/>
      <dgm:t>
        <a:bodyPr/>
        <a:lstStyle/>
        <a:p>
          <a:endParaRPr lang="en-US"/>
        </a:p>
      </dgm:t>
    </dgm:pt>
    <dgm:pt modelId="{5F40832A-4780-4284-94C4-E7B00446CD8C}" type="pres">
      <dgm:prSet presAssocID="{84019392-BFDA-4D8D-A444-AC354BB23DCF}" presName="LeftNode" presStyleLbl="bgImgPlace1" presStyleIdx="0" presStyleCnt="2">
        <dgm:presLayoutVars>
          <dgm:chMax val="2"/>
          <dgm:chPref val="2"/>
        </dgm:presLayoutVars>
      </dgm:prSet>
      <dgm:spPr/>
      <dgm:t>
        <a:bodyPr/>
        <a:lstStyle/>
        <a:p>
          <a:endParaRPr lang="en-US"/>
        </a:p>
      </dgm:t>
    </dgm:pt>
    <dgm:pt modelId="{94BC0932-2E4F-4672-B54C-8067F0CDE17E}" type="pres">
      <dgm:prSet presAssocID="{84019392-BFDA-4D8D-A444-AC354BB23DCF}" presName="RightText" presStyleLbl="revTx" presStyleIdx="0" presStyleCnt="0">
        <dgm:presLayoutVars>
          <dgm:bulletEnabled val="1"/>
        </dgm:presLayoutVars>
      </dgm:prSet>
      <dgm:spPr/>
      <dgm:t>
        <a:bodyPr/>
        <a:lstStyle/>
        <a:p>
          <a:endParaRPr lang="en-US"/>
        </a:p>
      </dgm:t>
    </dgm:pt>
    <dgm:pt modelId="{D440C062-89D4-441B-AE81-2BF19D32AF60}" type="pres">
      <dgm:prSet presAssocID="{84019392-BFDA-4D8D-A444-AC354BB23DCF}" presName="RightNode" presStyleLbl="bgImgPlace1" presStyleIdx="1" presStyleCnt="2">
        <dgm:presLayoutVars>
          <dgm:chMax val="0"/>
          <dgm:chPref val="0"/>
        </dgm:presLayoutVars>
      </dgm:prSet>
      <dgm:spPr/>
      <dgm:t>
        <a:bodyPr/>
        <a:lstStyle/>
        <a:p>
          <a:endParaRPr lang="en-US"/>
        </a:p>
      </dgm:t>
    </dgm:pt>
    <dgm:pt modelId="{D9B3A9FE-C3FA-4072-B846-988490428E6E}" type="pres">
      <dgm:prSet presAssocID="{84019392-BFDA-4D8D-A444-AC354BB23DCF}" presName="TopArrow" presStyleLbl="node1" presStyleIdx="0" presStyleCnt="2"/>
      <dgm:spPr/>
    </dgm:pt>
    <dgm:pt modelId="{620F9469-43FE-4132-BA42-059FCC22E9B6}" type="pres">
      <dgm:prSet presAssocID="{84019392-BFDA-4D8D-A444-AC354BB23DCF}" presName="BottomArrow" presStyleLbl="node1" presStyleIdx="1" presStyleCnt="2"/>
      <dgm:spPr/>
    </dgm:pt>
  </dgm:ptLst>
  <dgm:cxnLst>
    <dgm:cxn modelId="{4DEC86FA-3B3C-4BA1-80B6-50AE47767A36}" srcId="{84019392-BFDA-4D8D-A444-AC354BB23DCF}" destId="{5A4DE468-959F-4DFB-AA42-5ACCB872CA49}" srcOrd="0" destOrd="0" parTransId="{87C3EF07-28B8-4AB1-A3BD-25450F28437C}" sibTransId="{3760F937-E1E6-4AFF-8B3E-E10F3887B008}"/>
    <dgm:cxn modelId="{5A93C615-CF2F-4E52-B2FD-4F727A667EF0}" srcId="{84019392-BFDA-4D8D-A444-AC354BB23DCF}" destId="{3181CAFD-5D74-4BE9-A107-8A7CD8D9150E}" srcOrd="1" destOrd="0" parTransId="{B0A16E74-0C19-4238-A4D8-AE5134ABDC08}" sibTransId="{CA57F79E-B816-459E-8599-3B4936C706F9}"/>
    <dgm:cxn modelId="{A9C5EECD-183A-49EE-AA1D-3BB2E21C96DF}" type="presOf" srcId="{84019392-BFDA-4D8D-A444-AC354BB23DCF}" destId="{1BA738DB-7E57-48A6-B258-BDF39F8D01C3}" srcOrd="0" destOrd="0" presId="urn:microsoft.com/office/officeart/2009/layout/ReverseList"/>
    <dgm:cxn modelId="{45EDAFE2-A0B3-43B2-B59F-E3C53FC7014D}" type="presOf" srcId="{3181CAFD-5D74-4BE9-A107-8A7CD8D9150E}" destId="{94BC0932-2E4F-4672-B54C-8067F0CDE17E}" srcOrd="0" destOrd="0" presId="urn:microsoft.com/office/officeart/2009/layout/ReverseList"/>
    <dgm:cxn modelId="{4248AC4F-331C-4D4D-B515-1BFD145A025E}" type="presOf" srcId="{3181CAFD-5D74-4BE9-A107-8A7CD8D9150E}" destId="{D440C062-89D4-441B-AE81-2BF19D32AF60}" srcOrd="1" destOrd="0" presId="urn:microsoft.com/office/officeart/2009/layout/ReverseList"/>
    <dgm:cxn modelId="{13189F43-BB11-4832-97A8-9BF3240FD2BB}" type="presOf" srcId="{5A4DE468-959F-4DFB-AA42-5ACCB872CA49}" destId="{5F40832A-4780-4284-94C4-E7B00446CD8C}" srcOrd="1" destOrd="0" presId="urn:microsoft.com/office/officeart/2009/layout/ReverseList"/>
    <dgm:cxn modelId="{F1C54A13-0516-421D-9D1A-53B537AB2FED}" type="presOf" srcId="{5A4DE468-959F-4DFB-AA42-5ACCB872CA49}" destId="{71D31FE4-B08D-4347-946C-9522716AC53E}" srcOrd="0" destOrd="0" presId="urn:microsoft.com/office/officeart/2009/layout/ReverseList"/>
    <dgm:cxn modelId="{D2AB552E-6918-483A-9082-D67A7DDC8194}" type="presParOf" srcId="{1BA738DB-7E57-48A6-B258-BDF39F8D01C3}" destId="{71D31FE4-B08D-4347-946C-9522716AC53E}" srcOrd="0" destOrd="0" presId="urn:microsoft.com/office/officeart/2009/layout/ReverseList"/>
    <dgm:cxn modelId="{655139ED-4CE4-4FFD-9CCD-23F68289878A}" type="presParOf" srcId="{1BA738DB-7E57-48A6-B258-BDF39F8D01C3}" destId="{5F40832A-4780-4284-94C4-E7B00446CD8C}" srcOrd="1" destOrd="0" presId="urn:microsoft.com/office/officeart/2009/layout/ReverseList"/>
    <dgm:cxn modelId="{E2A32F61-FFDA-489B-A20F-86C220C56F4F}" type="presParOf" srcId="{1BA738DB-7E57-48A6-B258-BDF39F8D01C3}" destId="{94BC0932-2E4F-4672-B54C-8067F0CDE17E}" srcOrd="2" destOrd="0" presId="urn:microsoft.com/office/officeart/2009/layout/ReverseList"/>
    <dgm:cxn modelId="{1E5A2441-579D-45ED-9042-4AD411135DFE}" type="presParOf" srcId="{1BA738DB-7E57-48A6-B258-BDF39F8D01C3}" destId="{D440C062-89D4-441B-AE81-2BF19D32AF60}" srcOrd="3" destOrd="0" presId="urn:microsoft.com/office/officeart/2009/layout/ReverseList"/>
    <dgm:cxn modelId="{39FFE017-9167-4FB5-90C9-F215EA67FE1D}" type="presParOf" srcId="{1BA738DB-7E57-48A6-B258-BDF39F8D01C3}" destId="{D9B3A9FE-C3FA-4072-B846-988490428E6E}" srcOrd="4" destOrd="0" presId="urn:microsoft.com/office/officeart/2009/layout/ReverseList"/>
    <dgm:cxn modelId="{A7EA68AB-55B4-4BDA-9C97-F244FBF7955B}" type="presParOf" srcId="{1BA738DB-7E57-48A6-B258-BDF39F8D01C3}" destId="{620F9469-43FE-4132-BA42-059FCC22E9B6}"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0832A-4780-4284-94C4-E7B00446CD8C}">
      <dsp:nvSpPr>
        <dsp:cNvPr id="0" name=""/>
        <dsp:cNvSpPr/>
      </dsp:nvSpPr>
      <dsp:spPr>
        <a:xfrm rot="16200000">
          <a:off x="2231453" y="1480645"/>
          <a:ext cx="3135294" cy="1915997"/>
        </a:xfrm>
        <a:prstGeom prst="round2SameRect">
          <a:avLst>
            <a:gd name="adj1" fmla="val 16670"/>
            <a:gd name="adj2" fmla="val 0"/>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203200" rIns="182880" bIns="203200" numCol="1" spcCol="1270" anchor="ctr" anchorCtr="0">
          <a:noAutofit/>
        </a:bodyPr>
        <a:lstStyle/>
        <a:p>
          <a:pPr lvl="0" algn="ctr" defTabSz="1422400">
            <a:lnSpc>
              <a:spcPct val="90000"/>
            </a:lnSpc>
            <a:spcBef>
              <a:spcPct val="0"/>
            </a:spcBef>
            <a:spcAft>
              <a:spcPct val="35000"/>
            </a:spcAft>
          </a:pPr>
          <a:r>
            <a:rPr lang="en-US" sz="3200" kern="1200" dirty="0" smtClean="0"/>
            <a:t>Climate affects human life</a:t>
          </a:r>
          <a:endParaRPr lang="en-US" sz="3200" kern="1200" dirty="0"/>
        </a:p>
      </dsp:txBody>
      <dsp:txXfrm rot="5400000">
        <a:off x="2934649" y="964545"/>
        <a:ext cx="1822449" cy="2948198"/>
      </dsp:txXfrm>
    </dsp:sp>
    <dsp:sp modelId="{D440C062-89D4-441B-AE81-2BF19D32AF60}">
      <dsp:nvSpPr>
        <dsp:cNvPr id="0" name=""/>
        <dsp:cNvSpPr/>
      </dsp:nvSpPr>
      <dsp:spPr>
        <a:xfrm rot="5400000">
          <a:off x="4234452" y="1480645"/>
          <a:ext cx="3135294" cy="1915997"/>
        </a:xfrm>
        <a:prstGeom prst="round2SameRect">
          <a:avLst>
            <a:gd name="adj1" fmla="val 16670"/>
            <a:gd name="adj2" fmla="val 0"/>
          </a:avLst>
        </a:prstGeom>
        <a:solidFill>
          <a:schemeClr val="accent1">
            <a:tint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203200" rIns="121920" bIns="203200" numCol="1" spcCol="1270" anchor="ctr" anchorCtr="0">
          <a:noAutofit/>
        </a:bodyPr>
        <a:lstStyle/>
        <a:p>
          <a:pPr lvl="0" algn="ctr" defTabSz="1422400">
            <a:lnSpc>
              <a:spcPct val="90000"/>
            </a:lnSpc>
            <a:spcBef>
              <a:spcPct val="0"/>
            </a:spcBef>
            <a:spcAft>
              <a:spcPct val="35000"/>
            </a:spcAft>
          </a:pPr>
          <a:r>
            <a:rPr lang="en-US" sz="3200" kern="1200" dirty="0" smtClean="0"/>
            <a:t>Humans affect the earth’s climate</a:t>
          </a:r>
          <a:endParaRPr lang="en-US" sz="3200" kern="1200" dirty="0"/>
        </a:p>
      </dsp:txBody>
      <dsp:txXfrm rot="-5400000">
        <a:off x="4844100" y="964545"/>
        <a:ext cx="1822449" cy="2948198"/>
      </dsp:txXfrm>
    </dsp:sp>
    <dsp:sp modelId="{D9B3A9FE-C3FA-4072-B846-988490428E6E}">
      <dsp:nvSpPr>
        <dsp:cNvPr id="0" name=""/>
        <dsp:cNvSpPr/>
      </dsp:nvSpPr>
      <dsp:spPr>
        <a:xfrm>
          <a:off x="3798904" y="0"/>
          <a:ext cx="2002999" cy="2002901"/>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F9469-43FE-4132-BA42-059FCC22E9B6}">
      <dsp:nvSpPr>
        <dsp:cNvPr id="0" name=""/>
        <dsp:cNvSpPr/>
      </dsp:nvSpPr>
      <dsp:spPr>
        <a:xfrm rot="10800000">
          <a:off x="3798904" y="2873898"/>
          <a:ext cx="2002999" cy="2002901"/>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drawing1.xml><?xml version="1.0" encoding="utf-8"?>
<c:userShapes xmlns:c="http://schemas.openxmlformats.org/drawingml/2006/chart">
  <cdr:relSizeAnchor xmlns:cdr="http://schemas.openxmlformats.org/drawingml/2006/chartDrawing">
    <cdr:from>
      <cdr:x>0.12037</cdr:x>
      <cdr:y>0.45458</cdr:y>
    </cdr:from>
    <cdr:to>
      <cdr:x>0.84259</cdr:x>
      <cdr:y>0.45458</cdr:y>
    </cdr:to>
    <cdr:cxnSp macro="">
      <cdr:nvCxnSpPr>
        <cdr:cNvPr id="8" name="Straight Connector 7"/>
        <cdr:cNvCxnSpPr/>
      </cdr:nvCxnSpPr>
      <cdr:spPr>
        <a:xfrm xmlns:a="http://schemas.openxmlformats.org/drawingml/2006/main">
          <a:off x="990618" y="2057400"/>
          <a:ext cx="5943582" cy="0"/>
        </a:xfrm>
        <a:prstGeom xmlns:a="http://schemas.openxmlformats.org/drawingml/2006/main" prst="line">
          <a:avLst/>
        </a:prstGeom>
        <a:ln xmlns:a="http://schemas.openxmlformats.org/drawingml/2006/main" w="76200"/>
      </cdr:spPr>
      <cdr:style>
        <a:lnRef xmlns:a="http://schemas.openxmlformats.org/drawingml/2006/main" idx="3">
          <a:schemeClr val="accent5"/>
        </a:lnRef>
        <a:fillRef xmlns:a="http://schemas.openxmlformats.org/drawingml/2006/main" idx="0">
          <a:schemeClr val="accent5"/>
        </a:fillRef>
        <a:effectRef xmlns:a="http://schemas.openxmlformats.org/drawingml/2006/main" idx="2">
          <a:schemeClr val="accent5"/>
        </a:effectRef>
        <a:fontRef xmlns:a="http://schemas.openxmlformats.org/drawingml/2006/main" idx="minor">
          <a:schemeClr val="tx1"/>
        </a:fontRef>
      </cdr:style>
    </cdr:cxnSp>
  </cdr:relSizeAnchor>
  <cdr:relSizeAnchor xmlns:cdr="http://schemas.openxmlformats.org/drawingml/2006/chartDrawing">
    <cdr:from>
      <cdr:x>0.84028</cdr:x>
      <cdr:y>0.42188</cdr:y>
    </cdr:from>
    <cdr:to>
      <cdr:x>0.96991</cdr:x>
      <cdr:y>0.5229</cdr:y>
    </cdr:to>
    <cdr:sp macro="" textlink="">
      <cdr:nvSpPr>
        <cdr:cNvPr id="9" name="TextBox 8"/>
        <cdr:cNvSpPr txBox="1"/>
      </cdr:nvSpPr>
      <cdr:spPr>
        <a:xfrm xmlns:a="http://schemas.openxmlformats.org/drawingml/2006/main">
          <a:off x="6915150" y="1909405"/>
          <a:ext cx="1066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smtClean="0">
              <a:solidFill>
                <a:schemeClr val="accent5"/>
              </a:solidFill>
              <a:effectLst>
                <a:outerShdw blurRad="50800" dist="38100" dir="2700000" algn="tl" rotWithShape="0">
                  <a:prstClr val="black">
                    <a:alpha val="40000"/>
                  </a:prstClr>
                </a:outerShdw>
              </a:effectLst>
              <a:latin typeface="Arial Black" panose="020B0A04020102020204" pitchFamily="34" charset="0"/>
            </a:rPr>
            <a:t>51%</a:t>
          </a:r>
          <a:endParaRPr lang="en-US" sz="2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611C69F-E319-4A0B-9BC4-B4103649C0BE}" type="datetimeFigureOut">
              <a:rPr lang="en-US" smtClean="0"/>
              <a:t>6/13/16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2FCE7AE-FD0E-480F-B47A-39016244D0A7}" type="slidenum">
              <a:rPr lang="en-US" smtClean="0"/>
              <a:t>‹#›</a:t>
            </a:fld>
            <a:endParaRPr lang="en-US"/>
          </a:p>
        </p:txBody>
      </p:sp>
    </p:spTree>
    <p:extLst>
      <p:ext uri="{BB962C8B-B14F-4D97-AF65-F5344CB8AC3E}">
        <p14:creationId xmlns:p14="http://schemas.microsoft.com/office/powerpoint/2010/main" val="3942071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notesMaster" Target="../notesMasters/notesMaster1.xml"/><Relationship Id="rId3"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notesMaster" Target="../notesMasters/notesMaster1.xml"/><Relationship Id="rId3"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notesMaster" Target="../notesMasters/notesMaster1.xml"/><Relationship Id="rId3"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www.environmentamerica.org/page/ame/map-recent-weather-related-disasters-idaho"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tags" Target="../tags/tag33.xml"/><Relationship Id="rId2" Type="http://schemas.openxmlformats.org/officeDocument/2006/relationships/notesMaster" Target="../notesMasters/notesMaster1.xml"/><Relationship Id="rId3"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notesMaster" Target="../notesMasters/notesMaster1.xml"/><Relationship Id="rId3"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tags" Target="../tags/tag44.xml"/><Relationship Id="rId2" Type="http://schemas.openxmlformats.org/officeDocument/2006/relationships/notesMaster" Target="../notesMasters/notesMaster1.xml"/><Relationship Id="rId3"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is a way of entering</a:t>
            </a:r>
            <a:r>
              <a:rPr lang="en-US" baseline="0" dirty="0" smtClean="0"/>
              <a:t> into the discussion of “Ok, now you know about the ways in which climate change affects agriculture—how should we address it?” </a:t>
            </a:r>
          </a:p>
          <a:p>
            <a:r>
              <a:rPr lang="en-US" baseline="0" dirty="0" smtClean="0"/>
              <a:t>The Goal is not </a:t>
            </a:r>
            <a:r>
              <a:rPr lang="en-US" baseline="0" dirty="0" smtClean="0"/>
              <a:t>to put a lot of pressure on students to take on this world problem, but to understand the complexity of facing any process. </a:t>
            </a:r>
          </a:p>
          <a:p>
            <a:endParaRPr lang="en-US" baseline="0" dirty="0" smtClean="0"/>
          </a:p>
          <a:p>
            <a:r>
              <a:rPr lang="en-US" baseline="0" dirty="0" smtClean="0"/>
              <a:t>This picture is from the 350.org social movement to address climate change event in Medford OR. Residents took an emblem from the PNW to represent their concern about climate change to their cultures, communities, and environment. You could also return to this image to discuss what would be the emblem of your climate action. With respect to 350, the name comes from 350 ppm of CO2 in the atmosphere, which at the time was a goal for avoiding catastrophic climate change. It is currently at 400ppm. </a:t>
            </a:r>
          </a:p>
          <a:p>
            <a:endParaRPr lang="en-US" baseline="0" dirty="0" smtClean="0"/>
          </a:p>
          <a:p>
            <a:r>
              <a:rPr lang="en-US" baseline="0" dirty="0" smtClean="0"/>
              <a:t>You could also have them develop their own survey questions using clickers (Activity) or the class. For that I recommend creating linear questions to help people identify the continuum. You could also do clustering questions where students identify themselves in specific groups. Otherwise, having them write clicker questions could be fun and improve their methods of inquiry.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a:t>
            </a:fld>
            <a:endParaRPr lang="en-US"/>
          </a:p>
        </p:txBody>
      </p:sp>
    </p:spTree>
    <p:extLst>
      <p:ext uri="{BB962C8B-B14F-4D97-AF65-F5344CB8AC3E}">
        <p14:creationId xmlns:p14="http://schemas.microsoft.com/office/powerpoint/2010/main" val="278290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The</a:t>
            </a:r>
            <a:r>
              <a:rPr lang="en-US" baseline="0" dirty="0" smtClean="0"/>
              <a:t> same things that affect all of our beliefs. Climate is really not different. </a:t>
            </a:r>
            <a:br>
              <a:rPr lang="en-US" baseline="0" dirty="0" smtClean="0"/>
            </a:br>
            <a:r>
              <a:rPr lang="en-US" baseline="0" dirty="0" smtClean="0"/>
              <a:t>I would scroll through each one and ask for examples</a:t>
            </a:r>
          </a:p>
          <a:p>
            <a:endParaRPr lang="en-US" baseline="0" dirty="0" smtClean="0"/>
          </a:p>
          <a:p>
            <a:pPr marL="241653" indent="-241653">
              <a:buAutoNum type="arabicPeriod"/>
            </a:pPr>
            <a:r>
              <a:rPr lang="en-US" baseline="0" dirty="0" smtClean="0"/>
              <a:t>Religion: Stewardship of creation vs. God created the whole world and man can’t affect it. </a:t>
            </a:r>
          </a:p>
          <a:p>
            <a:pPr marL="241653" indent="-241653">
              <a:buAutoNum type="arabicPeriod"/>
            </a:pPr>
            <a:r>
              <a:rPr lang="en-US" baseline="0" dirty="0" smtClean="0"/>
              <a:t>Where you live: If you live on the coast of Florida, then you might be more concerned about sea level rise. Or if you live where there are more forest fires, you might be more concerned about drought in your area. </a:t>
            </a:r>
          </a:p>
          <a:p>
            <a:pPr marL="241653" indent="-241653">
              <a:buAutoNum type="arabicPeriod"/>
            </a:pPr>
            <a:r>
              <a:rPr lang="en-US" baseline="0" dirty="0" smtClean="0"/>
              <a:t>Wealth may be a factor</a:t>
            </a:r>
          </a:p>
          <a:p>
            <a:pPr marL="241653" indent="-241653">
              <a:buAutoNum type="arabicPeriod"/>
            </a:pPr>
            <a:r>
              <a:rPr lang="en-US" baseline="0" dirty="0" smtClean="0"/>
              <a:t>Political parties have formed some solidarity among groups</a:t>
            </a:r>
          </a:p>
          <a:p>
            <a:pPr marL="241653" indent="-241653">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11</a:t>
            </a:fld>
            <a:endParaRPr lang="en-US"/>
          </a:p>
        </p:txBody>
      </p:sp>
    </p:spTree>
    <p:extLst>
      <p:ext uri="{BB962C8B-B14F-4D97-AF65-F5344CB8AC3E}">
        <p14:creationId xmlns:p14="http://schemas.microsoft.com/office/powerpoint/2010/main" val="152230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Over the next series of slides students are asked questions on slides</a:t>
            </a:r>
            <a:r>
              <a:rPr lang="en-US" baseline="0" dirty="0" smtClean="0"/>
              <a:t> labeled class. You will need to count and record results to have students compare their thoughts to those of other groups.</a:t>
            </a:r>
          </a:p>
          <a:p>
            <a:endParaRPr lang="en-US" baseline="0" dirty="0" smtClean="0"/>
          </a:p>
          <a:p>
            <a:r>
              <a:rPr lang="en-US" baseline="0" dirty="0" smtClean="0"/>
              <a:t>Introduce this as a mini-social science research project on their class. Have them think about questions they might ask to gage their community opinions on climate change.</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12</a:t>
            </a:fld>
            <a:endParaRPr lang="en-US"/>
          </a:p>
        </p:txBody>
      </p:sp>
    </p:spTree>
    <p:extLst>
      <p:ext uri="{BB962C8B-B14F-4D97-AF65-F5344CB8AC3E}">
        <p14:creationId xmlns:p14="http://schemas.microsoft.com/office/powerpoint/2010/main" val="278213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Record results on paper, or on the board. </a:t>
            </a:r>
          </a:p>
          <a:p>
            <a:endParaRPr lang="en-US" dirty="0" smtClean="0"/>
          </a:p>
          <a:p>
            <a:r>
              <a:rPr lang="en-US" dirty="0" smtClean="0"/>
              <a:t>If technology</a:t>
            </a:r>
            <a:r>
              <a:rPr lang="en-US" baseline="0" dirty="0" smtClean="0"/>
              <a:t> permits, you may consider using clickers, </a:t>
            </a:r>
            <a:r>
              <a:rPr lang="en-US" baseline="0" dirty="0" err="1" smtClean="0"/>
              <a:t>Kahoot</a:t>
            </a:r>
            <a:r>
              <a:rPr lang="en-US" baseline="0" dirty="0" smtClean="0"/>
              <a:t>, or poll anywhere as options for collecting student responses.</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13</a:t>
            </a:fld>
            <a:endParaRPr lang="en-US"/>
          </a:p>
        </p:txBody>
      </p:sp>
    </p:spTree>
    <p:extLst>
      <p:ext uri="{BB962C8B-B14F-4D97-AF65-F5344CB8AC3E}">
        <p14:creationId xmlns:p14="http://schemas.microsoft.com/office/powerpoint/2010/main" val="391733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Discuss differences with the class. This</a:t>
            </a:r>
            <a:r>
              <a:rPr lang="en-US" baseline="0" dirty="0" smtClean="0"/>
              <a:t> may be a place to discuss the applicability of the differences. How large are they and do they really matter that much?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14</a:t>
            </a:fld>
            <a:endParaRPr lang="en-US"/>
          </a:p>
        </p:txBody>
      </p:sp>
    </p:spTree>
    <p:extLst>
      <p:ext uri="{BB962C8B-B14F-4D97-AF65-F5344CB8AC3E}">
        <p14:creationId xmlns:p14="http://schemas.microsoft.com/office/powerpoint/2010/main" val="2412897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 time for debate, but a collection of information. Have them save debate for a</a:t>
            </a:r>
            <a:r>
              <a:rPr lang="en-US" baseline="0" dirty="0" smtClean="0"/>
              <a:t> class debate/discussion in a future class.</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15</a:t>
            </a:fld>
            <a:endParaRPr lang="en-US"/>
          </a:p>
        </p:txBody>
      </p:sp>
    </p:spTree>
    <p:extLst>
      <p:ext uri="{BB962C8B-B14F-4D97-AF65-F5344CB8AC3E}">
        <p14:creationId xmlns:p14="http://schemas.microsoft.com/office/powerpoint/2010/main" val="110622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smtClean="0"/>
              <a:t>Leiserowitz</a:t>
            </a:r>
            <a:r>
              <a:rPr lang="en-US" baseline="0" dirty="0" smtClean="0"/>
              <a:t> calls the didn’t know, don’t answer, missing group unaware</a:t>
            </a:r>
          </a:p>
          <a:p>
            <a:endParaRPr lang="en-US" dirty="0" smtClean="0"/>
          </a:p>
          <a:p>
            <a:r>
              <a:rPr lang="en-US" dirty="0" smtClean="0"/>
              <a:t>We had some please specify of the other category</a:t>
            </a:r>
          </a:p>
          <a:p>
            <a:r>
              <a:rPr lang="en-US" dirty="0" smtClean="0"/>
              <a:t>Many</a:t>
            </a:r>
            <a:r>
              <a:rPr lang="en-US" baseline="0" dirty="0" smtClean="0"/>
              <a:t> of these comments I have hear in conversation.</a:t>
            </a:r>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16</a:t>
            </a:fld>
            <a:endParaRPr lang="en-US"/>
          </a:p>
        </p:txBody>
      </p:sp>
    </p:spTree>
    <p:extLst>
      <p:ext uri="{BB962C8B-B14F-4D97-AF65-F5344CB8AC3E}">
        <p14:creationId xmlns:p14="http://schemas.microsoft.com/office/powerpoint/2010/main" val="2932323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smtClean="0"/>
              <a:t>Leiserwitz</a:t>
            </a:r>
            <a:r>
              <a:rPr lang="en-US" baseline="0" dirty="0" smtClean="0"/>
              <a:t> calls the didn’t know, don’t answer, missing group unaware</a:t>
            </a:r>
          </a:p>
          <a:p>
            <a:endParaRPr lang="en-US" dirty="0" smtClean="0"/>
          </a:p>
          <a:p>
            <a:r>
              <a:rPr lang="en-US" dirty="0" smtClean="0"/>
              <a:t>We had some please specify of the other category. These were many of the expressed</a:t>
            </a:r>
            <a:r>
              <a:rPr lang="en-US" baseline="0" dirty="0" smtClean="0"/>
              <a:t> reasons for other. Qualitative information (such as a narrative) is helpful in addressing </a:t>
            </a:r>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17</a:t>
            </a:fld>
            <a:endParaRPr lang="en-US"/>
          </a:p>
        </p:txBody>
      </p:sp>
    </p:spTree>
    <p:extLst>
      <p:ext uri="{BB962C8B-B14F-4D97-AF65-F5344CB8AC3E}">
        <p14:creationId xmlns:p14="http://schemas.microsoft.com/office/powerpoint/2010/main" val="2932323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Most recent tables can</a:t>
            </a:r>
            <a:r>
              <a:rPr lang="en-US" baseline="0" dirty="0" smtClean="0"/>
              <a:t> be found from: http://</a:t>
            </a:r>
            <a:r>
              <a:rPr lang="en-US" baseline="0" dirty="0" err="1" smtClean="0"/>
              <a:t>climatecommunication.yale.edu</a:t>
            </a:r>
            <a:endParaRPr lang="en-US" baseline="0" dirty="0" smtClean="0"/>
          </a:p>
          <a:p>
            <a:endParaRPr lang="en-US" dirty="0" smtClean="0"/>
          </a:p>
          <a:p>
            <a:r>
              <a:rPr lang="en-US" sz="1200" kern="1200" dirty="0" smtClean="0">
                <a:solidFill>
                  <a:schemeClr val="tx1"/>
                </a:solidFill>
                <a:latin typeface="+mn-lt"/>
                <a:ea typeface="+mn-ea"/>
                <a:cs typeface="+mn-cs"/>
              </a:rPr>
              <a:t>Leiserowitz, A., </a:t>
            </a:r>
            <a:r>
              <a:rPr lang="en-US" sz="1200" kern="1200" dirty="0" err="1" smtClean="0">
                <a:solidFill>
                  <a:schemeClr val="tx1"/>
                </a:solidFill>
                <a:latin typeface="+mn-lt"/>
                <a:ea typeface="+mn-ea"/>
                <a:cs typeface="+mn-cs"/>
              </a:rPr>
              <a:t>Maibach</a:t>
            </a:r>
            <a:r>
              <a:rPr lang="en-US" sz="1200" kern="1200" dirty="0" smtClean="0">
                <a:solidFill>
                  <a:schemeClr val="tx1"/>
                </a:solidFill>
                <a:latin typeface="+mn-lt"/>
                <a:ea typeface="+mn-ea"/>
                <a:cs typeface="+mn-cs"/>
              </a:rPr>
              <a:t>, E., </a:t>
            </a:r>
            <a:r>
              <a:rPr lang="en-US" sz="1200" kern="1200" dirty="0" err="1" smtClean="0">
                <a:solidFill>
                  <a:schemeClr val="tx1"/>
                </a:solidFill>
                <a:latin typeface="+mn-lt"/>
                <a:ea typeface="+mn-ea"/>
                <a:cs typeface="+mn-cs"/>
              </a:rPr>
              <a:t>Roser-Renouf</a:t>
            </a:r>
            <a:r>
              <a:rPr lang="en-US" sz="1200" kern="1200" dirty="0" smtClean="0">
                <a:solidFill>
                  <a:schemeClr val="tx1"/>
                </a:solidFill>
                <a:latin typeface="+mn-lt"/>
                <a:ea typeface="+mn-ea"/>
                <a:cs typeface="+mn-cs"/>
              </a:rPr>
              <a:t>, C., Feinberg, G., &amp; Rosenthal, S. (2016). </a:t>
            </a:r>
            <a:r>
              <a:rPr lang="en-US" sz="1200" i="1" kern="1200" dirty="0" smtClean="0">
                <a:solidFill>
                  <a:schemeClr val="tx1"/>
                </a:solidFill>
                <a:latin typeface="+mn-lt"/>
                <a:ea typeface="+mn-ea"/>
                <a:cs typeface="+mn-cs"/>
              </a:rPr>
              <a:t>Climate change in the American mind: March, 2016</a:t>
            </a:r>
            <a:r>
              <a:rPr lang="en-US" sz="1200" i="0" kern="1200" dirty="0" smtClean="0">
                <a:solidFill>
                  <a:schemeClr val="tx1"/>
                </a:solidFill>
                <a:latin typeface="+mn-lt"/>
                <a:ea typeface="+mn-ea"/>
                <a:cs typeface="+mn-cs"/>
              </a:rPr>
              <a:t>. Yale University and George Mason University. New Haven, CT: Yale Program on Climate Change Communication.</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18</a:t>
            </a:fld>
            <a:endParaRPr lang="en-US"/>
          </a:p>
        </p:txBody>
      </p:sp>
    </p:spTree>
    <p:extLst>
      <p:ext uri="{BB962C8B-B14F-4D97-AF65-F5344CB8AC3E}">
        <p14:creationId xmlns:p14="http://schemas.microsoft.com/office/powerpoint/2010/main" val="1785584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19</a:t>
            </a:fld>
            <a:endParaRPr lang="en-US"/>
          </a:p>
        </p:txBody>
      </p:sp>
    </p:spTree>
    <p:extLst>
      <p:ext uri="{BB962C8B-B14F-4D97-AF65-F5344CB8AC3E}">
        <p14:creationId xmlns:p14="http://schemas.microsoft.com/office/powerpoint/2010/main" val="2140655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a:t>
            </a:r>
            <a:r>
              <a:rPr lang="en-US" baseline="0" dirty="0" smtClean="0"/>
              <a:t> is a cross tab which gives similar information but doesn’t necessarily exactly comparison.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20</a:t>
            </a:fld>
            <a:endParaRPr lang="en-US"/>
          </a:p>
        </p:txBody>
      </p:sp>
    </p:spTree>
    <p:extLst>
      <p:ext uri="{BB962C8B-B14F-4D97-AF65-F5344CB8AC3E}">
        <p14:creationId xmlns:p14="http://schemas.microsoft.com/office/powerpoint/2010/main" val="169451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Climate change is different from other political</a:t>
            </a:r>
            <a:r>
              <a:rPr lang="en-US" baseline="0" dirty="0" smtClean="0"/>
              <a:t> topics because of its severity and polarization, but in many ways it is not new. It’s a decision making process by governments and publics about how to address the scientific, economic and social relationships. In this way you can help your students understand about science and society’s relationships through the climate case study.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3</a:t>
            </a:fld>
            <a:endParaRPr lang="en-US"/>
          </a:p>
        </p:txBody>
      </p:sp>
    </p:spTree>
    <p:extLst>
      <p:ext uri="{BB962C8B-B14F-4D97-AF65-F5344CB8AC3E}">
        <p14:creationId xmlns:p14="http://schemas.microsoft.com/office/powerpoint/2010/main" val="1668484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slide shows the response by political</a:t>
            </a:r>
            <a:r>
              <a:rPr lang="en-US" baseline="0" dirty="0" smtClean="0"/>
              <a:t> perspective of the change in global temperatures. You won’t be able to compare this because it is a statistical test but it shows clear differences. </a:t>
            </a:r>
          </a:p>
          <a:p>
            <a:endParaRPr lang="en-US" dirty="0" smtClean="0"/>
          </a:p>
          <a:p>
            <a:r>
              <a:rPr lang="en-US" dirty="0" smtClean="0"/>
              <a:t>Based on your understanding of the earth’s climate, which of the following categories</a:t>
            </a:r>
            <a:r>
              <a:rPr lang="en-US" baseline="0" dirty="0" smtClean="0"/>
              <a:t> describes how the climate has changed over the past 100 years? Would you say…</a:t>
            </a:r>
          </a:p>
          <a:p>
            <a:pPr marL="241646" indent="-241646">
              <a:buAutoNum type="arabicPeriod"/>
            </a:pPr>
            <a:r>
              <a:rPr lang="en-US" baseline="0" dirty="0" smtClean="0"/>
              <a:t>Temperatures have increased a great deal</a:t>
            </a:r>
          </a:p>
          <a:p>
            <a:pPr marL="241646" indent="-241646">
              <a:buAutoNum type="arabicPeriod"/>
            </a:pPr>
            <a:r>
              <a:rPr lang="en-US" baseline="0" dirty="0" smtClean="0"/>
              <a:t>Temperatures have increased slightly</a:t>
            </a:r>
          </a:p>
          <a:p>
            <a:pPr marL="241646" indent="-241646">
              <a:buAutoNum type="arabicPeriod"/>
            </a:pPr>
            <a:endParaRPr lang="en-US" baseline="0" dirty="0" smtClean="0"/>
          </a:p>
          <a:p>
            <a:r>
              <a:rPr lang="en-US" baseline="0" dirty="0" smtClean="0"/>
              <a:t>Climate change is an ideological </a:t>
            </a:r>
            <a:r>
              <a:rPr lang="en-US" baseline="0" dirty="0" smtClean="0"/>
              <a:t>issue as much as a political &amp; scientific issue. </a:t>
            </a:r>
            <a:endParaRPr lang="en-US" baseline="0" dirty="0" smtClean="0"/>
          </a:p>
        </p:txBody>
      </p:sp>
      <p:sp>
        <p:nvSpPr>
          <p:cNvPr id="4" name="Slide Number Placeholder 3"/>
          <p:cNvSpPr>
            <a:spLocks noGrp="1"/>
          </p:cNvSpPr>
          <p:nvPr>
            <p:ph type="sldNum" sz="quarter" idx="10"/>
          </p:nvPr>
        </p:nvSpPr>
        <p:spPr/>
        <p:txBody>
          <a:bodyPr/>
          <a:lstStyle/>
          <a:p>
            <a:fld id="{9A412BDA-28DA-4308-BCD3-C056C9715772}" type="slidenum">
              <a:rPr lang="en-US" smtClean="0"/>
              <a:t>21</a:t>
            </a:fld>
            <a:endParaRPr lang="en-US"/>
          </a:p>
        </p:txBody>
      </p:sp>
    </p:spTree>
    <p:extLst>
      <p:ext uri="{BB962C8B-B14F-4D97-AF65-F5344CB8AC3E}">
        <p14:creationId xmlns:p14="http://schemas.microsoft.com/office/powerpoint/2010/main" val="2995293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22</a:t>
            </a:fld>
            <a:endParaRPr lang="en-US"/>
          </a:p>
        </p:txBody>
      </p:sp>
    </p:spTree>
    <p:extLst>
      <p:ext uri="{BB962C8B-B14F-4D97-AF65-F5344CB8AC3E}">
        <p14:creationId xmlns:p14="http://schemas.microsoft.com/office/powerpoint/2010/main" val="3476289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If you’re in</a:t>
            </a:r>
            <a:r>
              <a:rPr lang="en-US" baseline="0" dirty="0" smtClean="0"/>
              <a:t> a computer lab, you could have students </a:t>
            </a:r>
            <a:r>
              <a:rPr lang="en-US" baseline="0" dirty="0" smtClean="0"/>
              <a:t>do </a:t>
            </a:r>
            <a:r>
              <a:rPr lang="en-US" baseline="0" dirty="0" smtClean="0"/>
              <a:t>one of the three activities at the end of the </a:t>
            </a:r>
            <a:r>
              <a:rPr lang="en-US" baseline="0" dirty="0" err="1" smtClean="0"/>
              <a:t>pptx</a:t>
            </a:r>
            <a:r>
              <a:rPr lang="en-US" baseline="0" dirty="0" smtClean="0"/>
              <a:t>. </a:t>
            </a:r>
            <a:r>
              <a:rPr lang="en-US" baseline="0" dirty="0" smtClean="0"/>
              <a:t>Google docs/forms is a great way for students to add their answers in a real-time environment.</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23</a:t>
            </a:fld>
            <a:endParaRPr lang="en-US"/>
          </a:p>
        </p:txBody>
      </p:sp>
    </p:spTree>
    <p:extLst>
      <p:ext uri="{BB962C8B-B14F-4D97-AF65-F5344CB8AC3E}">
        <p14:creationId xmlns:p14="http://schemas.microsoft.com/office/powerpoint/2010/main" val="2405964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Climatecommunication.yale.edu</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24</a:t>
            </a:fld>
            <a:endParaRPr lang="en-US"/>
          </a:p>
        </p:txBody>
      </p:sp>
    </p:spTree>
    <p:extLst>
      <p:ext uri="{BB962C8B-B14F-4D97-AF65-F5344CB8AC3E}">
        <p14:creationId xmlns:p14="http://schemas.microsoft.com/office/powerpoint/2010/main" val="177971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412BDA-28DA-4308-BCD3-C056C9715772}" type="slidenum">
              <a:rPr lang="en-US" smtClean="0"/>
              <a:t>25</a:t>
            </a:fld>
            <a:endParaRPr lang="en-US"/>
          </a:p>
        </p:txBody>
      </p:sp>
    </p:spTree>
    <p:extLst>
      <p:ext uri="{BB962C8B-B14F-4D97-AF65-F5344CB8AC3E}">
        <p14:creationId xmlns:p14="http://schemas.microsoft.com/office/powerpoint/2010/main" val="1274862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is another statistical</a:t>
            </a:r>
            <a:r>
              <a:rPr lang="en-US" baseline="0" dirty="0" smtClean="0"/>
              <a:t> test. </a:t>
            </a:r>
            <a:br>
              <a:rPr lang="en-US" baseline="0" dirty="0" smtClean="0"/>
            </a:br>
            <a:r>
              <a:rPr lang="en-US" baseline="0" dirty="0" smtClean="0"/>
              <a:t>Concern is greater if you think climate change is primarily caused by humans. </a:t>
            </a:r>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26</a:t>
            </a:fld>
            <a:endParaRPr lang="en-US"/>
          </a:p>
        </p:txBody>
      </p:sp>
    </p:spTree>
    <p:extLst>
      <p:ext uri="{BB962C8B-B14F-4D97-AF65-F5344CB8AC3E}">
        <p14:creationId xmlns:p14="http://schemas.microsoft.com/office/powerpoint/2010/main" val="1191812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is likely due to some</a:t>
            </a:r>
            <a:r>
              <a:rPr lang="en-US" baseline="0" dirty="0" smtClean="0"/>
              <a:t> connection with the political party of women and men being very </a:t>
            </a:r>
            <a:r>
              <a:rPr lang="en-US" baseline="0" dirty="0" err="1" smtClean="0"/>
              <a:t>differen</a:t>
            </a:r>
            <a:endParaRPr lang="en-US" baseline="0" dirty="0" smtClean="0"/>
          </a:p>
          <a:p>
            <a:r>
              <a:rPr lang="en-US" baseline="0" dirty="0" smtClean="0"/>
              <a:t>Significance of .0001 for political party (women are more liberal and more republican, but not less Independent) and political view is not significant. Often women will over state an emotion, are more likely to do greatly than somewhat. </a:t>
            </a:r>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27</a:t>
            </a:fld>
            <a:endParaRPr lang="en-US"/>
          </a:p>
        </p:txBody>
      </p:sp>
    </p:spTree>
    <p:extLst>
      <p:ext uri="{BB962C8B-B14F-4D97-AF65-F5344CB8AC3E}">
        <p14:creationId xmlns:p14="http://schemas.microsoft.com/office/powerpoint/2010/main" val="2611792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Q: Q6Family</a:t>
            </a:r>
          </a:p>
          <a:p>
            <a:r>
              <a:rPr lang="en-US" sz="1300" dirty="0"/>
              <a:t>T:3 5 1</a:t>
            </a:r>
          </a:p>
          <a:p>
            <a:r>
              <a:rPr lang="en-US" sz="1300" dirty="0"/>
              <a:t>How much do you think climate change will harm your family?</a:t>
            </a:r>
          </a:p>
          <a:p>
            <a:r>
              <a:rPr lang="en-US" sz="1300" dirty="0"/>
              <a:t> </a:t>
            </a:r>
          </a:p>
          <a:p>
            <a:r>
              <a:rPr lang="en-US" sz="1300" dirty="0"/>
              <a:t>T:7 10 1</a:t>
            </a:r>
          </a:p>
          <a:p>
            <a:r>
              <a:rPr lang="en-US" sz="1300" dirty="0"/>
              <a:t>1. Not at all</a:t>
            </a:r>
          </a:p>
          <a:p>
            <a:r>
              <a:rPr lang="en-US" sz="1300" dirty="0"/>
              <a:t>2. Only a little</a:t>
            </a:r>
          </a:p>
          <a:p>
            <a:r>
              <a:rPr lang="en-US" sz="1300" dirty="0"/>
              <a:t>3. A moderate amount</a:t>
            </a:r>
          </a:p>
          <a:p>
            <a:r>
              <a:rPr lang="en-US" sz="1300" dirty="0"/>
              <a:t>4. A great deal</a:t>
            </a:r>
          </a:p>
          <a:p>
            <a:r>
              <a:rPr lang="en-US" sz="1300" dirty="0"/>
              <a:t>8. Don't know (don't read)</a:t>
            </a:r>
          </a:p>
          <a:p>
            <a:r>
              <a:rPr lang="en-US" sz="1300" dirty="0"/>
              <a:t>9. Refused (don't read)</a:t>
            </a:r>
          </a:p>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28</a:t>
            </a:fld>
            <a:endParaRPr lang="en-US"/>
          </a:p>
        </p:txBody>
      </p:sp>
    </p:spTree>
    <p:extLst>
      <p:ext uri="{BB962C8B-B14F-4D97-AF65-F5344CB8AC3E}">
        <p14:creationId xmlns:p14="http://schemas.microsoft.com/office/powerpoint/2010/main" val="1970834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Q: Q6Family</a:t>
            </a:r>
          </a:p>
          <a:p>
            <a:r>
              <a:rPr lang="en-US" sz="1300" dirty="0"/>
              <a:t>T:3 5 1</a:t>
            </a:r>
          </a:p>
          <a:p>
            <a:r>
              <a:rPr lang="en-US" sz="1300" dirty="0"/>
              <a:t>How much do you think climate change will harm your family?</a:t>
            </a:r>
          </a:p>
          <a:p>
            <a:r>
              <a:rPr lang="en-US" sz="1300" dirty="0"/>
              <a:t> </a:t>
            </a:r>
          </a:p>
          <a:p>
            <a:r>
              <a:rPr lang="en-US" sz="1300" dirty="0"/>
              <a:t>T:7 10 1</a:t>
            </a:r>
          </a:p>
          <a:p>
            <a:r>
              <a:rPr lang="en-US" sz="1300" dirty="0"/>
              <a:t>1. Not at all</a:t>
            </a:r>
          </a:p>
          <a:p>
            <a:r>
              <a:rPr lang="en-US" sz="1300" dirty="0"/>
              <a:t>2. Only a little</a:t>
            </a:r>
          </a:p>
          <a:p>
            <a:r>
              <a:rPr lang="en-US" sz="1300" dirty="0"/>
              <a:t>3. A moderate amount</a:t>
            </a:r>
          </a:p>
          <a:p>
            <a:r>
              <a:rPr lang="en-US" sz="1300" dirty="0"/>
              <a:t>4. A great deal</a:t>
            </a:r>
          </a:p>
          <a:p>
            <a:r>
              <a:rPr lang="en-US" sz="1300" dirty="0"/>
              <a:t>8. Don't know (don't read)</a:t>
            </a:r>
          </a:p>
          <a:p>
            <a:r>
              <a:rPr lang="en-US" sz="1300" dirty="0"/>
              <a:t>9. Refused (don't read)</a:t>
            </a:r>
          </a:p>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29</a:t>
            </a:fld>
            <a:endParaRPr lang="en-US"/>
          </a:p>
        </p:txBody>
      </p:sp>
    </p:spTree>
    <p:extLst>
      <p:ext uri="{BB962C8B-B14F-4D97-AF65-F5344CB8AC3E}">
        <p14:creationId xmlns:p14="http://schemas.microsoft.com/office/powerpoint/2010/main" val="1970834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r>
              <a:rPr lang="en-US" dirty="0" smtClean="0"/>
              <a:t>It doesn’t appear to be</a:t>
            </a:r>
            <a:r>
              <a:rPr lang="en-US" baseline="0" dirty="0" smtClean="0"/>
              <a:t> a measure of access to financial resources at this time. </a:t>
            </a:r>
          </a:p>
          <a:p>
            <a:endParaRPr lang="en-US" baseline="0" dirty="0" smtClean="0"/>
          </a:p>
          <a:p>
            <a:r>
              <a:rPr lang="en-US" baseline="0" dirty="0" smtClean="0"/>
              <a:t>And only 42 percent of people believe climate change is human caused. Way more believe it is a risk to their family and community. </a:t>
            </a:r>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30</a:t>
            </a:fld>
            <a:endParaRPr lang="en-US"/>
          </a:p>
        </p:txBody>
      </p:sp>
    </p:spTree>
    <p:extLst>
      <p:ext uri="{BB962C8B-B14F-4D97-AF65-F5344CB8AC3E}">
        <p14:creationId xmlns:p14="http://schemas.microsoft.com/office/powerpoint/2010/main" val="410905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4</a:t>
            </a:fld>
            <a:endParaRPr lang="en-US"/>
          </a:p>
        </p:txBody>
      </p:sp>
    </p:spTree>
    <p:extLst>
      <p:ext uri="{BB962C8B-B14F-4D97-AF65-F5344CB8AC3E}">
        <p14:creationId xmlns:p14="http://schemas.microsoft.com/office/powerpoint/2010/main" val="2943106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31</a:t>
            </a:fld>
            <a:endParaRPr lang="en-US"/>
          </a:p>
        </p:txBody>
      </p:sp>
    </p:spTree>
    <p:extLst>
      <p:ext uri="{BB962C8B-B14F-4D97-AF65-F5344CB8AC3E}">
        <p14:creationId xmlns:p14="http://schemas.microsoft.com/office/powerpoint/2010/main" val="3836045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r>
              <a:rPr lang="en-US" dirty="0" smtClean="0"/>
              <a:t>What possibilities are their for the decrease in size of fish? </a:t>
            </a:r>
          </a:p>
          <a:p>
            <a:r>
              <a:rPr lang="en-US" dirty="0" smtClean="0"/>
              <a:t>This can go anywhere. Students who are interested should be encouraged</a:t>
            </a:r>
            <a:r>
              <a:rPr lang="en-US" baseline="0" dirty="0" smtClean="0"/>
              <a:t> to pursue this as a research project. Students may also focus on more regionally applicable wildlife species being impacted by local climate change. Encourage students to start searching using </a:t>
            </a:r>
            <a:r>
              <a:rPr lang="en-US" baseline="0" dirty="0" err="1" smtClean="0"/>
              <a:t>scholar.google.com</a:t>
            </a:r>
            <a:r>
              <a:rPr lang="en-US" baseline="0" dirty="0" smtClean="0"/>
              <a:t> or their school library website search engine.</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32</a:t>
            </a:fld>
            <a:endParaRPr lang="en-US"/>
          </a:p>
        </p:txBody>
      </p:sp>
    </p:spTree>
    <p:extLst>
      <p:ext uri="{BB962C8B-B14F-4D97-AF65-F5344CB8AC3E}">
        <p14:creationId xmlns:p14="http://schemas.microsoft.com/office/powerpoint/2010/main" val="4187386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There’s not really a cropping system alternative to help us </a:t>
            </a:r>
            <a:r>
              <a:rPr lang="en-US" dirty="0" smtClean="0"/>
              <a:t>visualize. Why might the glaciers be receding? What alternative theories are there? How do we evaluate</a:t>
            </a:r>
            <a:r>
              <a:rPr lang="en-US" baseline="0" dirty="0" smtClean="0"/>
              <a:t> their credibility. </a:t>
            </a:r>
          </a:p>
          <a:p>
            <a:r>
              <a:rPr lang="en-US" baseline="0" dirty="0" smtClean="0"/>
              <a:t>This should lead to a good discussion, and once again, getting interested students to pursue this will add to future class discussion.</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33</a:t>
            </a:fld>
            <a:endParaRPr lang="en-US"/>
          </a:p>
        </p:txBody>
      </p:sp>
    </p:spTree>
    <p:extLst>
      <p:ext uri="{BB962C8B-B14F-4D97-AF65-F5344CB8AC3E}">
        <p14:creationId xmlns:p14="http://schemas.microsoft.com/office/powerpoint/2010/main" val="2146086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Don’t let these guys self-grade</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34</a:t>
            </a:fld>
            <a:endParaRPr lang="en-US"/>
          </a:p>
        </p:txBody>
      </p:sp>
    </p:spTree>
    <p:extLst>
      <p:ext uri="{BB962C8B-B14F-4D97-AF65-F5344CB8AC3E}">
        <p14:creationId xmlns:p14="http://schemas.microsoft.com/office/powerpoint/2010/main" val="3942675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35</a:t>
            </a:fld>
            <a:endParaRPr lang="en-US"/>
          </a:p>
        </p:txBody>
      </p:sp>
    </p:spTree>
    <p:extLst>
      <p:ext uri="{BB962C8B-B14F-4D97-AF65-F5344CB8AC3E}">
        <p14:creationId xmlns:p14="http://schemas.microsoft.com/office/powerpoint/2010/main" val="2841622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r>
              <a:rPr lang="en-US" dirty="0" smtClean="0"/>
              <a:t>These two are the same graphs, but I think it’s important to note that more people feel confident</a:t>
            </a:r>
            <a:r>
              <a:rPr lang="en-US" baseline="0" dirty="0" smtClean="0"/>
              <a:t> about science and technology than climate science. </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36</a:t>
            </a:fld>
            <a:endParaRPr lang="en-US"/>
          </a:p>
        </p:txBody>
      </p:sp>
    </p:spTree>
    <p:extLst>
      <p:ext uri="{BB962C8B-B14F-4D97-AF65-F5344CB8AC3E}">
        <p14:creationId xmlns:p14="http://schemas.microsoft.com/office/powerpoint/2010/main" val="961767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37</a:t>
            </a:fld>
            <a:endParaRPr lang="en-US"/>
          </a:p>
        </p:txBody>
      </p:sp>
    </p:spTree>
    <p:extLst>
      <p:ext uri="{BB962C8B-B14F-4D97-AF65-F5344CB8AC3E}">
        <p14:creationId xmlns:p14="http://schemas.microsoft.com/office/powerpoint/2010/main" val="1710785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might depend on how long you’ve been alive! </a:t>
            </a:r>
          </a:p>
          <a:p>
            <a:r>
              <a:rPr lang="en-US" dirty="0" smtClean="0"/>
              <a:t>But also this is a factor of where you live. If you live on a</a:t>
            </a:r>
            <a:r>
              <a:rPr lang="en-US" baseline="0" dirty="0" smtClean="0"/>
              <a:t> mountain you’re more likely to notice the shifting gradients of temperatures because there is more diversity within a smaller area. But if you live in a vast valley like the Great Basin, the changes are less likely to be noticed. You really have to look at records.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38</a:t>
            </a:fld>
            <a:endParaRPr lang="en-US"/>
          </a:p>
        </p:txBody>
      </p:sp>
    </p:spTree>
    <p:extLst>
      <p:ext uri="{BB962C8B-B14F-4D97-AF65-F5344CB8AC3E}">
        <p14:creationId xmlns:p14="http://schemas.microsoft.com/office/powerpoint/2010/main" val="3128147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39</a:t>
            </a:fld>
            <a:endParaRPr lang="en-US"/>
          </a:p>
        </p:txBody>
      </p:sp>
    </p:spTree>
    <p:extLst>
      <p:ext uri="{BB962C8B-B14F-4D97-AF65-F5344CB8AC3E}">
        <p14:creationId xmlns:p14="http://schemas.microsoft.com/office/powerpoint/2010/main" val="3882347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could be good</a:t>
            </a:r>
            <a:r>
              <a:rPr lang="en-US" baseline="0" dirty="0" smtClean="0"/>
              <a:t> to do with an extreme weather event in your area or in the news--just this section. </a:t>
            </a:r>
          </a:p>
          <a:p>
            <a:r>
              <a:rPr lang="en-US" baseline="0" dirty="0" smtClean="0"/>
              <a:t>It’s also interesting how little information you get out of this kind of question. Training your students to ask the right questions will help them pursue more in-depth answers.</a:t>
            </a:r>
          </a:p>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40</a:t>
            </a:fld>
            <a:endParaRPr lang="en-US"/>
          </a:p>
        </p:txBody>
      </p:sp>
    </p:spTree>
    <p:extLst>
      <p:ext uri="{BB962C8B-B14F-4D97-AF65-F5344CB8AC3E}">
        <p14:creationId xmlns:p14="http://schemas.microsoft.com/office/powerpoint/2010/main" val="391122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r>
              <a:rPr lang="en-US" dirty="0" smtClean="0"/>
              <a:t>A basic review of the definition</a:t>
            </a:r>
            <a:r>
              <a:rPr lang="en-US" baseline="0" dirty="0" smtClean="0"/>
              <a:t> of climate change and climate. Should be review if you are using other parts of the REACCH curriculum.</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5</a:t>
            </a:fld>
            <a:endParaRPr lang="en-US"/>
          </a:p>
        </p:txBody>
      </p:sp>
    </p:spTree>
    <p:extLst>
      <p:ext uri="{BB962C8B-B14F-4D97-AF65-F5344CB8AC3E}">
        <p14:creationId xmlns:p14="http://schemas.microsoft.com/office/powerpoint/2010/main" val="2233644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Similar to the US, but greater</a:t>
            </a:r>
            <a:r>
              <a:rPr lang="en-US" baseline="0" dirty="0" smtClean="0"/>
              <a:t> recognition of events elsewhere and fewer personally experienced.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41</a:t>
            </a:fld>
            <a:endParaRPr lang="en-US"/>
          </a:p>
        </p:txBody>
      </p:sp>
    </p:spTree>
    <p:extLst>
      <p:ext uri="{BB962C8B-B14F-4D97-AF65-F5344CB8AC3E}">
        <p14:creationId xmlns:p14="http://schemas.microsoft.com/office/powerpoint/2010/main" val="2554319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One note, the</a:t>
            </a:r>
            <a:r>
              <a:rPr lang="en-US" baseline="0" dirty="0" smtClean="0"/>
              <a:t> connections between extreme weather and climate change as with all climate change issues are not simple. Consider having students search the following website and then have a class discussion: https://health2016.globalchange.gov/extreme-events </a:t>
            </a:r>
          </a:p>
          <a:p>
            <a:r>
              <a:rPr lang="en-US" baseline="0" dirty="0" smtClean="0"/>
              <a:t>An executive summary (Impacts of CC on Human Health) is included with the readings file.</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42</a:t>
            </a:fld>
            <a:endParaRPr lang="en-US"/>
          </a:p>
        </p:txBody>
      </p:sp>
    </p:spTree>
    <p:extLst>
      <p:ext uri="{BB962C8B-B14F-4D97-AF65-F5344CB8AC3E}">
        <p14:creationId xmlns:p14="http://schemas.microsoft.com/office/powerpoint/2010/main" val="282773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hlinkClick r:id="rId3"/>
              </a:rPr>
              <a:t>http://www.environmentamerica.org/page/ame/map-recent-weather-related-disasters-idaho</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43</a:t>
            </a:fld>
            <a:endParaRPr lang="en-US"/>
          </a:p>
        </p:txBody>
      </p:sp>
    </p:spTree>
    <p:extLst>
      <p:ext uri="{BB962C8B-B14F-4D97-AF65-F5344CB8AC3E}">
        <p14:creationId xmlns:p14="http://schemas.microsoft.com/office/powerpoint/2010/main" val="2896412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http://www.epa.gov/climatechange/impacts-adaptation/ </a:t>
            </a:r>
          </a:p>
          <a:p>
            <a:r>
              <a:rPr lang="en-US" dirty="0" smtClean="0"/>
              <a:t>There are basically two ways to address this: </a:t>
            </a:r>
          </a:p>
          <a:p>
            <a:r>
              <a:rPr lang="en-US" dirty="0" smtClean="0"/>
              <a:t>Adaptation and</a:t>
            </a:r>
            <a:r>
              <a:rPr lang="en-US" baseline="0" dirty="0" smtClean="0"/>
              <a:t> mitigation</a:t>
            </a:r>
          </a:p>
          <a:p>
            <a:r>
              <a:rPr lang="en-US" baseline="0" dirty="0" smtClean="0"/>
              <a:t>Have students define what these words mean to them. </a:t>
            </a:r>
          </a:p>
          <a:p>
            <a:endParaRPr lang="en-US" baseline="0" dirty="0" smtClean="0"/>
          </a:p>
          <a:p>
            <a:r>
              <a:rPr lang="en-US" baseline="0" dirty="0" smtClean="0"/>
              <a:t>There’s also a host of words that go with mitigation: sequestration, geoengineering (see reading), enhanced oil recovery, carbon cap and trade, carbon cap and store. </a:t>
            </a:r>
          </a:p>
          <a:p>
            <a:r>
              <a:rPr lang="en-US" baseline="0" dirty="0" smtClean="0"/>
              <a:t>For cool word roots, I use etymonline.com </a:t>
            </a:r>
            <a:endParaRPr lang="en-US" dirty="0" smtClean="0"/>
          </a:p>
          <a:p>
            <a:r>
              <a:rPr lang="en-US" dirty="0" smtClean="0"/>
              <a:t>We didn’t ask about what we should be doing because that’s a really long survey, but we did</a:t>
            </a:r>
            <a:r>
              <a:rPr lang="en-US" baseline="0" dirty="0" smtClean="0"/>
              <a:t> get to ask whether groups of people should be doing more. </a:t>
            </a:r>
          </a:p>
          <a:p>
            <a:endParaRPr lang="en-US" baseline="0" dirty="0" smtClean="0"/>
          </a:p>
          <a:p>
            <a:r>
              <a:rPr lang="en-US" baseline="0" dirty="0" smtClean="0"/>
              <a:t>Adaptation is more about dealing with what we are already experiencing and anticipate, whereas mitigation is about trying to reduce the problems by changing the way we emit greenhouse gases and how we can remove them from the atmosphere.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44</a:t>
            </a:fld>
            <a:endParaRPr lang="en-US"/>
          </a:p>
        </p:txBody>
      </p:sp>
    </p:spTree>
    <p:extLst>
      <p:ext uri="{BB962C8B-B14F-4D97-AF65-F5344CB8AC3E}">
        <p14:creationId xmlns:p14="http://schemas.microsoft.com/office/powerpoint/2010/main" val="783996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r>
              <a:rPr lang="en-US" dirty="0" smtClean="0"/>
              <a:t>Discussion of the scope of the various groups,</a:t>
            </a:r>
            <a:r>
              <a:rPr lang="en-US" baseline="0" dirty="0" smtClean="0"/>
              <a:t> or a joint class with the school’s government teacher could be beneficial with this topic.</a:t>
            </a:r>
            <a:endParaRPr lang="en-US" dirty="0" smtClean="0"/>
          </a:p>
          <a:p>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45</a:t>
            </a:fld>
            <a:endParaRPr lang="en-US"/>
          </a:p>
        </p:txBody>
      </p:sp>
    </p:spTree>
    <p:extLst>
      <p:ext uri="{BB962C8B-B14F-4D97-AF65-F5344CB8AC3E}">
        <p14:creationId xmlns:p14="http://schemas.microsoft.com/office/powerpoint/2010/main" val="188143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46</a:t>
            </a:fld>
            <a:endParaRPr lang="en-US"/>
          </a:p>
        </p:txBody>
      </p:sp>
    </p:spTree>
    <p:extLst>
      <p:ext uri="{BB962C8B-B14F-4D97-AF65-F5344CB8AC3E}">
        <p14:creationId xmlns:p14="http://schemas.microsoft.com/office/powerpoint/2010/main" val="579135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47</a:t>
            </a:fld>
            <a:endParaRPr lang="en-US"/>
          </a:p>
        </p:txBody>
      </p:sp>
    </p:spTree>
    <p:extLst>
      <p:ext uri="{BB962C8B-B14F-4D97-AF65-F5344CB8AC3E}">
        <p14:creationId xmlns:p14="http://schemas.microsoft.com/office/powerpoint/2010/main" val="2573632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48</a:t>
            </a:fld>
            <a:endParaRPr lang="en-US"/>
          </a:p>
        </p:txBody>
      </p:sp>
    </p:spTree>
    <p:extLst>
      <p:ext uri="{BB962C8B-B14F-4D97-AF65-F5344CB8AC3E}">
        <p14:creationId xmlns:p14="http://schemas.microsoft.com/office/powerpoint/2010/main" val="2284884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49</a:t>
            </a:fld>
            <a:endParaRPr lang="en-US"/>
          </a:p>
        </p:txBody>
      </p:sp>
    </p:spTree>
    <p:extLst>
      <p:ext uri="{BB962C8B-B14F-4D97-AF65-F5344CB8AC3E}">
        <p14:creationId xmlns:p14="http://schemas.microsoft.com/office/powerpoint/2010/main" val="466594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50</a:t>
            </a:fld>
            <a:endParaRPr lang="en-US"/>
          </a:p>
        </p:txBody>
      </p:sp>
    </p:spTree>
    <p:extLst>
      <p:ext uri="{BB962C8B-B14F-4D97-AF65-F5344CB8AC3E}">
        <p14:creationId xmlns:p14="http://schemas.microsoft.com/office/powerpoint/2010/main" val="187957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1. Climate affects where</a:t>
            </a:r>
            <a:r>
              <a:rPr lang="en-US" baseline="0" dirty="0" smtClean="0"/>
              <a:t> we </a:t>
            </a:r>
            <a:r>
              <a:rPr lang="en-US" baseline="0" dirty="0" smtClean="0"/>
              <a:t>live—This </a:t>
            </a:r>
            <a:r>
              <a:rPr lang="en-US" baseline="0" dirty="0" smtClean="0"/>
              <a:t>is a good opportunity to discuss how crops are affected by climate</a:t>
            </a:r>
          </a:p>
          <a:p>
            <a:r>
              <a:rPr lang="en-US" baseline="0" dirty="0" smtClean="0"/>
              <a:t>Because a lot of human life depends on natural resources in certain areas, you can expand from crops to other livelihoods, like timber or transporting on rivers. This unit should be taught after the climate unit. </a:t>
            </a:r>
          </a:p>
          <a:p>
            <a:endParaRPr lang="en-US" baseline="0" dirty="0" smtClean="0"/>
          </a:p>
          <a:p>
            <a:r>
              <a:rPr lang="en-US" baseline="0" dirty="0" smtClean="0"/>
              <a:t>2. Humans affect the earths climate by changing the composition of the atmosphere through primarily the burning of fossil fuels and land cover change (which includes agriculture and forestry)</a:t>
            </a:r>
          </a:p>
          <a:p>
            <a:r>
              <a:rPr lang="en-US" baseline="0" dirty="0" smtClean="0"/>
              <a:t>This also gets at how melting the ice through increasing global temperatures will decrease the reflectivity (aka albedo).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6</a:t>
            </a:fld>
            <a:endParaRPr lang="en-US"/>
          </a:p>
        </p:txBody>
      </p:sp>
    </p:spTree>
    <p:extLst>
      <p:ext uri="{BB962C8B-B14F-4D97-AF65-F5344CB8AC3E}">
        <p14:creationId xmlns:p14="http://schemas.microsoft.com/office/powerpoint/2010/main" val="37346226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The class thinks we should be doing more</a:t>
            </a:r>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51</a:t>
            </a:fld>
            <a:endParaRPr lang="en-US"/>
          </a:p>
        </p:txBody>
      </p:sp>
    </p:spTree>
    <p:extLst>
      <p:ext uri="{BB962C8B-B14F-4D97-AF65-F5344CB8AC3E}">
        <p14:creationId xmlns:p14="http://schemas.microsoft.com/office/powerpoint/2010/main" val="483558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W</a:t>
            </a:r>
            <a:r>
              <a:rPr lang="en-US" baseline="0" dirty="0" smtClean="0"/>
              <a:t>e should be doing much more is an indicator that we most people would actually fit well into the alarmed category. </a:t>
            </a:r>
          </a:p>
          <a:p>
            <a:endParaRPr lang="en-US" baseline="0" dirty="0" smtClean="0"/>
          </a:p>
          <a:p>
            <a:r>
              <a:rPr lang="en-US" baseline="0" dirty="0" smtClean="0"/>
              <a:t>Though asking a different question, it seems that this is counter to what we know from an international survey: </a:t>
            </a:r>
          </a:p>
          <a:p>
            <a:r>
              <a:rPr lang="en-US" dirty="0"/>
              <a:t>“One reason for the relatively low ranking of climate change is that people often believed it did not directly affect them. Climate change is seen more as a country-level problem than as a personal problem,” Smith said. “While 14.6 percent cited it as the most important environmental issue for their country, only 9 percent rated it first for themselves.” - See more at: http://news.uchicago.edu/article/2013/02/25/global-surveys-show-environment-ranks-low-public-concerns#sthash.rYncKz0H.dpuf</a:t>
            </a:r>
          </a:p>
          <a:p>
            <a:endParaRPr lang="en-US" dirty="0"/>
          </a:p>
          <a:p>
            <a:r>
              <a:rPr lang="en-US" dirty="0" smtClean="0"/>
              <a:t>“</a:t>
            </a:r>
            <a:r>
              <a:rPr lang="en-US" dirty="0"/>
              <a:t>Have you punished a company by not buying something from them because of their climate </a:t>
            </a:r>
            <a:r>
              <a:rPr lang="en-US" dirty="0" smtClean="0"/>
              <a:t>perceptions</a:t>
            </a:r>
            <a:r>
              <a:rPr lang="en-US" dirty="0"/>
              <a:t>?” several times in the past year? </a:t>
            </a:r>
          </a:p>
        </p:txBody>
      </p:sp>
      <p:sp>
        <p:nvSpPr>
          <p:cNvPr id="4" name="Slide Number Placeholder 3"/>
          <p:cNvSpPr>
            <a:spLocks noGrp="1"/>
          </p:cNvSpPr>
          <p:nvPr>
            <p:ph type="sldNum" sz="quarter" idx="10"/>
          </p:nvPr>
        </p:nvSpPr>
        <p:spPr/>
        <p:txBody>
          <a:bodyPr/>
          <a:lstStyle/>
          <a:p>
            <a:fld id="{9A412BDA-28DA-4308-BCD3-C056C9715772}" type="slidenum">
              <a:rPr lang="en-US" smtClean="0"/>
              <a:t>52</a:t>
            </a:fld>
            <a:endParaRPr lang="en-US"/>
          </a:p>
        </p:txBody>
      </p:sp>
    </p:spTree>
    <p:extLst>
      <p:ext uri="{BB962C8B-B14F-4D97-AF65-F5344CB8AC3E}">
        <p14:creationId xmlns:p14="http://schemas.microsoft.com/office/powerpoint/2010/main" val="1357099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54</a:t>
            </a:fld>
            <a:endParaRPr lang="en-US"/>
          </a:p>
        </p:txBody>
      </p:sp>
    </p:spTree>
    <p:extLst>
      <p:ext uri="{BB962C8B-B14F-4D97-AF65-F5344CB8AC3E}">
        <p14:creationId xmlns:p14="http://schemas.microsoft.com/office/powerpoint/2010/main" val="4207016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56</a:t>
            </a:fld>
            <a:endParaRPr lang="en-US"/>
          </a:p>
        </p:txBody>
      </p:sp>
    </p:spTree>
    <p:extLst>
      <p:ext uri="{BB962C8B-B14F-4D97-AF65-F5344CB8AC3E}">
        <p14:creationId xmlns:p14="http://schemas.microsoft.com/office/powerpoint/2010/main" val="2452082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r>
              <a:rPr lang="en-US" dirty="0" smtClean="0"/>
              <a:t>See last slide for worksheet accompanying this activity</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57</a:t>
            </a:fld>
            <a:endParaRPr lang="en-US"/>
          </a:p>
        </p:txBody>
      </p:sp>
    </p:spTree>
    <p:extLst>
      <p:ext uri="{BB962C8B-B14F-4D97-AF65-F5344CB8AC3E}">
        <p14:creationId xmlns:p14="http://schemas.microsoft.com/office/powerpoint/2010/main" val="35575423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 last slide for worksheet accompanying this activity</a:t>
            </a:r>
          </a:p>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58</a:t>
            </a:fld>
            <a:endParaRPr lang="en-US"/>
          </a:p>
        </p:txBody>
      </p:sp>
    </p:spTree>
    <p:extLst>
      <p:ext uri="{BB962C8B-B14F-4D97-AF65-F5344CB8AC3E}">
        <p14:creationId xmlns:p14="http://schemas.microsoft.com/office/powerpoint/2010/main" val="177911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CE7AE-FD0E-480F-B47A-39016244D0A7}" type="slidenum">
              <a:rPr lang="en-US" smtClean="0"/>
              <a:t>59</a:t>
            </a:fld>
            <a:endParaRPr lang="en-US"/>
          </a:p>
        </p:txBody>
      </p:sp>
    </p:spTree>
    <p:extLst>
      <p:ext uri="{BB962C8B-B14F-4D97-AF65-F5344CB8AC3E}">
        <p14:creationId xmlns:p14="http://schemas.microsoft.com/office/powerpoint/2010/main" val="8903982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 last slide for worksheet accompanying this activity</a:t>
            </a:r>
          </a:p>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60</a:t>
            </a:fld>
            <a:endParaRPr lang="en-US"/>
          </a:p>
        </p:txBody>
      </p:sp>
    </p:spTree>
    <p:extLst>
      <p:ext uri="{BB962C8B-B14F-4D97-AF65-F5344CB8AC3E}">
        <p14:creationId xmlns:p14="http://schemas.microsoft.com/office/powerpoint/2010/main" val="937596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All</a:t>
            </a:r>
            <a:r>
              <a:rPr lang="en-US" baseline="0" dirty="0" smtClean="0"/>
              <a:t> these value items hold great potential to be impacted by changing climates.</a:t>
            </a:r>
          </a:p>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61</a:t>
            </a:fld>
            <a:endParaRPr lang="en-US"/>
          </a:p>
        </p:txBody>
      </p:sp>
    </p:spTree>
    <p:extLst>
      <p:ext uri="{BB962C8B-B14F-4D97-AF65-F5344CB8AC3E}">
        <p14:creationId xmlns:p14="http://schemas.microsoft.com/office/powerpoint/2010/main" val="3602370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Your</a:t>
            </a:r>
            <a:r>
              <a:rPr lang="en-US" baseline="0" dirty="0" smtClean="0"/>
              <a:t> students could create an iconographic or advertisement about the implications of climate change and what it means to their community and their family and them. </a:t>
            </a:r>
            <a:br>
              <a:rPr lang="en-US" baseline="0" dirty="0" smtClean="0"/>
            </a:br>
            <a:r>
              <a:rPr lang="en-US" baseline="0" dirty="0" smtClean="0"/>
              <a:t>For examples see Step It Up.org and 350.org. </a:t>
            </a:r>
            <a:endParaRPr lang="en-US" dirty="0"/>
          </a:p>
        </p:txBody>
      </p:sp>
      <p:sp>
        <p:nvSpPr>
          <p:cNvPr id="4" name="Slide Number Placeholder 3"/>
          <p:cNvSpPr>
            <a:spLocks noGrp="1"/>
          </p:cNvSpPr>
          <p:nvPr>
            <p:ph type="sldNum" sz="quarter" idx="10"/>
          </p:nvPr>
        </p:nvSpPr>
        <p:spPr/>
        <p:txBody>
          <a:bodyPr/>
          <a:lstStyle/>
          <a:p>
            <a:fld id="{9A412BDA-28DA-4308-BCD3-C056C9715772}" type="slidenum">
              <a:rPr lang="en-US" smtClean="0"/>
              <a:t>62</a:t>
            </a:fld>
            <a:endParaRPr lang="en-US"/>
          </a:p>
        </p:txBody>
      </p:sp>
    </p:spTree>
    <p:extLst>
      <p:ext uri="{BB962C8B-B14F-4D97-AF65-F5344CB8AC3E}">
        <p14:creationId xmlns:p14="http://schemas.microsoft.com/office/powerpoint/2010/main" val="72915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unit uses the classes input as one survey. </a:t>
            </a:r>
          </a:p>
          <a:p>
            <a:r>
              <a:rPr lang="en-US" dirty="0" smtClean="0"/>
              <a:t>The PNW</a:t>
            </a:r>
            <a:r>
              <a:rPr lang="en-US" baseline="0" dirty="0" smtClean="0"/>
              <a:t> public survey is of people surveyed by telephone by the REACCH project in 2012. </a:t>
            </a:r>
          </a:p>
          <a:p>
            <a:r>
              <a:rPr lang="en-US" baseline="0" dirty="0" smtClean="0"/>
              <a:t>The third survey brings in your reading on </a:t>
            </a:r>
            <a:r>
              <a:rPr lang="en-US" baseline="0" dirty="0" smtClean="0"/>
              <a:t>Climate change in the American Mind. From the Yale Climate Change Communication Group.</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7</a:t>
            </a:fld>
            <a:endParaRPr lang="en-US"/>
          </a:p>
        </p:txBody>
      </p:sp>
    </p:spTree>
    <p:extLst>
      <p:ext uri="{BB962C8B-B14F-4D97-AF65-F5344CB8AC3E}">
        <p14:creationId xmlns:p14="http://schemas.microsoft.com/office/powerpoint/2010/main" val="9997491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http://img-9gag-fun.9cache.com/photo/6020139_700b.jpg</a:t>
            </a:r>
          </a:p>
          <a:p>
            <a:r>
              <a:rPr lang="en-US" dirty="0" smtClean="0"/>
              <a:t>https://</a:t>
            </a:r>
            <a:r>
              <a:rPr lang="en-US" dirty="0" err="1" smtClean="0"/>
              <a:t>frogmatters.wordpress.com</a:t>
            </a:r>
            <a:r>
              <a:rPr lang="en-US" dirty="0" smtClean="0"/>
              <a:t>/2008/05/06/if-frogs-go-extinct-</a:t>
            </a:r>
            <a:r>
              <a:rPr lang="en-US" dirty="0" err="1" smtClean="0"/>
              <a:t>youll</a:t>
            </a:r>
            <a:r>
              <a:rPr lang="en-US" dirty="0" smtClean="0"/>
              <a:t>-notice</a:t>
            </a:r>
            <a:r>
              <a:rPr lang="en-US" dirty="0" smtClean="0"/>
              <a:t>/</a:t>
            </a:r>
          </a:p>
          <a:p>
            <a:endParaRPr lang="en-US" dirty="0" smtClean="0"/>
          </a:p>
          <a:p>
            <a:r>
              <a:rPr lang="en-US" dirty="0" smtClean="0"/>
              <a:t>This is a good time to talk about advertising and take what</a:t>
            </a:r>
            <a:r>
              <a:rPr lang="en-US" baseline="0" dirty="0" smtClean="0"/>
              <a:t> they have learned about climate change attitudes in the class, region, and country to create a graphic. This could take several days of class time or be a longer homework type assignment.</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63</a:t>
            </a:fld>
            <a:endParaRPr lang="en-US"/>
          </a:p>
        </p:txBody>
      </p:sp>
    </p:spTree>
    <p:extLst>
      <p:ext uri="{BB962C8B-B14F-4D97-AF65-F5344CB8AC3E}">
        <p14:creationId xmlns:p14="http://schemas.microsoft.com/office/powerpoint/2010/main" val="24011809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r>
              <a:rPr lang="en-US" dirty="0" smtClean="0"/>
              <a:t>Here is a semi-related</a:t>
            </a:r>
            <a:r>
              <a:rPr lang="en-US" baseline="0" dirty="0" smtClean="0"/>
              <a:t> issue, but the way it is presented provides great foundations for dialogue.</a:t>
            </a:r>
          </a:p>
          <a:p>
            <a:endParaRPr lang="en-US" dirty="0" smtClean="0"/>
          </a:p>
          <a:p>
            <a:r>
              <a:rPr lang="en-US" dirty="0" smtClean="0"/>
              <a:t>But </a:t>
            </a:r>
            <a:r>
              <a:rPr lang="en-US" dirty="0"/>
              <a:t>let’s talk about something truly delicious and important: Chocolate. </a:t>
            </a:r>
          </a:p>
          <a:p>
            <a:endParaRPr lang="en-US" dirty="0"/>
          </a:p>
          <a:p>
            <a:r>
              <a:rPr lang="en-US" dirty="0"/>
              <a:t>Seventy percent of the world’s cocoa is produced in the Ivory Cost and Ghana.  But disease, drought and farmers opting to grow more productive crops such as corn and rubber have made growing conditions less than ideal. </a:t>
            </a:r>
          </a:p>
          <a:p>
            <a:endParaRPr lang="en-US" dirty="0"/>
          </a:p>
          <a:p>
            <a:r>
              <a:rPr lang="en-US" dirty="0"/>
              <a:t>Bloomberg: Chocolate lovers rarely pause to consider that cocoa might be an exhaustible resource. Those who do generally assume that the biggest threat is climate change, which is indeed expected to have severe negative consequences. According to a report prepared by the International Center for Tropical Agriculture for the Bill &amp; Melinda Gates Foundation, in Ghana and Ivory Coast -- which together produce 53 percent of the world’s cocoa -- temperatures will increase by up to 2 degrees Celsius (3.6 degrees Fahrenheit) by 2050, intensifying the dry season and causing water shortages. The result, the report states, is that “cocoa-growing areas will decrease seriously</a:t>
            </a:r>
            <a:r>
              <a:rPr lang="en-US" dirty="0" smtClean="0"/>
              <a:t>.”</a:t>
            </a:r>
          </a:p>
          <a:p>
            <a:endParaRPr lang="en-US" dirty="0" smtClean="0"/>
          </a:p>
          <a:p>
            <a:r>
              <a:rPr lang="en-US" dirty="0" smtClean="0"/>
              <a:t>How might this be applied to your region? What crops may suffer under</a:t>
            </a:r>
            <a:r>
              <a:rPr lang="en-US" baseline="0" dirty="0" smtClean="0"/>
              <a:t> a changing climate? What new crops might flourish? What impacts could this have on the economy in your area?</a:t>
            </a:r>
            <a:endParaRPr lang="en-US" dirty="0"/>
          </a:p>
        </p:txBody>
      </p:sp>
      <p:sp>
        <p:nvSpPr>
          <p:cNvPr id="4" name="Slide Number Placeholder 3"/>
          <p:cNvSpPr>
            <a:spLocks noGrp="1"/>
          </p:cNvSpPr>
          <p:nvPr>
            <p:ph type="sldNum" sz="quarter" idx="10"/>
          </p:nvPr>
        </p:nvSpPr>
        <p:spPr/>
        <p:txBody>
          <a:bodyPr/>
          <a:lstStyle/>
          <a:p>
            <a:fld id="{2933E01E-AFB1-42A1-A4F3-DAC7B4AECC21}" type="slidenum">
              <a:rPr lang="en-US" smtClean="0"/>
              <a:t>64</a:t>
            </a:fld>
            <a:endParaRPr lang="en-US"/>
          </a:p>
        </p:txBody>
      </p:sp>
    </p:spTree>
    <p:extLst>
      <p:ext uri="{BB962C8B-B14F-4D97-AF65-F5344CB8AC3E}">
        <p14:creationId xmlns:p14="http://schemas.microsoft.com/office/powerpoint/2010/main" val="11719677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65</a:t>
            </a:fld>
            <a:endParaRPr lang="en-US"/>
          </a:p>
        </p:txBody>
      </p:sp>
    </p:spTree>
    <p:extLst>
      <p:ext uri="{BB962C8B-B14F-4D97-AF65-F5344CB8AC3E}">
        <p14:creationId xmlns:p14="http://schemas.microsoft.com/office/powerpoint/2010/main" val="196197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Brainstorm with the class how we can gage public</a:t>
            </a:r>
            <a:r>
              <a:rPr lang="en-US" baseline="0" dirty="0" smtClean="0"/>
              <a:t> opinions. </a:t>
            </a:r>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8</a:t>
            </a:fld>
            <a:endParaRPr lang="en-US"/>
          </a:p>
        </p:txBody>
      </p:sp>
    </p:spTree>
    <p:extLst>
      <p:ext uri="{BB962C8B-B14F-4D97-AF65-F5344CB8AC3E}">
        <p14:creationId xmlns:p14="http://schemas.microsoft.com/office/powerpoint/2010/main" val="256590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How could these numbers change? Where does</a:t>
            </a:r>
            <a:r>
              <a:rPr lang="en-US" baseline="0" dirty="0" smtClean="0"/>
              <a:t> the class believe they are today?</a:t>
            </a:r>
          </a:p>
          <a:p>
            <a:r>
              <a:rPr lang="en-US" baseline="0" dirty="0" smtClean="0"/>
              <a:t>Use the search Terms: “Climate Change in the American Mind” to locate and download the latest national climate change survey results. Typically these are conducted every six months, so a set link won’t work. This link should get you close:</a:t>
            </a:r>
          </a:p>
          <a:p>
            <a:r>
              <a:rPr lang="en-US" dirty="0" smtClean="0"/>
              <a:t>http://</a:t>
            </a:r>
            <a:r>
              <a:rPr lang="en-US" dirty="0" err="1" smtClean="0"/>
              <a:t>climatecommunication.yale.edu</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A412BDA-28DA-4308-BCD3-C056C9715772}" type="slidenum">
              <a:rPr lang="en-US" smtClean="0"/>
              <a:t>9</a:t>
            </a:fld>
            <a:endParaRPr lang="en-US"/>
          </a:p>
        </p:txBody>
      </p:sp>
    </p:spTree>
    <p:extLst>
      <p:ext uri="{BB962C8B-B14F-4D97-AF65-F5344CB8AC3E}">
        <p14:creationId xmlns:p14="http://schemas.microsoft.com/office/powerpoint/2010/main" val="1715638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CE7AE-FD0E-480F-B47A-39016244D0A7}" type="slidenum">
              <a:rPr lang="en-US" smtClean="0"/>
              <a:t>10</a:t>
            </a:fld>
            <a:endParaRPr lang="en-US"/>
          </a:p>
        </p:txBody>
      </p:sp>
    </p:spTree>
    <p:extLst>
      <p:ext uri="{BB962C8B-B14F-4D97-AF65-F5344CB8AC3E}">
        <p14:creationId xmlns:p14="http://schemas.microsoft.com/office/powerpoint/2010/main" val="135839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8941061" cy="1927225"/>
          </a:xfrm>
        </p:spPr>
        <p:txBody>
          <a:bodyPr anchor="b">
            <a:noAutofit/>
          </a:bodyPr>
          <a:lstStyle>
            <a:lvl1pPr>
              <a:defRPr sz="4800" b="1"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151FC47-BA54-4B23-BE2D-04D4F13155D1}" type="datetimeFigureOut">
              <a:rPr lang="en-US" smtClean="0"/>
              <a:t>6/13/16</a:t>
            </a:fld>
            <a:endParaRPr lang="en-US"/>
          </a:p>
        </p:txBody>
      </p:sp>
      <p:sp>
        <p:nvSpPr>
          <p:cNvPr id="6" name="Slide Number Placeholder 5"/>
          <p:cNvSpPr>
            <a:spLocks noGrp="1"/>
          </p:cNvSpPr>
          <p:nvPr>
            <p:ph type="sldNum" sz="quarter" idx="12"/>
          </p:nvPr>
        </p:nvSpPr>
        <p:spPr/>
        <p:txBody>
          <a:bodyPr/>
          <a:lstStyle/>
          <a:p>
            <a:fld id="{EF1B6E17-EE65-47AB-AF32-11CF26AE2B3B}" type="slidenum">
              <a:rPr lang="en-US" smtClean="0"/>
              <a:t>‹#›</a:t>
            </a:fld>
            <a:endParaRPr lang="en-US"/>
          </a:p>
        </p:txBody>
      </p:sp>
      <p:cxnSp>
        <p:nvCxnSpPr>
          <p:cNvPr id="8" name="Straight Connector 7"/>
          <p:cNvCxnSpPr/>
          <p:nvPr/>
        </p:nvCxnSpPr>
        <p:spPr>
          <a:xfrm>
            <a:off x="914401" y="3398520"/>
            <a:ext cx="878231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729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71975" y="1600200"/>
            <a:ext cx="9551199"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1FC47-BA54-4B23-BE2D-04D4F13155D1}"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6E17-EE65-47AB-AF32-11CF26AE2B3B}" type="slidenum">
              <a:rPr lang="en-US" smtClean="0"/>
              <a:t>‹#›</a:t>
            </a:fld>
            <a:endParaRPr lang="en-US"/>
          </a:p>
        </p:txBody>
      </p:sp>
    </p:spTree>
    <p:extLst>
      <p:ext uri="{BB962C8B-B14F-4D97-AF65-F5344CB8AC3E}">
        <p14:creationId xmlns:p14="http://schemas.microsoft.com/office/powerpoint/2010/main" val="1544776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a:solidFill>
            <a:schemeClr val="bg1">
              <a:lumMod val="85000"/>
              <a:alpha val="46000"/>
            </a:schemeClr>
          </a:solidFill>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51FC47-BA54-4B23-BE2D-04D4F13155D1}"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6E17-EE65-47AB-AF32-11CF26AE2B3B}" type="slidenum">
              <a:rPr lang="en-US" smtClean="0"/>
              <a:t>‹#›</a:t>
            </a:fld>
            <a:endParaRPr lang="en-US"/>
          </a:p>
        </p:txBody>
      </p:sp>
    </p:spTree>
    <p:extLst>
      <p:ext uri="{BB962C8B-B14F-4D97-AF65-F5344CB8AC3E}">
        <p14:creationId xmlns:p14="http://schemas.microsoft.com/office/powerpoint/2010/main" val="2123633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1FC47-BA54-4B23-BE2D-04D4F13155D1}"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6E17-EE65-47AB-AF32-11CF26AE2B3B}" type="slidenum">
              <a:rPr lang="en-US" smtClean="0"/>
              <a:t>‹#›</a:t>
            </a:fld>
            <a:endParaRPr lang="en-US"/>
          </a:p>
        </p:txBody>
      </p:sp>
    </p:spTree>
    <p:extLst>
      <p:ext uri="{BB962C8B-B14F-4D97-AF65-F5344CB8AC3E}">
        <p14:creationId xmlns:p14="http://schemas.microsoft.com/office/powerpoint/2010/main" val="730928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8738" y="18288"/>
            <a:ext cx="1230776" cy="329184"/>
          </a:xfrm>
        </p:spPr>
        <p:txBody>
          <a:bodyPr/>
          <a:lstStyle/>
          <a:p>
            <a:fld id="{D151FC47-BA54-4B23-BE2D-04D4F13155D1}" type="datetimeFigureOut">
              <a:rPr lang="en-US" smtClean="0"/>
              <a:t>6/13/16</a:t>
            </a:fld>
            <a:endParaRPr lang="en-US"/>
          </a:p>
        </p:txBody>
      </p:sp>
      <p:sp>
        <p:nvSpPr>
          <p:cNvPr id="5" name="Footer Placeholder 4"/>
          <p:cNvSpPr>
            <a:spLocks noGrp="1"/>
          </p:cNvSpPr>
          <p:nvPr>
            <p:ph type="ftr" sz="quarter" idx="11"/>
          </p:nvPr>
        </p:nvSpPr>
        <p:spPr>
          <a:xfrm>
            <a:off x="4571999" y="18288"/>
            <a:ext cx="6585995" cy="329184"/>
          </a:xfrm>
        </p:spPr>
        <p:txBody>
          <a:bodyPr/>
          <a:lstStyle/>
          <a:p>
            <a:endParaRPr lang="en-US"/>
          </a:p>
        </p:txBody>
      </p:sp>
      <p:sp>
        <p:nvSpPr>
          <p:cNvPr id="6" name="Slide Number Placeholder 5"/>
          <p:cNvSpPr>
            <a:spLocks noGrp="1"/>
          </p:cNvSpPr>
          <p:nvPr>
            <p:ph type="sldNum" sz="quarter" idx="12"/>
          </p:nvPr>
        </p:nvSpPr>
        <p:spPr>
          <a:xfrm>
            <a:off x="11250596" y="18288"/>
            <a:ext cx="760071" cy="329184"/>
          </a:xfrm>
        </p:spPr>
        <p:txBody>
          <a:bodyPr/>
          <a:lstStyle>
            <a:lvl1pPr algn="ctr">
              <a:defRPr/>
            </a:lvl1pPr>
          </a:lstStyle>
          <a:p>
            <a:fld id="{EF1B6E17-EE65-47AB-AF32-11CF26AE2B3B}" type="slidenum">
              <a:rPr lang="en-US" smtClean="0"/>
              <a:t>‹#›</a:t>
            </a:fld>
            <a:endParaRPr lang="en-US"/>
          </a:p>
        </p:txBody>
      </p:sp>
    </p:spTree>
    <p:extLst>
      <p:ext uri="{BB962C8B-B14F-4D97-AF65-F5344CB8AC3E}">
        <p14:creationId xmlns:p14="http://schemas.microsoft.com/office/powerpoint/2010/main" val="6269358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2362201"/>
            <a:ext cx="8641031" cy="2200275"/>
          </a:xfrm>
        </p:spPr>
        <p:txBody>
          <a:bodyPr anchor="b">
            <a:normAutofit/>
          </a:bodyPr>
          <a:lstStyle>
            <a:lvl1pPr algn="l">
              <a:defRPr sz="48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5" y="4626865"/>
            <a:ext cx="8641031" cy="1500187"/>
          </a:xfrm>
        </p:spPr>
        <p:txBody>
          <a:bodyPr anchor="t">
            <a:normAutofit/>
          </a:bodyPr>
          <a:lstStyle>
            <a:lvl1pPr marL="0" indent="0">
              <a:buNone/>
              <a:defRPr sz="24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51FC47-BA54-4B23-BE2D-04D4F13155D1}"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B6E17-EE65-47AB-AF32-11CF26AE2B3B}"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2520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556616"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5638"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26025"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151FC47-BA54-4B23-BE2D-04D4F13155D1}" type="datetimeFigureOut">
              <a:rPr lang="en-US" smtClean="0"/>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B6E17-EE65-47AB-AF32-11CF26AE2B3B}" type="slidenum">
              <a:rPr lang="en-US" smtClean="0"/>
              <a:t>‹#›</a:t>
            </a:fld>
            <a:endParaRPr lang="en-US"/>
          </a:p>
        </p:txBody>
      </p:sp>
    </p:spTree>
    <p:extLst>
      <p:ext uri="{BB962C8B-B14F-4D97-AF65-F5344CB8AC3E}">
        <p14:creationId xmlns:p14="http://schemas.microsoft.com/office/powerpoint/2010/main" val="150934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78868"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78868"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09513"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13"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51FC47-BA54-4B23-BE2D-04D4F13155D1}" type="datetimeFigureOut">
              <a:rPr lang="en-US" smtClean="0"/>
              <a:t>6/13/16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B6E17-EE65-47AB-AF32-11CF26AE2B3B}" type="slidenum">
              <a:rPr lang="en-US" smtClean="0"/>
              <a:t>‹#›</a:t>
            </a:fld>
            <a:endParaRPr lang="en-US"/>
          </a:p>
        </p:txBody>
      </p:sp>
      <p:cxnSp>
        <p:nvCxnSpPr>
          <p:cNvPr id="11" name="Straight Connector 10"/>
          <p:cNvCxnSpPr/>
          <p:nvPr/>
        </p:nvCxnSpPr>
        <p:spPr>
          <a:xfrm flipH="1">
            <a:off x="4984736" y="1691640"/>
            <a:ext cx="1059" cy="50150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819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51FC47-BA54-4B23-BE2D-04D4F13155D1}" type="datetimeFigureOut">
              <a:rPr lang="en-US" smtClean="0"/>
              <a:t>6/13/16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B6E17-EE65-47AB-AF32-11CF26AE2B3B}" type="slidenum">
              <a:rPr lang="en-US" smtClean="0"/>
              <a:t>‹#›</a:t>
            </a:fld>
            <a:endParaRPr lang="en-US"/>
          </a:p>
        </p:txBody>
      </p:sp>
    </p:spTree>
    <p:extLst>
      <p:ext uri="{BB962C8B-B14F-4D97-AF65-F5344CB8AC3E}">
        <p14:creationId xmlns:p14="http://schemas.microsoft.com/office/powerpoint/2010/main" val="63315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1FC47-BA54-4B23-BE2D-04D4F13155D1}" type="datetimeFigureOut">
              <a:rPr lang="en-US" smtClean="0"/>
              <a:t>6/13/16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B6E17-EE65-47AB-AF32-11CF26AE2B3B}" type="slidenum">
              <a:rPr lang="en-US" smtClean="0"/>
              <a:t>‹#›</a:t>
            </a:fld>
            <a:endParaRPr lang="en-US"/>
          </a:p>
        </p:txBody>
      </p:sp>
    </p:spTree>
    <p:extLst>
      <p:ext uri="{BB962C8B-B14F-4D97-AF65-F5344CB8AC3E}">
        <p14:creationId xmlns:p14="http://schemas.microsoft.com/office/powerpoint/2010/main" val="57192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803" y="792080"/>
            <a:ext cx="2353669"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692433" y="792080"/>
            <a:ext cx="708365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9804" y="2130553"/>
            <a:ext cx="2353669"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51FC47-BA54-4B23-BE2D-04D4F13155D1}" type="datetimeFigureOut">
              <a:rPr lang="en-US" smtClean="0"/>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B6E17-EE65-47AB-AF32-11CF26AE2B3B}" type="slidenum">
              <a:rPr lang="en-US" smtClean="0"/>
              <a:t>‹#›</a:t>
            </a:fld>
            <a:endParaRPr lang="en-US"/>
          </a:p>
        </p:txBody>
      </p:sp>
      <p:cxnSp>
        <p:nvCxnSpPr>
          <p:cNvPr id="9" name="Straight Connector 8"/>
          <p:cNvCxnSpPr/>
          <p:nvPr/>
        </p:nvCxnSpPr>
        <p:spPr>
          <a:xfrm rot="5400000">
            <a:off x="-212315"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0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491" y="792480"/>
            <a:ext cx="2313983"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700217" y="1016782"/>
            <a:ext cx="7036183" cy="487638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99492" y="2133600"/>
            <a:ext cx="2310760"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51FC47-BA54-4B23-BE2D-04D4F13155D1}" type="datetimeFigureOut">
              <a:rPr lang="en-US" smtClean="0"/>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B6E17-EE65-47AB-AF32-11CF26AE2B3B}" type="slidenum">
              <a:rPr lang="en-US" smtClean="0"/>
              <a:t>‹#›</a:t>
            </a:fld>
            <a:endParaRPr lang="en-US"/>
          </a:p>
        </p:txBody>
      </p:sp>
    </p:spTree>
    <p:extLst>
      <p:ext uri="{BB962C8B-B14F-4D97-AF65-F5344CB8AC3E}">
        <p14:creationId xmlns:p14="http://schemas.microsoft.com/office/powerpoint/2010/main" val="4213600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Wheat-Moscow-Mid July (10).JPG"/>
          <p:cNvPicPr>
            <a:picLocks noChangeAspect="1"/>
          </p:cNvPicPr>
          <p:nvPr/>
        </p:nvPicPr>
        <p:blipFill rotWithShape="1">
          <a:blip r:embed="rId14" cstate="print">
            <a:extLst>
              <a:ext uri="{28A0092B-C50C-407E-A947-70E740481C1C}">
                <a14:useLocalDpi xmlns:a14="http://schemas.microsoft.com/office/drawing/2010/main" val="0"/>
              </a:ext>
            </a:extLst>
          </a:blip>
          <a:srcRect l="27384" r="49079"/>
          <a:stretch/>
        </p:blipFill>
        <p:spPr>
          <a:xfrm>
            <a:off x="11067863" y="347471"/>
            <a:ext cx="1138448" cy="6446520"/>
          </a:xfrm>
          <a:prstGeom prst="rect">
            <a:avLst/>
          </a:prstGeom>
          <a:effectLst/>
        </p:spPr>
      </p:pic>
      <p:sp>
        <p:nvSpPr>
          <p:cNvPr id="10" name="Rectangle 9"/>
          <p:cNvSpPr/>
          <p:nvPr/>
        </p:nvSpPr>
        <p:spPr>
          <a:xfrm>
            <a:off x="0" y="220786"/>
            <a:ext cx="9863728"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71976" y="533400"/>
            <a:ext cx="9691753"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71976" y="1600200"/>
            <a:ext cx="9691753"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D151FC47-BA54-4B23-BE2D-04D4F13155D1}" type="datetimeFigureOut">
              <a:rPr lang="en-US" smtClean="0"/>
              <a:t>6/13/16</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F1B6E17-EE65-47AB-AF32-11CF26AE2B3B}" type="slidenum">
              <a:rPr lang="en-US" smtClean="0"/>
              <a:t>‹#›</a:t>
            </a:fld>
            <a:endParaRPr lang="en-US"/>
          </a:p>
        </p:txBody>
      </p:sp>
      <p:pic>
        <p:nvPicPr>
          <p:cNvPr id="9" name="Picture 8" descr="REACCHlogo_wheat"/>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67744" y="6350991"/>
            <a:ext cx="1148144" cy="507682"/>
          </a:xfrm>
          <a:prstGeom prst="rect">
            <a:avLst/>
          </a:prstGeom>
          <a:noFill/>
          <a:ln>
            <a:noFill/>
          </a:ln>
          <a:effectLst/>
        </p:spPr>
      </p:pic>
      <p:cxnSp>
        <p:nvCxnSpPr>
          <p:cNvPr id="12" name="Straight Connector 11"/>
          <p:cNvCxnSpPr/>
          <p:nvPr/>
        </p:nvCxnSpPr>
        <p:spPr>
          <a:xfrm>
            <a:off x="11067744" y="347471"/>
            <a:ext cx="0" cy="6511202"/>
          </a:xfrm>
          <a:prstGeom prst="line">
            <a:avLst/>
          </a:prstGeom>
          <a:ln w="41275" cmpd="sng">
            <a:prstDash val="solid"/>
          </a:ln>
          <a:effectLst>
            <a:outerShdw dist="38100" dir="5400000" algn="ctr" rotWithShape="0">
              <a:srgbClr val="93A299"/>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723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2.xml"/><Relationship Id="rId1" Type="http://schemas.openxmlformats.org/officeDocument/2006/relationships/tags" Target="../tags/tag5.xml"/><Relationship Id="rId2" Type="http://schemas.openxmlformats.org/officeDocument/2006/relationships/tags" Target="../tags/tag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chart" Target="../charts/chart2.xml"/><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chart" Target="../charts/chart3.xml"/><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tif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8.xml"/><Relationship Id="rId1" Type="http://schemas.openxmlformats.org/officeDocument/2006/relationships/tags" Target="../tags/tag9.xml"/><Relationship Id="rId2"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chart" Target="../charts/chart5.xml"/><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1.xml"/><Relationship Id="rId1" Type="http://schemas.openxmlformats.org/officeDocument/2006/relationships/tags" Target="../tags/tag12.xml"/><Relationship Id="rId2" Type="http://schemas.openxmlformats.org/officeDocument/2006/relationships/tags" Target="../tags/tag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chart" Target="../charts/chart7.xml"/><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chart" Target="../charts/chart8.xml"/><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1" Type="http://schemas.openxmlformats.org/officeDocument/2006/relationships/tags" Target="../tags/tag16.xml"/><Relationship Id="rId2" Type="http://schemas.openxmlformats.org/officeDocument/2006/relationships/tags" Target="../tags/tag1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1" Type="http://schemas.openxmlformats.org/officeDocument/2006/relationships/tags" Target="../tags/tag18.xml"/><Relationship Id="rId2" Type="http://schemas.openxmlformats.org/officeDocument/2006/relationships/tags" Target="../tags/tag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3.xml"/><Relationship Id="rId1" Type="http://schemas.openxmlformats.org/officeDocument/2006/relationships/tags" Target="../tags/tag22.xml"/><Relationship Id="rId2" Type="http://schemas.openxmlformats.org/officeDocument/2006/relationships/tags" Target="../tags/tag2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4.xml"/><Relationship Id="rId1" Type="http://schemas.openxmlformats.org/officeDocument/2006/relationships/tags" Target="../tags/tag24.xml"/><Relationship Id="rId2" Type="http://schemas.openxmlformats.org/officeDocument/2006/relationships/tags" Target="../tags/tag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chart" Target="../charts/char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chart" Target="../charts/chart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7.xml"/><Relationship Id="rId1" Type="http://schemas.openxmlformats.org/officeDocument/2006/relationships/tags" Target="../tags/tag27.xml"/><Relationship Id="rId2" Type="http://schemas.openxmlformats.org/officeDocument/2006/relationships/tags" Target="../tags/tag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chart" Target="../charts/char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1" Type="http://schemas.openxmlformats.org/officeDocument/2006/relationships/tags" Target="../tags/tag2.xml"/><Relationship Id="rId2"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9.xml"/><Relationship Id="rId1" Type="http://schemas.openxmlformats.org/officeDocument/2006/relationships/tags" Target="../tags/tag29.xml"/><Relationship Id="rId2" Type="http://schemas.openxmlformats.org/officeDocument/2006/relationships/tags" Target="../tags/tag3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0.xml"/><Relationship Id="rId1" Type="http://schemas.openxmlformats.org/officeDocument/2006/relationships/tags" Target="../tags/tag31.xml"/><Relationship Id="rId2" Type="http://schemas.openxmlformats.org/officeDocument/2006/relationships/tags" Target="../tags/tag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hyperlink" Target="http://environment.yale.edu/climate-communication/article/extreme-weather-public-opinion-november-2013/" TargetMode="External"/><Relationship Id="rId4" Type="http://schemas.openxmlformats.org/officeDocument/2006/relationships/hyperlink" Target="http://www.environmentamerica.org/page/ame/map-recent-weather-related-disasters-idaho"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eg"/><Relationship Id="rId6"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5.xml"/><Relationship Id="rId1" Type="http://schemas.openxmlformats.org/officeDocument/2006/relationships/tags" Target="../tags/tag34.xml"/><Relationship Id="rId2" Type="http://schemas.openxmlformats.org/officeDocument/2006/relationships/tags" Target="../tags/tag3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6.xml"/><Relationship Id="rId1" Type="http://schemas.openxmlformats.org/officeDocument/2006/relationships/tags" Target="../tags/tag36.xml"/><Relationship Id="rId2" Type="http://schemas.openxmlformats.org/officeDocument/2006/relationships/tags" Target="../tags/tag3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7.xml"/><Relationship Id="rId1" Type="http://schemas.openxmlformats.org/officeDocument/2006/relationships/tags" Target="../tags/tag38.xml"/><Relationship Id="rId2" Type="http://schemas.openxmlformats.org/officeDocument/2006/relationships/tags" Target="../tags/tag3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8.xml"/><Relationship Id="rId1" Type="http://schemas.openxmlformats.org/officeDocument/2006/relationships/tags" Target="../tags/tag40.xml"/><Relationship Id="rId2" Type="http://schemas.openxmlformats.org/officeDocument/2006/relationships/tags" Target="../tags/tag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19.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chart" Target="../charts/char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chart" Target="../charts/char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0.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hyperlink" Target="http://scholar.google.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22.jpeg"/><Relationship Id="rId5" Type="http://schemas.openxmlformats.org/officeDocument/2006/relationships/image" Target="../media/image23.jpg"/><Relationship Id="rId1" Type="http://schemas.openxmlformats.org/officeDocument/2006/relationships/tags" Target="../tags/tag43.xml"/><Relationship Id="rId2"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2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5.jpg"/></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Science and Society</a:t>
            </a:r>
            <a:endParaRPr lang="en-US" dirty="0"/>
          </a:p>
        </p:txBody>
      </p:sp>
      <p:sp>
        <p:nvSpPr>
          <p:cNvPr id="3" name="Subtitle 2"/>
          <p:cNvSpPr>
            <a:spLocks noGrp="1"/>
          </p:cNvSpPr>
          <p:nvPr>
            <p:ph idx="1"/>
          </p:nvPr>
        </p:nvSpPr>
        <p:spPr>
          <a:xfrm>
            <a:off x="1981200" y="5660066"/>
            <a:ext cx="8229600" cy="816934"/>
          </a:xfrm>
        </p:spPr>
        <p:txBody>
          <a:bodyPr>
            <a:normAutofit lnSpcReduction="10000"/>
          </a:bodyPr>
          <a:lstStyle/>
          <a:p>
            <a:pPr marL="0" indent="0">
              <a:buNone/>
            </a:pPr>
            <a:r>
              <a:rPr lang="en-US" dirty="0" smtClean="0"/>
              <a:t/>
            </a:r>
            <a:br>
              <a:rPr lang="en-US" dirty="0" smtClean="0"/>
            </a:b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0121"/>
          <a:stretch/>
        </p:blipFill>
        <p:spPr>
          <a:xfrm>
            <a:off x="218599" y="1360966"/>
            <a:ext cx="10314586" cy="5497034"/>
          </a:xfrm>
          <a:prstGeom prst="rect">
            <a:avLst/>
          </a:prstGeom>
        </p:spPr>
      </p:pic>
    </p:spTree>
    <p:extLst>
      <p:ext uri="{BB962C8B-B14F-4D97-AF65-F5344CB8AC3E}">
        <p14:creationId xmlns:p14="http://schemas.microsoft.com/office/powerpoint/2010/main" val="1217104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Sociology of Climate Change</a:t>
            </a:r>
            <a:endParaRPr lang="en-US" dirty="0"/>
          </a:p>
        </p:txBody>
      </p:sp>
      <p:sp>
        <p:nvSpPr>
          <p:cNvPr id="3" name="Content Placeholder 2"/>
          <p:cNvSpPr>
            <a:spLocks noGrp="1"/>
          </p:cNvSpPr>
          <p:nvPr>
            <p:ph idx="1"/>
          </p:nvPr>
        </p:nvSpPr>
        <p:spPr/>
        <p:txBody>
          <a:bodyPr/>
          <a:lstStyle/>
          <a:p>
            <a:pPr marL="0" indent="0">
              <a:buNone/>
            </a:pPr>
            <a:r>
              <a:rPr lang="en-US" dirty="0" smtClean="0"/>
              <a:t>Climate change can be studied as: </a:t>
            </a:r>
          </a:p>
          <a:p>
            <a:pPr marL="457200" indent="-457200">
              <a:buAutoNum type="arabicPeriod"/>
            </a:pPr>
            <a:r>
              <a:rPr lang="en-US" dirty="0" smtClean="0"/>
              <a:t>Belief: do you believe in climate change? </a:t>
            </a:r>
          </a:p>
          <a:p>
            <a:pPr marL="457200" indent="-457200">
              <a:buAutoNum type="arabicPeriod"/>
            </a:pPr>
            <a:r>
              <a:rPr lang="en-US" dirty="0" smtClean="0"/>
              <a:t>Concern: are you concerned about climate change? </a:t>
            </a:r>
          </a:p>
          <a:p>
            <a:pPr marL="457200" indent="-457200">
              <a:buAutoNum type="arabicPeriod"/>
            </a:pPr>
            <a:r>
              <a:rPr lang="en-US" dirty="0" smtClean="0"/>
              <a:t>Responsibility: who is responsible for addressing climate change?</a:t>
            </a:r>
          </a:p>
          <a:p>
            <a:pPr marL="457200" indent="-457200">
              <a:buAutoNum type="arabicPeriod"/>
            </a:pPr>
            <a:r>
              <a:rPr lang="en-US" dirty="0" smtClean="0"/>
              <a:t>Response: what should be done about climate change? </a:t>
            </a:r>
            <a:endParaRPr lang="en-US" dirty="0"/>
          </a:p>
        </p:txBody>
      </p:sp>
    </p:spTree>
    <p:extLst>
      <p:ext uri="{BB962C8B-B14F-4D97-AF65-F5344CB8AC3E}">
        <p14:creationId xmlns:p14="http://schemas.microsoft.com/office/powerpoint/2010/main" val="616432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other factors influence climate perceptions? </a:t>
            </a:r>
            <a:endParaRPr lang="en-US" dirty="0"/>
          </a:p>
        </p:txBody>
      </p:sp>
      <p:sp>
        <p:nvSpPr>
          <p:cNvPr id="4" name="Content Placeholder 3"/>
          <p:cNvSpPr>
            <a:spLocks noGrp="1"/>
          </p:cNvSpPr>
          <p:nvPr>
            <p:ph sz="half" idx="1"/>
          </p:nvPr>
        </p:nvSpPr>
        <p:spPr/>
        <p:txBody>
          <a:bodyPr/>
          <a:lstStyle/>
          <a:p>
            <a:r>
              <a:rPr lang="en-US" dirty="0" smtClean="0"/>
              <a:t>Belief</a:t>
            </a:r>
          </a:p>
          <a:p>
            <a:r>
              <a:rPr lang="en-US" dirty="0" smtClean="0"/>
              <a:t>Concern</a:t>
            </a:r>
          </a:p>
          <a:p>
            <a:r>
              <a:rPr lang="en-US" dirty="0" smtClean="0"/>
              <a:t>Responsibility</a:t>
            </a:r>
          </a:p>
          <a:p>
            <a:r>
              <a:rPr lang="en-US" dirty="0" smtClean="0"/>
              <a:t>Response</a:t>
            </a:r>
            <a:endParaRPr lang="en-US" dirty="0"/>
          </a:p>
        </p:txBody>
      </p:sp>
      <p:sp>
        <p:nvSpPr>
          <p:cNvPr id="5" name="Content Placeholder 4"/>
          <p:cNvSpPr>
            <a:spLocks noGrp="1"/>
          </p:cNvSpPr>
          <p:nvPr>
            <p:ph sz="half" idx="2"/>
          </p:nvPr>
        </p:nvSpPr>
        <p:spPr>
          <a:xfrm>
            <a:off x="6400800" y="1673352"/>
            <a:ext cx="3810000" cy="4718304"/>
          </a:xfrm>
        </p:spPr>
        <p:txBody>
          <a:bodyPr/>
          <a:lstStyle/>
          <a:p>
            <a:r>
              <a:rPr lang="en-US" dirty="0" smtClean="0"/>
              <a:t>Religion</a:t>
            </a:r>
          </a:p>
          <a:p>
            <a:r>
              <a:rPr lang="en-US" dirty="0" smtClean="0"/>
              <a:t>Where you live</a:t>
            </a:r>
          </a:p>
          <a:p>
            <a:r>
              <a:rPr lang="en-US" dirty="0" smtClean="0"/>
              <a:t>Economic status</a:t>
            </a:r>
          </a:p>
          <a:p>
            <a:r>
              <a:rPr lang="en-US" dirty="0" smtClean="0"/>
              <a:t>Political party</a:t>
            </a:r>
          </a:p>
          <a:p>
            <a:r>
              <a:rPr lang="en-US" dirty="0" smtClean="0"/>
              <a:t>Ideology</a:t>
            </a:r>
          </a:p>
          <a:p>
            <a:pPr lvl="1"/>
            <a:r>
              <a:rPr lang="en-US" dirty="0" smtClean="0"/>
              <a:t>Independent-minded</a:t>
            </a:r>
          </a:p>
          <a:p>
            <a:pPr lvl="1"/>
            <a:r>
              <a:rPr lang="en-US" dirty="0" smtClean="0"/>
              <a:t>Community-minded</a:t>
            </a:r>
          </a:p>
          <a:p>
            <a:endParaRPr lang="en-US" dirty="0"/>
          </a:p>
        </p:txBody>
      </p:sp>
      <p:sp>
        <p:nvSpPr>
          <p:cNvPr id="6" name="Left Arrow 5"/>
          <p:cNvSpPr/>
          <p:nvPr/>
        </p:nvSpPr>
        <p:spPr>
          <a:xfrm>
            <a:off x="3657600" y="1828800"/>
            <a:ext cx="2743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3657600" y="2438400"/>
            <a:ext cx="2743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rot="1026596">
            <a:off x="4252413" y="3369400"/>
            <a:ext cx="2226131" cy="1936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1791706">
            <a:off x="3710358" y="4153691"/>
            <a:ext cx="3001185" cy="21909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07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going to look at three studies:</a:t>
            </a:r>
            <a:endParaRPr lang="en-US" dirty="0"/>
          </a:p>
        </p:txBody>
      </p:sp>
      <p:sp>
        <p:nvSpPr>
          <p:cNvPr id="3" name="Content Placeholder 2"/>
          <p:cNvSpPr>
            <a:spLocks noGrp="1"/>
          </p:cNvSpPr>
          <p:nvPr>
            <p:ph sz="half" idx="1"/>
          </p:nvPr>
        </p:nvSpPr>
        <p:spPr>
          <a:xfrm>
            <a:off x="533400" y="1626704"/>
            <a:ext cx="2362200" cy="2640496"/>
          </a:xfrm>
        </p:spPr>
        <p:txBody>
          <a:bodyPr>
            <a:normAutofit/>
          </a:bodyPr>
          <a:lstStyle/>
          <a:p>
            <a:pPr marL="0" indent="0">
              <a:buNone/>
            </a:pPr>
            <a:r>
              <a:rPr lang="en-US" b="1" dirty="0" smtClean="0">
                <a:solidFill>
                  <a:schemeClr val="tx2"/>
                </a:solidFill>
              </a:rPr>
              <a:t>LOCAL</a:t>
            </a:r>
          </a:p>
          <a:p>
            <a:r>
              <a:rPr lang="en-US" dirty="0" smtClean="0"/>
              <a:t>Class (collected NOW)</a:t>
            </a:r>
            <a:endParaRPr lang="en-US" dirty="0"/>
          </a:p>
        </p:txBody>
      </p:sp>
      <p:sp>
        <p:nvSpPr>
          <p:cNvPr id="4" name="Content Placeholder 3"/>
          <p:cNvSpPr>
            <a:spLocks noGrp="1"/>
          </p:cNvSpPr>
          <p:nvPr>
            <p:ph sz="half" idx="2"/>
          </p:nvPr>
        </p:nvSpPr>
        <p:spPr>
          <a:xfrm>
            <a:off x="6629400" y="1600200"/>
            <a:ext cx="3581400" cy="4718304"/>
          </a:xfrm>
        </p:spPr>
        <p:txBody>
          <a:bodyPr>
            <a:normAutofit/>
          </a:bodyPr>
          <a:lstStyle/>
          <a:p>
            <a:pPr marL="0" indent="0">
              <a:buNone/>
            </a:pPr>
            <a:r>
              <a:rPr lang="en-US" b="1" dirty="0" smtClean="0">
                <a:solidFill>
                  <a:schemeClr val="tx2"/>
                </a:solidFill>
              </a:rPr>
              <a:t>NATIONAL</a:t>
            </a:r>
          </a:p>
          <a:p>
            <a:pPr marL="0" indent="0">
              <a:buNone/>
            </a:pPr>
            <a:r>
              <a:rPr lang="en-US" dirty="0" smtClean="0"/>
              <a:t>Conducted annually, surveys across the country on climate perceptions and experiences</a:t>
            </a:r>
          </a:p>
          <a:p>
            <a:pPr marL="0" indent="0">
              <a:buNone/>
            </a:pPr>
            <a:r>
              <a:rPr lang="en-US" dirty="0" smtClean="0"/>
              <a:t>Called 6 Americas due to the clustering results.</a:t>
            </a:r>
            <a:endParaRPr lang="en-US" dirty="0"/>
          </a:p>
        </p:txBody>
      </p:sp>
      <p:sp>
        <p:nvSpPr>
          <p:cNvPr id="5" name="Content Placeholder 2"/>
          <p:cNvSpPr txBox="1">
            <a:spLocks/>
          </p:cNvSpPr>
          <p:nvPr/>
        </p:nvSpPr>
        <p:spPr>
          <a:xfrm>
            <a:off x="3124200" y="1600200"/>
            <a:ext cx="3276600" cy="48006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None/>
            </a:pPr>
            <a:r>
              <a:rPr lang="en-US" b="1" dirty="0">
                <a:solidFill>
                  <a:schemeClr val="tx2"/>
                </a:solidFill>
              </a:rPr>
              <a:t>REGIONAL</a:t>
            </a:r>
          </a:p>
          <a:p>
            <a:r>
              <a:rPr lang="en-US" dirty="0"/>
              <a:t>Pacific Northwest General Public</a:t>
            </a:r>
          </a:p>
          <a:p>
            <a:pPr marL="0" indent="0">
              <a:buNone/>
            </a:pPr>
            <a:r>
              <a:rPr lang="en-US" dirty="0"/>
              <a:t>Surveyed 1300 people in 2012 on climate, agriculture and risk; conducted by the University of Idaho</a:t>
            </a:r>
          </a:p>
        </p:txBody>
      </p:sp>
    </p:spTree>
    <p:extLst>
      <p:ext uri="{BB962C8B-B14F-4D97-AF65-F5344CB8AC3E}">
        <p14:creationId xmlns:p14="http://schemas.microsoft.com/office/powerpoint/2010/main" val="1285359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533400"/>
            <a:ext cx="10439400" cy="1371600"/>
          </a:xfrm>
        </p:spPr>
        <p:txBody>
          <a:bodyPr>
            <a:noAutofit/>
          </a:bodyPr>
          <a:lstStyle/>
          <a:p>
            <a:r>
              <a:rPr lang="en-US" sz="2800" b="1" smtClean="0"/>
              <a:t>Class: Based </a:t>
            </a:r>
            <a:r>
              <a:rPr lang="en-US" sz="2800" b="1" dirty="0"/>
              <a:t>on your understanding of the Earth’s climate, which of the following categories describes how the climate has changed over the past 100 years? </a:t>
            </a:r>
          </a:p>
        </p:txBody>
      </p:sp>
      <p:sp>
        <p:nvSpPr>
          <p:cNvPr id="3" name="TPAnswers"/>
          <p:cNvSpPr>
            <a:spLocks noGrp="1"/>
          </p:cNvSpPr>
          <p:nvPr>
            <p:ph type="body" idx="1"/>
            <p:custDataLst>
              <p:tags r:id="rId2"/>
            </p:custDataLst>
          </p:nvPr>
        </p:nvSpPr>
        <p:spPr>
          <a:xfrm>
            <a:off x="914400" y="1600200"/>
            <a:ext cx="9448800" cy="4876800"/>
          </a:xfrm>
        </p:spPr>
        <p:txBody>
          <a:bodyPr anchor="ctr">
            <a:normAutofit/>
          </a:bodyPr>
          <a:lstStyle/>
          <a:p>
            <a:pPr marL="514350" indent="-514350">
              <a:lnSpc>
                <a:spcPct val="150000"/>
              </a:lnSpc>
              <a:buFont typeface="Arial" pitchFamily="34" charset="0"/>
              <a:buAutoNum type="alphaUcPeriod"/>
            </a:pPr>
            <a:r>
              <a:rPr lang="en-US" sz="3200" dirty="0"/>
              <a:t>Temperatures have increased a great deal</a:t>
            </a:r>
          </a:p>
          <a:p>
            <a:pPr marL="514350" indent="-514350">
              <a:lnSpc>
                <a:spcPct val="150000"/>
              </a:lnSpc>
              <a:buFont typeface="Arial" pitchFamily="34" charset="0"/>
              <a:buAutoNum type="alphaUcPeriod"/>
            </a:pPr>
            <a:r>
              <a:rPr lang="en-US" sz="3200" dirty="0"/>
              <a:t>Temperatures have increased slightly</a:t>
            </a:r>
          </a:p>
          <a:p>
            <a:pPr marL="514350" indent="-514350">
              <a:lnSpc>
                <a:spcPct val="150000"/>
              </a:lnSpc>
              <a:buFont typeface="Arial" pitchFamily="34" charset="0"/>
              <a:buAutoNum type="alphaUcPeriod"/>
            </a:pPr>
            <a:r>
              <a:rPr lang="en-US" sz="3200" dirty="0"/>
              <a:t>Temperatures have changed but not significantly</a:t>
            </a:r>
          </a:p>
          <a:p>
            <a:pPr marL="514350" indent="-514350">
              <a:lnSpc>
                <a:spcPct val="150000"/>
              </a:lnSpc>
              <a:buFont typeface="Arial" pitchFamily="34" charset="0"/>
              <a:buAutoNum type="alphaUcPeriod"/>
            </a:pPr>
            <a:r>
              <a:rPr lang="en-US" sz="3200" dirty="0"/>
              <a:t>Temperatures have not changed</a:t>
            </a:r>
          </a:p>
          <a:p>
            <a:pPr marL="514350" indent="-514350">
              <a:lnSpc>
                <a:spcPct val="150000"/>
              </a:lnSpc>
              <a:buFont typeface="Arial" pitchFamily="34" charset="0"/>
              <a:buAutoNum type="alphaUcPeriod"/>
            </a:pPr>
            <a:r>
              <a:rPr lang="en-US" sz="3200" dirty="0"/>
              <a:t>Temperatures have decreased</a:t>
            </a:r>
          </a:p>
        </p:txBody>
      </p:sp>
    </p:spTree>
    <p:custDataLst>
      <p:tags r:id="rId1"/>
    </p:custDataLst>
    <p:extLst>
      <p:ext uri="{BB962C8B-B14F-4D97-AF65-F5344CB8AC3E}">
        <p14:creationId xmlns:p14="http://schemas.microsoft.com/office/powerpoint/2010/main" val="2437193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PNW Public: Global temperatures over past 100 years have…</a:t>
            </a:r>
            <a:endParaRPr lang="en-US" dirty="0"/>
          </a:p>
        </p:txBody>
      </p:sp>
      <p:sp>
        <p:nvSpPr>
          <p:cNvPr id="3" name="Text Placeholder 2"/>
          <p:cNvSpPr>
            <a:spLocks noGrp="1"/>
          </p:cNvSpPr>
          <p:nvPr>
            <p:ph type="body"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961570412"/>
              </p:ext>
            </p:extLst>
          </p:nvPr>
        </p:nvGraphicFramePr>
        <p:xfrm>
          <a:off x="2133600" y="1600200"/>
          <a:ext cx="8001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8546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 What do you think is the main cause of change in the earths temperature? </a:t>
            </a:r>
            <a:endParaRPr lang="en-US" dirty="0"/>
          </a:p>
        </p:txBody>
      </p:sp>
      <p:sp>
        <p:nvSpPr>
          <p:cNvPr id="3" name="Text Placeholder 2"/>
          <p:cNvSpPr>
            <a:spLocks noGrp="1"/>
          </p:cNvSpPr>
          <p:nvPr>
            <p:ph type="body" idx="1"/>
          </p:nvPr>
        </p:nvSpPr>
        <p:spPr/>
        <p:txBody>
          <a:bodyPr>
            <a:normAutofit/>
          </a:bodyPr>
          <a:lstStyle/>
          <a:p>
            <a:pPr marL="457200" indent="-457200">
              <a:lnSpc>
                <a:spcPct val="200000"/>
              </a:lnSpc>
              <a:buFont typeface="+mj-lt"/>
              <a:buAutoNum type="alphaUcPeriod"/>
            </a:pPr>
            <a:r>
              <a:rPr lang="en-US" sz="3200" dirty="0" smtClean="0"/>
              <a:t>Natural Causes</a:t>
            </a:r>
          </a:p>
          <a:p>
            <a:pPr marL="457200" indent="-457200">
              <a:lnSpc>
                <a:spcPct val="200000"/>
              </a:lnSpc>
              <a:buFont typeface="+mj-lt"/>
              <a:buAutoNum type="alphaUcPeriod"/>
            </a:pPr>
            <a:r>
              <a:rPr lang="en-US" sz="3200" dirty="0" smtClean="0"/>
              <a:t>Human Causes</a:t>
            </a:r>
          </a:p>
          <a:p>
            <a:pPr marL="457200" indent="-457200">
              <a:lnSpc>
                <a:spcPct val="200000"/>
              </a:lnSpc>
              <a:buFont typeface="+mj-lt"/>
              <a:buAutoNum type="alphaUcPeriod"/>
            </a:pPr>
            <a:r>
              <a:rPr lang="en-US" sz="3200" dirty="0" smtClean="0"/>
              <a:t>Other</a:t>
            </a:r>
          </a:p>
          <a:p>
            <a:pPr marL="457200" indent="-457200">
              <a:lnSpc>
                <a:spcPct val="200000"/>
              </a:lnSpc>
              <a:buFont typeface="+mj-lt"/>
              <a:buAutoNum type="alphaUcPeriod"/>
            </a:pPr>
            <a:r>
              <a:rPr lang="en-US" sz="3200" dirty="0" smtClean="0"/>
              <a:t>Unsure</a:t>
            </a:r>
            <a:endParaRPr lang="en-US" sz="3200" dirty="0"/>
          </a:p>
        </p:txBody>
      </p:sp>
    </p:spTree>
    <p:extLst>
      <p:ext uri="{BB962C8B-B14F-4D97-AF65-F5344CB8AC3E}">
        <p14:creationId xmlns:p14="http://schemas.microsoft.com/office/powerpoint/2010/main" val="37906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PNW Public: What do you think is the MAIN cause of change in temperature?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9549447"/>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503072672"/>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you think is the MAIN cause of change in temperature?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9278307"/>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p:cNvGrpSpPr/>
          <p:nvPr/>
        </p:nvGrpSpPr>
        <p:grpSpPr>
          <a:xfrm>
            <a:off x="4800600" y="3146524"/>
            <a:ext cx="5105400" cy="2416076"/>
            <a:chOff x="3276600" y="3146524"/>
            <a:chExt cx="5105400" cy="2416076"/>
          </a:xfrm>
          <a:solidFill>
            <a:schemeClr val="accent5">
              <a:lumMod val="20000"/>
              <a:lumOff val="80000"/>
            </a:schemeClr>
          </a:solidFill>
        </p:grpSpPr>
        <p:sp>
          <p:nvSpPr>
            <p:cNvPr id="6" name="Rectangle 5"/>
            <p:cNvSpPr/>
            <p:nvPr/>
          </p:nvSpPr>
          <p:spPr>
            <a:xfrm>
              <a:off x="5410200" y="4191000"/>
              <a:ext cx="8382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10800000">
              <a:off x="3276600" y="3146524"/>
              <a:ext cx="5105400" cy="12730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4800600" y="838200"/>
            <a:ext cx="5105400" cy="2308324"/>
          </a:xfrm>
          <a:prstGeom prst="rect">
            <a:avLst/>
          </a:prstGeom>
          <a:solidFill>
            <a:schemeClr val="accent5">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dirty="0"/>
              <a:t>God’s intervention, scriptural, biblical.</a:t>
            </a:r>
          </a:p>
          <a:p>
            <a:pPr marL="285750" indent="-285750">
              <a:buFont typeface="Arial" panose="020B0604020202020204" pitchFamily="34" charset="0"/>
              <a:buChar char="•"/>
            </a:pPr>
            <a:r>
              <a:rPr lang="en-US" dirty="0"/>
              <a:t>Activity of the sun; A long ice age we’re still withdrawing from.</a:t>
            </a:r>
          </a:p>
          <a:p>
            <a:pPr marL="285750" indent="-285750">
              <a:buFont typeface="Arial" panose="020B0604020202020204" pitchFamily="34" charset="0"/>
              <a:buChar char="•"/>
            </a:pPr>
            <a:r>
              <a:rPr lang="en-US" dirty="0"/>
              <a:t>It’s cyclic, historical, evolutionary, normal part of earth’s process.</a:t>
            </a:r>
          </a:p>
          <a:p>
            <a:pPr marL="285750" indent="-285750">
              <a:buFont typeface="Arial" panose="020B0604020202020204" pitchFamily="34" charset="0"/>
              <a:buChar char="•"/>
            </a:pPr>
            <a:r>
              <a:rPr lang="en-US" dirty="0"/>
              <a:t>Natural disasters. Fires. </a:t>
            </a:r>
          </a:p>
          <a:p>
            <a:pPr marL="285750" indent="-285750">
              <a:buFont typeface="Arial" panose="020B0604020202020204" pitchFamily="34" charset="0"/>
              <a:buChar char="•"/>
            </a:pPr>
            <a:r>
              <a:rPr lang="en-US" dirty="0"/>
              <a:t>Population increase.</a:t>
            </a:r>
          </a:p>
          <a:p>
            <a:pPr marL="285750" indent="-285750">
              <a:buFont typeface="Arial" panose="020B0604020202020204" pitchFamily="34" charset="0"/>
              <a:buChar char="•"/>
            </a:pPr>
            <a:r>
              <a:rPr lang="en-US" dirty="0"/>
              <a:t>BOTH! 17.7% response.</a:t>
            </a:r>
          </a:p>
        </p:txBody>
      </p:sp>
    </p:spTree>
    <p:custDataLst>
      <p:tags r:id="rId1"/>
    </p:custDataLst>
    <p:extLst>
      <p:ext uri="{BB962C8B-B14F-4D97-AF65-F5344CB8AC3E}">
        <p14:creationId xmlns:p14="http://schemas.microsoft.com/office/powerpoint/2010/main" val="16823171"/>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77" y="533400"/>
            <a:ext cx="2342624" cy="2362200"/>
          </a:xfrm>
        </p:spPr>
        <p:txBody>
          <a:bodyPr/>
          <a:lstStyle/>
          <a:p>
            <a:r>
              <a:rPr lang="en-US" dirty="0" smtClean="0"/>
              <a:t>National Study</a:t>
            </a:r>
            <a:endParaRPr lang="en-US" dirty="0"/>
          </a:p>
        </p:txBody>
      </p:sp>
      <p:pic>
        <p:nvPicPr>
          <p:cNvPr id="4" name="Picture 3"/>
          <p:cNvPicPr>
            <a:picLocks noChangeAspect="1"/>
          </p:cNvPicPr>
          <p:nvPr/>
        </p:nvPicPr>
        <p:blipFill>
          <a:blip r:embed="rId3"/>
          <a:stretch>
            <a:fillRect/>
          </a:stretch>
        </p:blipFill>
        <p:spPr>
          <a:xfrm>
            <a:off x="2667000" y="616716"/>
            <a:ext cx="8305800" cy="6241284"/>
          </a:xfrm>
          <a:prstGeom prst="rect">
            <a:avLst/>
          </a:prstGeom>
        </p:spPr>
      </p:pic>
      <p:sp>
        <p:nvSpPr>
          <p:cNvPr id="5" name="TextBox 4"/>
          <p:cNvSpPr txBox="1"/>
          <p:nvPr/>
        </p:nvSpPr>
        <p:spPr>
          <a:xfrm>
            <a:off x="172198" y="3710854"/>
            <a:ext cx="2494802" cy="3046988"/>
          </a:xfrm>
          <a:prstGeom prst="rect">
            <a:avLst/>
          </a:prstGeom>
          <a:noFill/>
        </p:spPr>
        <p:txBody>
          <a:bodyPr wrap="square" rtlCol="0">
            <a:spAutoFit/>
          </a:bodyPr>
          <a:lstStyle/>
          <a:p>
            <a:r>
              <a:rPr lang="en-US" sz="1600" dirty="0" smtClean="0"/>
              <a:t>Source: Leiserowitz</a:t>
            </a:r>
            <a:r>
              <a:rPr lang="en-US" sz="1600" dirty="0"/>
              <a:t>, A., </a:t>
            </a:r>
            <a:r>
              <a:rPr lang="en-US" sz="1600" dirty="0" err="1"/>
              <a:t>Maibach</a:t>
            </a:r>
            <a:r>
              <a:rPr lang="en-US" sz="1600" dirty="0"/>
              <a:t>, E., </a:t>
            </a:r>
            <a:r>
              <a:rPr lang="en-US" sz="1600" dirty="0" err="1"/>
              <a:t>Roser-Renouf</a:t>
            </a:r>
            <a:r>
              <a:rPr lang="en-US" sz="1600" dirty="0"/>
              <a:t>, C., Feinberg, G., &amp; Rosenthal, S. (2016). </a:t>
            </a:r>
            <a:r>
              <a:rPr lang="en-US" sz="1600" i="1" dirty="0"/>
              <a:t>Climate change in the American mind: March, 2016</a:t>
            </a:r>
            <a:r>
              <a:rPr lang="en-US" sz="1600" dirty="0"/>
              <a:t>. Yale University and George Mason University. New Haven, CT: Yale Program on Climate Change Communication</a:t>
            </a:r>
            <a:r>
              <a:rPr lang="en-US" sz="1600" dirty="0" smtClean="0"/>
              <a:t>.</a:t>
            </a:r>
            <a:endParaRPr lang="en-US" sz="1600" dirty="0"/>
          </a:p>
        </p:txBody>
      </p:sp>
    </p:spTree>
    <p:extLst>
      <p:ext uri="{BB962C8B-B14F-4D97-AF65-F5344CB8AC3E}">
        <p14:creationId xmlns:p14="http://schemas.microsoft.com/office/powerpoint/2010/main" val="1417362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981200" y="457200"/>
            <a:ext cx="8229600" cy="808038"/>
          </a:xfrm>
        </p:spPr>
        <p:txBody>
          <a:bodyPr>
            <a:normAutofit fontScale="90000"/>
          </a:bodyPr>
          <a:lstStyle/>
          <a:p>
            <a:r>
              <a:rPr lang="en-US" dirty="0" smtClean="0"/>
              <a:t>Class: In </a:t>
            </a:r>
            <a:r>
              <a:rPr lang="en-US" dirty="0" smtClean="0"/>
              <a:t>general would you describe your political view as…</a:t>
            </a:r>
            <a:endParaRPr lang="en-US" dirty="0"/>
          </a:p>
        </p:txBody>
      </p:sp>
      <p:sp>
        <p:nvSpPr>
          <p:cNvPr id="3" name="TPAnswers"/>
          <p:cNvSpPr>
            <a:spLocks noGrp="1"/>
          </p:cNvSpPr>
          <p:nvPr>
            <p:ph type="body" idx="1"/>
            <p:custDataLst>
              <p:tags r:id="rId2"/>
            </p:custDataLst>
          </p:nvPr>
        </p:nvSpPr>
        <p:spPr>
          <a:xfrm>
            <a:off x="1981200" y="1600200"/>
            <a:ext cx="4114800" cy="4876800"/>
          </a:xfrm>
        </p:spPr>
        <p:txBody>
          <a:bodyPr>
            <a:normAutofit/>
          </a:bodyPr>
          <a:lstStyle/>
          <a:p>
            <a:pPr marL="514350" indent="-514350">
              <a:buFont typeface="Arial" pitchFamily="34" charset="0"/>
              <a:buAutoNum type="alphaUcPeriod"/>
            </a:pPr>
            <a:r>
              <a:rPr lang="en-US" sz="3200" dirty="0"/>
              <a:t>Very conservative</a:t>
            </a:r>
          </a:p>
          <a:p>
            <a:pPr marL="514350" indent="-514350">
              <a:buFont typeface="Arial" pitchFamily="34" charset="0"/>
              <a:buAutoNum type="alphaUcPeriod"/>
            </a:pPr>
            <a:r>
              <a:rPr lang="en-US" sz="3200" dirty="0"/>
              <a:t>Somewhat conservative</a:t>
            </a:r>
          </a:p>
          <a:p>
            <a:pPr marL="514350" indent="-514350">
              <a:buFont typeface="Arial" pitchFamily="34" charset="0"/>
              <a:buAutoNum type="alphaUcPeriod"/>
            </a:pPr>
            <a:r>
              <a:rPr lang="en-US" sz="3200" dirty="0"/>
              <a:t>Moderate</a:t>
            </a:r>
          </a:p>
          <a:p>
            <a:pPr marL="514350" indent="-514350">
              <a:buFont typeface="Arial" pitchFamily="34" charset="0"/>
              <a:buAutoNum type="alphaUcPeriod"/>
            </a:pPr>
            <a:r>
              <a:rPr lang="en-US" sz="3200" dirty="0"/>
              <a:t>Somewhat liberal</a:t>
            </a:r>
          </a:p>
          <a:p>
            <a:pPr marL="514350" indent="-514350">
              <a:buFont typeface="Arial" pitchFamily="34" charset="0"/>
              <a:buAutoNum type="alphaUcPeriod"/>
            </a:pPr>
            <a:r>
              <a:rPr lang="en-US" sz="3200" dirty="0"/>
              <a:t>Very liberal</a:t>
            </a:r>
          </a:p>
        </p:txBody>
      </p:sp>
    </p:spTree>
    <p:custDataLst>
      <p:tags r:id="rId1"/>
    </p:custDataLst>
    <p:extLst>
      <p:ext uri="{BB962C8B-B14F-4D97-AF65-F5344CB8AC3E}">
        <p14:creationId xmlns:p14="http://schemas.microsoft.com/office/powerpoint/2010/main" val="2001938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742213949"/>
              </p:ext>
            </p:extLst>
          </p:nvPr>
        </p:nvGraphicFramePr>
        <p:xfrm>
          <a:off x="381000" y="1752600"/>
          <a:ext cx="3800475" cy="4876800"/>
        </p:xfrm>
        <a:graphic>
          <a:graphicData uri="http://schemas.openxmlformats.org/presentationml/2006/ole">
            <mc:AlternateContent xmlns:mc="http://schemas.openxmlformats.org/markup-compatibility/2006">
              <mc:Choice xmlns:v="urn:schemas-microsoft-com:vml" Requires="v">
                <p:oleObj spid="_x0000_s30728" name="Document" r:id="rId3" imgW="6858000" imgH="8801100" progId="Word.Document.12">
                  <p:embed/>
                </p:oleObj>
              </mc:Choice>
              <mc:Fallback>
                <p:oleObj name="Document" r:id="rId3" imgW="6858000" imgH="8801100" progId="Word.Document.12">
                  <p:embed/>
                  <p:pic>
                    <p:nvPicPr>
                      <p:cNvPr id="0" name=""/>
                      <p:cNvPicPr/>
                      <p:nvPr/>
                    </p:nvPicPr>
                    <p:blipFill>
                      <a:blip r:embed="rId4"/>
                      <a:stretch>
                        <a:fillRect/>
                      </a:stretch>
                    </p:blipFill>
                    <p:spPr>
                      <a:xfrm>
                        <a:off x="381000" y="1752600"/>
                        <a:ext cx="3800475" cy="4876800"/>
                      </a:xfrm>
                      <a:prstGeom prst="rect">
                        <a:avLst/>
                      </a:prstGeom>
                    </p:spPr>
                  </p:pic>
                </p:oleObj>
              </mc:Fallback>
            </mc:AlternateContent>
          </a:graphicData>
        </a:graphic>
      </p:graphicFrame>
      <p:sp>
        <p:nvSpPr>
          <p:cNvPr id="5" name="TextBox 4"/>
          <p:cNvSpPr txBox="1"/>
          <p:nvPr/>
        </p:nvSpPr>
        <p:spPr>
          <a:xfrm>
            <a:off x="4876801" y="1752600"/>
            <a:ext cx="5791200" cy="3693319"/>
          </a:xfrm>
          <a:prstGeom prst="rect">
            <a:avLst/>
          </a:prstGeom>
          <a:noFill/>
        </p:spPr>
        <p:txBody>
          <a:bodyPr wrap="square" rtlCol="0">
            <a:spAutoFit/>
          </a:bodyPr>
          <a:lstStyle/>
          <a:p>
            <a:r>
              <a:rPr lang="en-US" b="1" dirty="0" smtClean="0"/>
              <a:t>Unit Objectives</a:t>
            </a:r>
            <a:r>
              <a:rPr lang="en-US" b="1" dirty="0"/>
              <a:t>:</a:t>
            </a:r>
            <a:endParaRPr lang="en-US" dirty="0"/>
          </a:p>
          <a:p>
            <a:pPr marL="285750" lvl="0" indent="-285750">
              <a:buFont typeface="Arial" charset="0"/>
              <a:buChar char="•"/>
            </a:pPr>
            <a:r>
              <a:rPr lang="en-US" dirty="0"/>
              <a:t>Students will </a:t>
            </a:r>
            <a:r>
              <a:rPr lang="en-US" dirty="0" smtClean="0"/>
              <a:t>use </a:t>
            </a:r>
            <a:r>
              <a:rPr lang="en-US" dirty="0"/>
              <a:t>researching, writing, rhetoric and argumentation </a:t>
            </a:r>
            <a:r>
              <a:rPr lang="en-US" dirty="0" smtClean="0"/>
              <a:t>skills to create a visual aid related to climate science education. </a:t>
            </a:r>
            <a:endParaRPr lang="en-US" dirty="0"/>
          </a:p>
          <a:p>
            <a:pPr marL="285750" lvl="0" indent="-285750">
              <a:buFont typeface="Arial" charset="0"/>
              <a:buChar char="•"/>
            </a:pPr>
            <a:r>
              <a:rPr lang="en-US" dirty="0"/>
              <a:t>Students will </a:t>
            </a:r>
            <a:r>
              <a:rPr lang="en-US" dirty="0" smtClean="0"/>
              <a:t>compare and contrast views related to climate change on the class, regional, and national levels. </a:t>
            </a:r>
            <a:endParaRPr lang="en-US" dirty="0"/>
          </a:p>
          <a:p>
            <a:pPr marL="285750" lvl="0" indent="-285750">
              <a:buFont typeface="Arial" charset="0"/>
              <a:buChar char="•"/>
            </a:pPr>
            <a:r>
              <a:rPr lang="en-US" dirty="0"/>
              <a:t>Students will </a:t>
            </a:r>
            <a:r>
              <a:rPr lang="en-US" dirty="0" smtClean="0"/>
              <a:t>conduct a climate change survey utilizing social science methodology.</a:t>
            </a:r>
          </a:p>
          <a:p>
            <a:pPr marL="285750" lvl="0" indent="-285750">
              <a:buFont typeface="Arial" charset="0"/>
              <a:buChar char="•"/>
            </a:pPr>
            <a:r>
              <a:rPr lang="en-US" dirty="0" smtClean="0"/>
              <a:t>Students will explore media (social, news, etc.) to locate and evaluate the credibility of claims made related to climate change.</a:t>
            </a:r>
            <a:endParaRPr lang="en-US" dirty="0"/>
          </a:p>
          <a:p>
            <a:endParaRPr lang="en-US" dirty="0"/>
          </a:p>
        </p:txBody>
      </p:sp>
    </p:spTree>
    <p:extLst>
      <p:ext uri="{BB962C8B-B14F-4D97-AF65-F5344CB8AC3E}">
        <p14:creationId xmlns:p14="http://schemas.microsoft.com/office/powerpoint/2010/main" val="1856628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Profile of PNW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7134479"/>
              </p:ext>
            </p:extLst>
          </p:nvPr>
        </p:nvGraphicFramePr>
        <p:xfrm>
          <a:off x="1981200" y="12954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819400" y="5867400"/>
            <a:ext cx="6248400" cy="369332"/>
          </a:xfrm>
          <a:prstGeom prst="rect">
            <a:avLst/>
          </a:prstGeom>
        </p:spPr>
        <p:txBody>
          <a:bodyPr wrap="square">
            <a:spAutoFit/>
          </a:bodyPr>
          <a:lstStyle/>
          <a:p>
            <a:pPr algn="ctr"/>
            <a:r>
              <a:rPr lang="en-US" b="1" dirty="0"/>
              <a:t>Chi-square statistic = 319.4, </a:t>
            </a:r>
            <a:r>
              <a:rPr lang="en-US" b="1" dirty="0" err="1"/>
              <a:t>df</a:t>
            </a:r>
            <a:r>
              <a:rPr lang="en-US" b="1" dirty="0"/>
              <a:t> =12, </a:t>
            </a:r>
            <a:r>
              <a:rPr lang="en-US" b="1" dirty="0" err="1"/>
              <a:t>pvalue</a:t>
            </a:r>
            <a:r>
              <a:rPr lang="en-US" b="1" dirty="0"/>
              <a:t> =&lt;0.0001</a:t>
            </a:r>
          </a:p>
        </p:txBody>
      </p:sp>
    </p:spTree>
    <p:extLst>
      <p:ext uri="{BB962C8B-B14F-4D97-AF65-F5344CB8AC3E}">
        <p14:creationId xmlns:p14="http://schemas.microsoft.com/office/powerpoint/2010/main" val="1313771425"/>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the climate has changed over the past 100 years: Temperatures have…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05550935"/>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1"/>
          <p:cNvSpPr txBox="1"/>
          <p:nvPr/>
        </p:nvSpPr>
        <p:spPr>
          <a:xfrm>
            <a:off x="3443266" y="6172200"/>
            <a:ext cx="5305469"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t>Chi-square statistic = 47, </a:t>
            </a:r>
            <a:r>
              <a:rPr lang="en-US" sz="1600" b="1" dirty="0" err="1"/>
              <a:t>df</a:t>
            </a:r>
            <a:r>
              <a:rPr lang="en-US" sz="1600" b="1" dirty="0"/>
              <a:t> =4, </a:t>
            </a:r>
            <a:r>
              <a:rPr lang="en-US" sz="1600" b="1" dirty="0" err="1"/>
              <a:t>pvalue</a:t>
            </a:r>
            <a:r>
              <a:rPr lang="en-US" sz="1600" b="1" dirty="0"/>
              <a:t> =&lt;0.0001</a:t>
            </a:r>
          </a:p>
        </p:txBody>
      </p:sp>
      <p:sp>
        <p:nvSpPr>
          <p:cNvPr id="5" name="TextBox 4"/>
          <p:cNvSpPr txBox="1"/>
          <p:nvPr/>
        </p:nvSpPr>
        <p:spPr>
          <a:xfrm>
            <a:off x="1981199" y="1"/>
            <a:ext cx="8229600" cy="461665"/>
          </a:xfrm>
          <a:prstGeom prst="rect">
            <a:avLst/>
          </a:prstGeom>
          <a:solidFill>
            <a:schemeClr val="accent5">
              <a:lumMod val="20000"/>
              <a:lumOff val="80000"/>
            </a:schemeClr>
          </a:solidFill>
          <a:ln>
            <a:solidFill>
              <a:schemeClr val="tx1"/>
            </a:solidFill>
          </a:ln>
        </p:spPr>
        <p:txBody>
          <a:bodyPr wrap="square" rtlCol="0">
            <a:spAutoFit/>
          </a:bodyPr>
          <a:lstStyle/>
          <a:p>
            <a:r>
              <a:rPr lang="en-US" sz="1100" dirty="0"/>
              <a:t>The more liberal you are… </a:t>
            </a:r>
            <a:r>
              <a:rPr lang="en-US" sz="1200" dirty="0"/>
              <a:t>the more likely you are to perceive increases in temperature over the past century. </a:t>
            </a:r>
          </a:p>
          <a:p>
            <a:r>
              <a:rPr lang="en-US" sz="1200" dirty="0"/>
              <a:t>And few people have observed decreases.</a:t>
            </a:r>
            <a:endParaRPr lang="en-US" sz="1100" dirty="0"/>
          </a:p>
        </p:txBody>
      </p:sp>
    </p:spTree>
    <p:custDataLst>
      <p:tags r:id="rId1"/>
    </p:custDataLst>
    <p:extLst>
      <p:ext uri="{BB962C8B-B14F-4D97-AF65-F5344CB8AC3E}">
        <p14:creationId xmlns:p14="http://schemas.microsoft.com/office/powerpoint/2010/main" val="63869943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09600" y="457200"/>
            <a:ext cx="9601200" cy="808038"/>
          </a:xfrm>
        </p:spPr>
        <p:txBody>
          <a:bodyPr>
            <a:normAutofit fontScale="90000"/>
          </a:bodyPr>
          <a:lstStyle/>
          <a:p>
            <a:r>
              <a:rPr lang="en-US" smtClean="0"/>
              <a:t>Class: How </a:t>
            </a:r>
            <a:r>
              <a:rPr lang="en-US" dirty="0" smtClean="0"/>
              <a:t>concerned are you about this (climate) change?</a:t>
            </a:r>
            <a:endParaRPr lang="en-US" dirty="0"/>
          </a:p>
        </p:txBody>
      </p:sp>
      <p:sp>
        <p:nvSpPr>
          <p:cNvPr id="3" name="TPAnswers"/>
          <p:cNvSpPr>
            <a:spLocks noGrp="1"/>
          </p:cNvSpPr>
          <p:nvPr>
            <p:ph type="body" idx="1"/>
            <p:custDataLst>
              <p:tags r:id="rId2"/>
            </p:custDataLst>
          </p:nvPr>
        </p:nvSpPr>
        <p:spPr>
          <a:xfrm>
            <a:off x="1981200" y="1600200"/>
            <a:ext cx="6629400" cy="4876800"/>
          </a:xfrm>
        </p:spPr>
        <p:txBody>
          <a:bodyPr>
            <a:normAutofit/>
          </a:bodyPr>
          <a:lstStyle/>
          <a:p>
            <a:pPr marL="514350" indent="-514350">
              <a:buFont typeface="Arial" pitchFamily="34" charset="0"/>
              <a:buAutoNum type="alphaUcPeriod"/>
            </a:pPr>
            <a:r>
              <a:rPr lang="en-US" sz="3600" dirty="0"/>
              <a:t>Greatly concerned</a:t>
            </a:r>
          </a:p>
          <a:p>
            <a:pPr marL="514350" indent="-514350">
              <a:buFont typeface="Arial" pitchFamily="34" charset="0"/>
              <a:buAutoNum type="alphaUcPeriod"/>
            </a:pPr>
            <a:r>
              <a:rPr lang="en-US" sz="3600" dirty="0"/>
              <a:t>Somewhat concerned</a:t>
            </a:r>
          </a:p>
          <a:p>
            <a:pPr marL="514350" indent="-514350">
              <a:buFont typeface="Arial" pitchFamily="34" charset="0"/>
              <a:buAutoNum type="alphaUcPeriod"/>
            </a:pPr>
            <a:r>
              <a:rPr lang="en-US" sz="3600" dirty="0"/>
              <a:t>A little concerned</a:t>
            </a:r>
          </a:p>
          <a:p>
            <a:pPr marL="514350" indent="-514350">
              <a:buFont typeface="Arial" pitchFamily="34" charset="0"/>
              <a:buAutoNum type="alphaUcPeriod"/>
            </a:pPr>
            <a:r>
              <a:rPr lang="en-US" sz="3600" dirty="0"/>
              <a:t>Not concerned</a:t>
            </a:r>
          </a:p>
        </p:txBody>
      </p:sp>
    </p:spTree>
    <p:custDataLst>
      <p:tags r:id="rId1"/>
    </p:custDataLst>
    <p:extLst>
      <p:ext uri="{BB962C8B-B14F-4D97-AF65-F5344CB8AC3E}">
        <p14:creationId xmlns:p14="http://schemas.microsoft.com/office/powerpoint/2010/main" val="29982948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you concerned about? </a:t>
            </a:r>
            <a:endParaRPr lang="en-US" dirty="0"/>
          </a:p>
        </p:txBody>
      </p:sp>
      <p:sp>
        <p:nvSpPr>
          <p:cNvPr id="3" name="Text Placeholder 2"/>
          <p:cNvSpPr>
            <a:spLocks noGrp="1"/>
          </p:cNvSpPr>
          <p:nvPr>
            <p:ph type="body" idx="1"/>
          </p:nvPr>
        </p:nvSpPr>
        <p:spPr/>
        <p:txBody>
          <a:bodyPr/>
          <a:lstStyle/>
          <a:p>
            <a:r>
              <a:rPr lang="en-US" dirty="0" smtClean="0"/>
              <a:t>Brainstorm the ways in which climate change is affecting you, your community or your country. </a:t>
            </a:r>
            <a:endParaRPr lang="en-US" dirty="0"/>
          </a:p>
        </p:txBody>
      </p:sp>
    </p:spTree>
    <p:extLst>
      <p:ext uri="{BB962C8B-B14F-4D97-AF65-F5344CB8AC3E}">
        <p14:creationId xmlns:p14="http://schemas.microsoft.com/office/powerpoint/2010/main" val="87976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6" y="685800"/>
            <a:ext cx="2190224" cy="1828800"/>
          </a:xfrm>
        </p:spPr>
        <p:txBody>
          <a:bodyPr/>
          <a:lstStyle/>
          <a:p>
            <a:r>
              <a:rPr lang="en-US" dirty="0" smtClean="0"/>
              <a:t>National Concern:</a:t>
            </a:r>
            <a:endParaRPr lang="en-US" dirty="0"/>
          </a:p>
        </p:txBody>
      </p:sp>
      <p:pic>
        <p:nvPicPr>
          <p:cNvPr id="4" name="Picture 3"/>
          <p:cNvPicPr>
            <a:picLocks noChangeAspect="1"/>
          </p:cNvPicPr>
          <p:nvPr/>
        </p:nvPicPr>
        <p:blipFill>
          <a:blip r:embed="rId3"/>
          <a:stretch>
            <a:fillRect/>
          </a:stretch>
        </p:blipFill>
        <p:spPr>
          <a:xfrm>
            <a:off x="2438400" y="381000"/>
            <a:ext cx="8318500" cy="6247750"/>
          </a:xfrm>
          <a:prstGeom prst="rect">
            <a:avLst/>
          </a:prstGeom>
        </p:spPr>
      </p:pic>
    </p:spTree>
    <p:extLst>
      <p:ext uri="{BB962C8B-B14F-4D97-AF65-F5344CB8AC3E}">
        <p14:creationId xmlns:p14="http://schemas.microsoft.com/office/powerpoint/2010/main" val="316117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PNW Public: Level of Concern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12227869"/>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3534053"/>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PNW Public: How concerned are you </a:t>
            </a:r>
            <a:br>
              <a:rPr lang="en-US" sz="3100" dirty="0"/>
            </a:br>
            <a:r>
              <a:rPr lang="en-US" sz="3100" dirty="0"/>
              <a:t>about this change * Cause of temp. changes.</a:t>
            </a:r>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6458014"/>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45472" y="6546910"/>
            <a:ext cx="8229600" cy="307777"/>
          </a:xfrm>
          <a:prstGeom prst="rect">
            <a:avLst/>
          </a:prstGeom>
          <a:solidFill>
            <a:schemeClr val="accent5">
              <a:lumMod val="20000"/>
              <a:lumOff val="80000"/>
            </a:schemeClr>
          </a:solidFill>
          <a:ln>
            <a:solidFill>
              <a:schemeClr val="tx1"/>
            </a:solidFill>
          </a:ln>
        </p:spPr>
        <p:txBody>
          <a:bodyPr wrap="square" rtlCol="0">
            <a:spAutoFit/>
          </a:bodyPr>
          <a:lstStyle/>
          <a:p>
            <a:r>
              <a:rPr lang="en-US" sz="1200" dirty="0"/>
              <a:t>The more you perceive humans as the cause of climate change…t</a:t>
            </a:r>
            <a:r>
              <a:rPr lang="en-US" sz="1400" dirty="0"/>
              <a:t>he more concerned you are. </a:t>
            </a:r>
          </a:p>
        </p:txBody>
      </p:sp>
      <p:sp>
        <p:nvSpPr>
          <p:cNvPr id="6" name="TextBox 1"/>
          <p:cNvSpPr txBox="1"/>
          <p:nvPr/>
        </p:nvSpPr>
        <p:spPr>
          <a:xfrm>
            <a:off x="3443266" y="6172200"/>
            <a:ext cx="5305469"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i="1" dirty="0"/>
              <a:t>Chi-square </a:t>
            </a:r>
            <a:r>
              <a:rPr lang="en-US" sz="1600" b="1" dirty="0"/>
              <a:t>statistic = 78.8, </a:t>
            </a:r>
            <a:r>
              <a:rPr lang="en-US" sz="1600" b="1" i="1" dirty="0" err="1"/>
              <a:t>df</a:t>
            </a:r>
            <a:r>
              <a:rPr lang="en-US" sz="1600" b="1" dirty="0"/>
              <a:t> =20, </a:t>
            </a:r>
            <a:r>
              <a:rPr lang="en-US" sz="1600" b="1" i="1" dirty="0" smtClean="0"/>
              <a:t>p</a:t>
            </a:r>
            <a:r>
              <a:rPr lang="en-US" sz="1600" b="1" dirty="0" smtClean="0"/>
              <a:t> value </a:t>
            </a:r>
            <a:r>
              <a:rPr lang="en-US" sz="1600" b="1" dirty="0"/>
              <a:t>=0.0001</a:t>
            </a:r>
          </a:p>
        </p:txBody>
      </p:sp>
    </p:spTree>
    <p:custDataLst>
      <p:tags r:id="rId1"/>
    </p:custDataLst>
    <p:extLst>
      <p:ext uri="{BB962C8B-B14F-4D97-AF65-F5344CB8AC3E}">
        <p14:creationId xmlns:p14="http://schemas.microsoft.com/office/powerpoint/2010/main" val="1967719260"/>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 and Concern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99345241"/>
              </p:ext>
            </p:extLst>
          </p:nvPr>
        </p:nvGraphicFramePr>
        <p:xfrm>
          <a:off x="1981200" y="1646238"/>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981199" y="457201"/>
            <a:ext cx="8229600" cy="830997"/>
          </a:xfrm>
          <a:prstGeom prst="rect">
            <a:avLst/>
          </a:prstGeom>
          <a:solidFill>
            <a:schemeClr val="accent5">
              <a:lumMod val="20000"/>
              <a:lumOff val="80000"/>
            </a:schemeClr>
          </a:solidFill>
          <a:ln>
            <a:solidFill>
              <a:schemeClr val="tx1"/>
            </a:solidFill>
          </a:ln>
        </p:spPr>
        <p:txBody>
          <a:bodyPr wrap="square" rtlCol="0">
            <a:spAutoFit/>
          </a:bodyPr>
          <a:lstStyle/>
          <a:p>
            <a:r>
              <a:rPr lang="en-US" sz="2400" dirty="0"/>
              <a:t>Men are less concerned than women in the PNW.</a:t>
            </a:r>
            <a:endParaRPr lang="en-US" sz="2800" dirty="0"/>
          </a:p>
          <a:p>
            <a:endParaRPr lang="en-US" sz="2400" dirty="0"/>
          </a:p>
        </p:txBody>
      </p:sp>
      <p:sp>
        <p:nvSpPr>
          <p:cNvPr id="8" name="TextBox 1"/>
          <p:cNvSpPr txBox="1"/>
          <p:nvPr/>
        </p:nvSpPr>
        <p:spPr>
          <a:xfrm>
            <a:off x="3443266" y="6172200"/>
            <a:ext cx="5305469"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t>Chi-square statistic = 18.5, </a:t>
            </a:r>
            <a:r>
              <a:rPr lang="en-US" sz="1600" b="1" dirty="0" err="1"/>
              <a:t>df</a:t>
            </a:r>
            <a:r>
              <a:rPr lang="en-US" sz="1600" b="1" dirty="0"/>
              <a:t> =3, </a:t>
            </a:r>
            <a:r>
              <a:rPr lang="en-US" sz="1600" b="1" dirty="0" err="1"/>
              <a:t>pvalue</a:t>
            </a:r>
            <a:r>
              <a:rPr lang="en-US" sz="1600" b="1" dirty="0"/>
              <a:t> =0.0003</a:t>
            </a:r>
          </a:p>
        </p:txBody>
      </p:sp>
    </p:spTree>
    <p:custDataLst>
      <p:tags r:id="rId1"/>
    </p:custDataLst>
    <p:extLst>
      <p:ext uri="{BB962C8B-B14F-4D97-AF65-F5344CB8AC3E}">
        <p14:creationId xmlns:p14="http://schemas.microsoft.com/office/powerpoint/2010/main" val="2331695567"/>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dirty="0">
                <a:solidFill>
                  <a:schemeClr val="tx1"/>
                </a:solidFill>
              </a:rPr>
              <a:t>How much do you think climate change will harm your family?</a:t>
            </a:r>
          </a:p>
        </p:txBody>
      </p:sp>
      <p:sp>
        <p:nvSpPr>
          <p:cNvPr id="3" name="TPAnswers"/>
          <p:cNvSpPr>
            <a:spLocks noGrp="1"/>
          </p:cNvSpPr>
          <p:nvPr>
            <p:ph idx="1"/>
            <p:custDataLst>
              <p:tags r:id="rId2"/>
            </p:custDataLst>
          </p:nvPr>
        </p:nvSpPr>
        <p:spPr/>
        <p:txBody>
          <a:bodyPr/>
          <a:lstStyle/>
          <a:p>
            <a:pPr marL="457200" indent="-457200">
              <a:buFont typeface="+mj-lt"/>
              <a:buAutoNum type="alphaUcPeriod"/>
            </a:pPr>
            <a:r>
              <a:rPr lang="en-US" smtClean="0"/>
              <a:t>Not at all</a:t>
            </a:r>
            <a:endParaRPr lang="en-US" dirty="0"/>
          </a:p>
          <a:p>
            <a:pPr marL="457200" indent="-457200">
              <a:buFont typeface="+mj-lt"/>
              <a:buAutoNum type="alphaUcPeriod"/>
            </a:pPr>
            <a:r>
              <a:rPr lang="en-US" dirty="0" smtClean="0"/>
              <a:t>Only </a:t>
            </a:r>
            <a:r>
              <a:rPr lang="en-US" dirty="0"/>
              <a:t>a little</a:t>
            </a:r>
          </a:p>
          <a:p>
            <a:pPr marL="457200" indent="-457200">
              <a:buFont typeface="+mj-lt"/>
              <a:buAutoNum type="alphaUcPeriod"/>
            </a:pPr>
            <a:r>
              <a:rPr lang="en-US" dirty="0" smtClean="0"/>
              <a:t>A </a:t>
            </a:r>
            <a:r>
              <a:rPr lang="en-US" dirty="0"/>
              <a:t>moderate amount</a:t>
            </a:r>
          </a:p>
          <a:p>
            <a:pPr marL="457200" indent="-457200">
              <a:buFont typeface="+mj-lt"/>
              <a:buAutoNum type="alphaUcPeriod"/>
            </a:pPr>
            <a:r>
              <a:rPr lang="en-US" dirty="0" smtClean="0"/>
              <a:t>A </a:t>
            </a:r>
            <a:r>
              <a:rPr lang="en-US"/>
              <a:t>great </a:t>
            </a:r>
            <a:r>
              <a:rPr lang="en-US" smtClean="0"/>
              <a:t>deal</a:t>
            </a:r>
            <a:endParaRPr lang="en-US" dirty="0"/>
          </a:p>
        </p:txBody>
      </p:sp>
    </p:spTree>
    <p:custDataLst>
      <p:tags r:id="rId1"/>
    </p:custDataLst>
    <p:extLst>
      <p:ext uri="{BB962C8B-B14F-4D97-AF65-F5344CB8AC3E}">
        <p14:creationId xmlns:p14="http://schemas.microsoft.com/office/powerpoint/2010/main" val="2587860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dirty="0">
                <a:solidFill>
                  <a:schemeClr val="tx1"/>
                </a:solidFill>
              </a:rPr>
              <a:t>How much do you think climate change will harm your </a:t>
            </a:r>
            <a:r>
              <a:rPr lang="en-US" dirty="0" smtClean="0">
                <a:solidFill>
                  <a:schemeClr val="tx1"/>
                </a:solidFill>
              </a:rPr>
              <a:t>community?</a:t>
            </a:r>
            <a:endParaRPr lang="en-US" dirty="0">
              <a:solidFill>
                <a:schemeClr val="tx1"/>
              </a:solidFill>
            </a:endParaRPr>
          </a:p>
        </p:txBody>
      </p:sp>
      <p:sp>
        <p:nvSpPr>
          <p:cNvPr id="3" name="TPAnswers"/>
          <p:cNvSpPr>
            <a:spLocks noGrp="1"/>
          </p:cNvSpPr>
          <p:nvPr>
            <p:ph idx="1"/>
            <p:custDataLst>
              <p:tags r:id="rId2"/>
            </p:custDataLst>
          </p:nvPr>
        </p:nvSpPr>
        <p:spPr/>
        <p:txBody>
          <a:bodyPr/>
          <a:lstStyle/>
          <a:p>
            <a:pPr marL="457200" indent="-457200">
              <a:buFont typeface="+mj-lt"/>
              <a:buAutoNum type="alphaUcPeriod"/>
            </a:pPr>
            <a:r>
              <a:rPr lang="en-US" smtClean="0"/>
              <a:t>Not at all</a:t>
            </a:r>
            <a:endParaRPr lang="en-US" dirty="0"/>
          </a:p>
          <a:p>
            <a:pPr marL="457200" indent="-457200">
              <a:buFont typeface="+mj-lt"/>
              <a:buAutoNum type="alphaUcPeriod"/>
            </a:pPr>
            <a:r>
              <a:rPr lang="en-US" dirty="0" smtClean="0"/>
              <a:t>Only </a:t>
            </a:r>
            <a:r>
              <a:rPr lang="en-US" dirty="0"/>
              <a:t>a little</a:t>
            </a:r>
          </a:p>
          <a:p>
            <a:pPr marL="457200" indent="-457200">
              <a:buFont typeface="+mj-lt"/>
              <a:buAutoNum type="alphaUcPeriod"/>
            </a:pPr>
            <a:r>
              <a:rPr lang="en-US" dirty="0" smtClean="0"/>
              <a:t>A </a:t>
            </a:r>
            <a:r>
              <a:rPr lang="en-US" dirty="0"/>
              <a:t>moderate amount</a:t>
            </a:r>
          </a:p>
          <a:p>
            <a:pPr marL="457200" indent="-457200">
              <a:buFont typeface="+mj-lt"/>
              <a:buAutoNum type="alphaUcPeriod"/>
            </a:pPr>
            <a:r>
              <a:rPr lang="en-US" dirty="0" smtClean="0"/>
              <a:t>A </a:t>
            </a:r>
            <a:r>
              <a:rPr lang="en-US"/>
              <a:t>great </a:t>
            </a:r>
            <a:r>
              <a:rPr lang="en-US" smtClean="0"/>
              <a:t>deal</a:t>
            </a:r>
            <a:endParaRPr lang="en-US" dirty="0"/>
          </a:p>
        </p:txBody>
      </p:sp>
    </p:spTree>
    <p:custDataLst>
      <p:tags r:id="rId1"/>
    </p:custDataLst>
    <p:extLst>
      <p:ext uri="{BB962C8B-B14F-4D97-AF65-F5344CB8AC3E}">
        <p14:creationId xmlns:p14="http://schemas.microsoft.com/office/powerpoint/2010/main" val="945441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t>
            </a:r>
            <a:endParaRPr lang="en-US" dirty="0"/>
          </a:p>
        </p:txBody>
      </p:sp>
      <p:sp>
        <p:nvSpPr>
          <p:cNvPr id="3" name="Content Placeholder 2"/>
          <p:cNvSpPr>
            <a:spLocks noGrp="1"/>
          </p:cNvSpPr>
          <p:nvPr>
            <p:ph idx="1"/>
          </p:nvPr>
        </p:nvSpPr>
        <p:spPr/>
        <p:txBody>
          <a:bodyPr/>
          <a:lstStyle/>
          <a:p>
            <a:pPr marL="0" indent="0">
              <a:buNone/>
            </a:pPr>
            <a:r>
              <a:rPr lang="en-US" dirty="0" smtClean="0"/>
              <a:t>Brainstorm:</a:t>
            </a:r>
          </a:p>
          <a:p>
            <a:pPr marL="0" indent="0">
              <a:buNone/>
            </a:pPr>
            <a:r>
              <a:rPr lang="en-US" dirty="0" smtClean="0"/>
              <a:t>Why does </a:t>
            </a:r>
            <a:r>
              <a:rPr lang="en-US" dirty="0" smtClean="0"/>
              <a:t>it </a:t>
            </a:r>
            <a:r>
              <a:rPr lang="en-US" dirty="0" smtClean="0"/>
              <a:t>matter what the public thinks about climate change? </a:t>
            </a:r>
          </a:p>
          <a:p>
            <a:pPr marL="0" indent="0">
              <a:buNone/>
            </a:pPr>
            <a:endParaRPr lang="en-US" dirty="0" smtClean="0"/>
          </a:p>
          <a:p>
            <a:endParaRPr lang="en-US" dirty="0"/>
          </a:p>
          <a:p>
            <a:pPr marL="0" indent="0">
              <a:buNone/>
            </a:pPr>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3673413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Scale of Concern: How much do you think climate change will harm…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069093"/>
              </p:ext>
            </p:extLst>
          </p:nvPr>
        </p:nvGraphicFramePr>
        <p:xfrm>
          <a:off x="1637442" y="2328724"/>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600200" y="1664752"/>
            <a:ext cx="9677400" cy="523220"/>
          </a:xfrm>
          <a:prstGeom prst="rect">
            <a:avLst/>
          </a:prstGeom>
          <a:solidFill>
            <a:schemeClr val="accent5">
              <a:lumMod val="20000"/>
              <a:lumOff val="80000"/>
            </a:schemeClr>
          </a:solidFill>
          <a:ln>
            <a:solidFill>
              <a:schemeClr val="tx1"/>
            </a:solidFill>
          </a:ln>
        </p:spPr>
        <p:txBody>
          <a:bodyPr wrap="square" rtlCol="0">
            <a:spAutoFit/>
          </a:bodyPr>
          <a:lstStyle/>
          <a:p>
            <a:r>
              <a:rPr lang="en-US" sz="2800" dirty="0"/>
              <a:t>The public is aware of risks to their family </a:t>
            </a:r>
            <a:r>
              <a:rPr lang="en-US" sz="2800"/>
              <a:t>and </a:t>
            </a:r>
            <a:r>
              <a:rPr lang="en-US" sz="2800" smtClean="0"/>
              <a:t>community. </a:t>
            </a:r>
            <a:endParaRPr lang="en-US" sz="2800" dirty="0"/>
          </a:p>
        </p:txBody>
      </p:sp>
    </p:spTree>
    <p:extLst>
      <p:ext uri="{BB962C8B-B14F-4D97-AF65-F5344CB8AC3E}">
        <p14:creationId xmlns:p14="http://schemas.microsoft.com/office/powerpoint/2010/main" val="171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t>
            </a:r>
            <a:r>
              <a:rPr lang="en-US" dirty="0" smtClean="0"/>
              <a:t>might </a:t>
            </a:r>
            <a:r>
              <a:rPr lang="en-US" dirty="0" smtClean="0"/>
              <a:t>people deny climate change is occurring? </a:t>
            </a:r>
            <a:endParaRPr lang="en-US" dirty="0"/>
          </a:p>
        </p:txBody>
      </p:sp>
      <p:sp>
        <p:nvSpPr>
          <p:cNvPr id="3" name="Content Placeholder 2"/>
          <p:cNvSpPr>
            <a:spLocks noGrp="1"/>
          </p:cNvSpPr>
          <p:nvPr>
            <p:ph sz="half" idx="1"/>
          </p:nvPr>
        </p:nvSpPr>
        <p:spPr/>
        <p:txBody>
          <a:bodyPr>
            <a:normAutofit/>
          </a:bodyPr>
          <a:lstStyle/>
          <a:p>
            <a:r>
              <a:rPr lang="en-US" dirty="0" smtClean="0"/>
              <a:t>Stand to lose something? </a:t>
            </a:r>
          </a:p>
          <a:p>
            <a:r>
              <a:rPr lang="en-US" dirty="0" smtClean="0"/>
              <a:t>Implies responsibility or culpability</a:t>
            </a:r>
          </a:p>
          <a:p>
            <a:r>
              <a:rPr lang="en-US" dirty="0" smtClean="0"/>
              <a:t>Requires response</a:t>
            </a:r>
          </a:p>
          <a:p>
            <a:r>
              <a:rPr lang="en-US" dirty="0" smtClean="0"/>
              <a:t>Ideological </a:t>
            </a:r>
            <a:r>
              <a:rPr lang="en-US" dirty="0" smtClean="0"/>
              <a:t>challenge</a:t>
            </a:r>
            <a:endParaRPr lang="en-US" dirty="0" smtClean="0"/>
          </a:p>
        </p:txBody>
      </p:sp>
      <p:sp>
        <p:nvSpPr>
          <p:cNvPr id="4" name="Content Placeholder 3"/>
          <p:cNvSpPr>
            <a:spLocks noGrp="1"/>
          </p:cNvSpPr>
          <p:nvPr>
            <p:ph sz="half" idx="2"/>
          </p:nvPr>
        </p:nvSpPr>
        <p:spPr/>
        <p:txBody>
          <a:bodyPr>
            <a:normAutofit/>
          </a:bodyPr>
          <a:lstStyle/>
          <a:p>
            <a:r>
              <a:rPr lang="en-US" dirty="0"/>
              <a:t>Cognitive dissonance</a:t>
            </a:r>
          </a:p>
          <a:p>
            <a:r>
              <a:rPr lang="en-US" dirty="0" smtClean="0"/>
              <a:t>Shifting </a:t>
            </a:r>
            <a:r>
              <a:rPr lang="en-US" dirty="0"/>
              <a:t>baselines/short-term memories</a:t>
            </a:r>
          </a:p>
          <a:p>
            <a:r>
              <a:rPr lang="en-US" dirty="0"/>
              <a:t>Status </a:t>
            </a:r>
            <a:r>
              <a:rPr lang="en-US" dirty="0" smtClean="0"/>
              <a:t>quo</a:t>
            </a:r>
            <a:endParaRPr lang="en-US" dirty="0"/>
          </a:p>
        </p:txBody>
      </p:sp>
    </p:spTree>
    <p:extLst>
      <p:ext uri="{BB962C8B-B14F-4D97-AF65-F5344CB8AC3E}">
        <p14:creationId xmlns:p14="http://schemas.microsoft.com/office/powerpoint/2010/main" val="4892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smtClean="0"/>
              <a:t>Shifting Baselines</a:t>
            </a:r>
            <a:endParaRPr lang="en-US" sz="3600" dirty="0"/>
          </a:p>
        </p:txBody>
      </p:sp>
      <p:sp>
        <p:nvSpPr>
          <p:cNvPr id="7" name="Text Placeholder 6"/>
          <p:cNvSpPr>
            <a:spLocks noGrp="1"/>
          </p:cNvSpPr>
          <p:nvPr>
            <p:ph type="body" sz="half" idx="2"/>
          </p:nvPr>
        </p:nvSpPr>
        <p:spPr>
          <a:xfrm>
            <a:off x="199492" y="2133600"/>
            <a:ext cx="2162708" cy="685800"/>
          </a:xfrm>
        </p:spPr>
        <p:txBody>
          <a:bodyPr/>
          <a:lstStyle/>
          <a:p>
            <a:r>
              <a:rPr lang="en-US" dirty="0" smtClean="0"/>
              <a:t>Source: Ocean </a:t>
            </a:r>
            <a:r>
              <a:rPr lang="en-US" dirty="0" smtClean="0"/>
              <a:t>portal.</a:t>
            </a:r>
          </a:p>
          <a:p>
            <a:r>
              <a:rPr lang="en-US" dirty="0" smtClean="0"/>
              <a:t>Jeremy Jackson</a:t>
            </a:r>
            <a:endParaRPr lang="en-US" dirty="0"/>
          </a:p>
        </p:txBody>
      </p:sp>
      <p:pic>
        <p:nvPicPr>
          <p:cNvPr id="6146" name="Picture 2" descr="C:\Users\lbernacchi\Documents\Dropbox\REACCHLeighPrivate\Presentations and Posters\Science On Tap\images\shifting baselines\19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813" y="356153"/>
            <a:ext cx="4280452" cy="321033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lbernacchi\Documents\Dropbox\REACCHLeighPrivate\Presentations and Posters\Science On Tap\images\shifting baselines\1965.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77"/>
          <a:stretch/>
        </p:blipFill>
        <p:spPr bwMode="auto">
          <a:xfrm>
            <a:off x="6781800" y="-89285"/>
            <a:ext cx="3769715" cy="36209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lbernacchi\Documents\Dropbox\REACCHLeighPrivate\Presentations and Posters\Science On Tap\images\shifting baselines\197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5" y="3600450"/>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lbernacchi\Documents\Dropbox\REACCHLeighPrivate\Presentations and Posters\Science On Tap\images\shifting baselines\19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881" y="3530307"/>
            <a:ext cx="4464280" cy="33482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lbernacchi\Documents\Dropbox\REACCHLeighPrivate\Presentations and Posters\Science On Tap\images\shifting baselines\200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3313" y="3472708"/>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05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animEffect transition="in" filter="fade">
                                      <p:cBhvr>
                                        <p:cTn id="22" dur="500"/>
                                        <p:tgtEl>
                                          <p:spTgt spid="61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fade">
                                      <p:cBhvr>
                                        <p:cTn id="2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491" y="381000"/>
            <a:ext cx="3077109" cy="838200"/>
          </a:xfrm>
        </p:spPr>
        <p:txBody>
          <a:bodyPr>
            <a:normAutofit/>
          </a:bodyPr>
          <a:lstStyle/>
          <a:p>
            <a:r>
              <a:rPr lang="en-US" dirty="0"/>
              <a:t>VISUALIZING CLIMATE CHANGE</a:t>
            </a:r>
          </a:p>
        </p:txBody>
      </p:sp>
      <p:sp>
        <p:nvSpPr>
          <p:cNvPr id="3" name="Text Placeholder 2"/>
          <p:cNvSpPr>
            <a:spLocks noGrp="1"/>
          </p:cNvSpPr>
          <p:nvPr>
            <p:ph type="body" sz="half" idx="2"/>
          </p:nvPr>
        </p:nvSpPr>
        <p:spPr>
          <a:xfrm>
            <a:off x="4526719" y="6429019"/>
            <a:ext cx="8411108" cy="304800"/>
          </a:xfrm>
        </p:spPr>
        <p:txBody>
          <a:bodyPr/>
          <a:lstStyle/>
          <a:p>
            <a:r>
              <a:rPr lang="en-US" dirty="0" smtClean="0"/>
              <a:t>USGS Repeat Photography </a:t>
            </a:r>
            <a:r>
              <a:rPr lang="en-US" smtClean="0"/>
              <a:t>Project </a:t>
            </a:r>
            <a:r>
              <a:rPr lang="en-US"/>
              <a:t> </a:t>
            </a:r>
            <a:r>
              <a:rPr lang="en-US" smtClean="0"/>
              <a:t>&amp; Climate </a:t>
            </a:r>
            <a:r>
              <a:rPr lang="en-US" dirty="0" smtClean="0"/>
              <a:t>Change in Mountain Ecosystems</a:t>
            </a:r>
            <a:endParaRPr lang="en-US" dirty="0"/>
          </a:p>
        </p:txBody>
      </p:sp>
      <p:pic>
        <p:nvPicPr>
          <p:cNvPr id="11266" name="Picture 2" descr="C:\Users\lbernacchi\Documents\Dropbox\REACCHLeighPrivate\Presentations and Posters\Science On Tap\images\grinnell glaci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39078"/>
            <a:ext cx="4035287" cy="555524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599" y="381000"/>
            <a:ext cx="6919453" cy="522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79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457200"/>
            <a:ext cx="9753600" cy="808038"/>
          </a:xfrm>
        </p:spPr>
        <p:txBody>
          <a:bodyPr>
            <a:normAutofit fontScale="90000"/>
          </a:bodyPr>
          <a:lstStyle/>
          <a:p>
            <a:r>
              <a:rPr lang="en-US" dirty="0" smtClean="0"/>
              <a:t>In </a:t>
            </a:r>
            <a:r>
              <a:rPr lang="en-US" dirty="0"/>
              <a:t>the areas of science and technology, would you say you </a:t>
            </a:r>
            <a:r>
              <a:rPr lang="en-US" dirty="0" smtClean="0"/>
              <a:t>are…</a:t>
            </a:r>
            <a:endParaRPr lang="en-US" dirty="0"/>
          </a:p>
        </p:txBody>
      </p:sp>
      <p:sp>
        <p:nvSpPr>
          <p:cNvPr id="3" name="TPAnswers"/>
          <p:cNvSpPr>
            <a:spLocks noGrp="1"/>
          </p:cNvSpPr>
          <p:nvPr>
            <p:ph type="body" idx="1"/>
            <p:custDataLst>
              <p:tags r:id="rId2"/>
            </p:custDataLst>
          </p:nvPr>
        </p:nvSpPr>
        <p:spPr>
          <a:xfrm>
            <a:off x="1981200" y="1600200"/>
            <a:ext cx="6629400" cy="4876800"/>
          </a:xfrm>
        </p:spPr>
        <p:txBody>
          <a:bodyPr>
            <a:normAutofit/>
          </a:bodyPr>
          <a:lstStyle/>
          <a:p>
            <a:pPr marL="514350" indent="-514350">
              <a:lnSpc>
                <a:spcPct val="150000"/>
              </a:lnSpc>
              <a:buFont typeface="Arial" pitchFamily="34" charset="0"/>
              <a:buAutoNum type="alphaUcPeriod"/>
            </a:pPr>
            <a:r>
              <a:rPr lang="en-US" sz="3200" dirty="0"/>
              <a:t>Very uninformed</a:t>
            </a:r>
          </a:p>
          <a:p>
            <a:pPr marL="514350" indent="-514350">
              <a:lnSpc>
                <a:spcPct val="150000"/>
              </a:lnSpc>
              <a:buFont typeface="Arial" pitchFamily="34" charset="0"/>
              <a:buAutoNum type="alphaUcPeriod"/>
            </a:pPr>
            <a:r>
              <a:rPr lang="en-US" sz="3200" dirty="0"/>
              <a:t>Somewhat uninformed</a:t>
            </a:r>
          </a:p>
          <a:p>
            <a:pPr marL="514350" indent="-514350">
              <a:lnSpc>
                <a:spcPct val="150000"/>
              </a:lnSpc>
              <a:buFont typeface="Arial" pitchFamily="34" charset="0"/>
              <a:buAutoNum type="alphaUcPeriod"/>
            </a:pPr>
            <a:r>
              <a:rPr lang="en-US" sz="3200" dirty="0"/>
              <a:t>Somewhat informed</a:t>
            </a:r>
          </a:p>
          <a:p>
            <a:pPr marL="514350" indent="-514350">
              <a:lnSpc>
                <a:spcPct val="150000"/>
              </a:lnSpc>
              <a:buFont typeface="Arial" pitchFamily="34" charset="0"/>
              <a:buAutoNum type="alphaUcPeriod"/>
            </a:pPr>
            <a:r>
              <a:rPr lang="en-US" sz="3200" dirty="0"/>
              <a:t>Very informed</a:t>
            </a:r>
          </a:p>
        </p:txBody>
      </p:sp>
    </p:spTree>
    <p:custDataLst>
      <p:tags r:id="rId1"/>
    </p:custDataLst>
    <p:extLst>
      <p:ext uri="{BB962C8B-B14F-4D97-AF65-F5344CB8AC3E}">
        <p14:creationId xmlns:p14="http://schemas.microsoft.com/office/powerpoint/2010/main" val="995141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81000" y="457200"/>
            <a:ext cx="9829800" cy="808038"/>
          </a:xfrm>
        </p:spPr>
        <p:txBody>
          <a:bodyPr>
            <a:normAutofit fontScale="90000"/>
          </a:bodyPr>
          <a:lstStyle/>
          <a:p>
            <a:r>
              <a:rPr lang="en-US" dirty="0" smtClean="0"/>
              <a:t>In </a:t>
            </a:r>
            <a:r>
              <a:rPr lang="en-US" dirty="0"/>
              <a:t>the </a:t>
            </a:r>
            <a:r>
              <a:rPr lang="en-US" dirty="0" smtClean="0"/>
              <a:t>area of climate science, </a:t>
            </a:r>
            <a:r>
              <a:rPr lang="en-US" dirty="0"/>
              <a:t>would you say you are..</a:t>
            </a:r>
          </a:p>
        </p:txBody>
      </p:sp>
      <p:sp>
        <p:nvSpPr>
          <p:cNvPr id="3" name="TPAnswers"/>
          <p:cNvSpPr>
            <a:spLocks noGrp="1"/>
          </p:cNvSpPr>
          <p:nvPr>
            <p:ph type="body" idx="1"/>
            <p:custDataLst>
              <p:tags r:id="rId2"/>
            </p:custDataLst>
          </p:nvPr>
        </p:nvSpPr>
        <p:spPr>
          <a:xfrm>
            <a:off x="685800" y="1600200"/>
            <a:ext cx="5410200" cy="4876800"/>
          </a:xfrm>
        </p:spPr>
        <p:txBody>
          <a:bodyPr>
            <a:normAutofit/>
          </a:bodyPr>
          <a:lstStyle/>
          <a:p>
            <a:pPr marL="514350" indent="-514350">
              <a:buFont typeface="Arial" pitchFamily="34" charset="0"/>
              <a:buAutoNum type="alphaUcPeriod"/>
            </a:pPr>
            <a:r>
              <a:rPr lang="en-US" sz="3200" dirty="0"/>
              <a:t>Very uninformed</a:t>
            </a:r>
          </a:p>
          <a:p>
            <a:pPr marL="514350" indent="-514350">
              <a:buFont typeface="Arial" pitchFamily="34" charset="0"/>
              <a:buAutoNum type="alphaUcPeriod"/>
            </a:pPr>
            <a:r>
              <a:rPr lang="en-US" sz="3200" dirty="0"/>
              <a:t>Somewhat uninformed</a:t>
            </a:r>
          </a:p>
          <a:p>
            <a:pPr marL="514350" indent="-514350">
              <a:buFont typeface="Arial" pitchFamily="34" charset="0"/>
              <a:buAutoNum type="alphaUcPeriod"/>
            </a:pPr>
            <a:r>
              <a:rPr lang="en-US" sz="3200" dirty="0"/>
              <a:t>Somewhat informed</a:t>
            </a:r>
          </a:p>
          <a:p>
            <a:pPr marL="514350" indent="-514350">
              <a:buFont typeface="Arial" pitchFamily="34" charset="0"/>
              <a:buAutoNum type="alphaUcPeriod"/>
            </a:pPr>
            <a:r>
              <a:rPr lang="en-US" sz="3200" dirty="0"/>
              <a:t>Very informed</a:t>
            </a:r>
          </a:p>
        </p:txBody>
      </p:sp>
    </p:spTree>
    <p:custDataLst>
      <p:tags r:id="rId1"/>
    </p:custDataLst>
    <p:extLst>
      <p:ext uri="{BB962C8B-B14F-4D97-AF65-F5344CB8AC3E}">
        <p14:creationId xmlns:p14="http://schemas.microsoft.com/office/powerpoint/2010/main" val="37289493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PNW Public On Science and Technology, Climate Change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68357469"/>
              </p:ext>
            </p:extLst>
          </p:nvPr>
        </p:nvGraphicFramePr>
        <p:xfrm>
          <a:off x="1905000" y="1719263"/>
          <a:ext cx="8407400" cy="4406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3508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123927097"/>
              </p:ext>
            </p:extLst>
          </p:nvPr>
        </p:nvGraphicFramePr>
        <p:xfrm>
          <a:off x="2286000" y="1676400"/>
          <a:ext cx="7620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smtClean="0"/>
              <a:t>PNW Public understanding of science and technology; and climate science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510056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609600"/>
            <a:ext cx="9753600" cy="685800"/>
          </a:xfrm>
        </p:spPr>
        <p:txBody>
          <a:bodyPr>
            <a:noAutofit/>
          </a:bodyPr>
          <a:lstStyle/>
          <a:p>
            <a:r>
              <a:rPr lang="en-US" sz="2800" dirty="0"/>
              <a:t>I have observed changes in weather patterns over the course of my lifetime.</a:t>
            </a:r>
          </a:p>
        </p:txBody>
      </p:sp>
      <p:sp>
        <p:nvSpPr>
          <p:cNvPr id="3" name="TPAnswers"/>
          <p:cNvSpPr>
            <a:spLocks noGrp="1"/>
          </p:cNvSpPr>
          <p:nvPr>
            <p:ph type="body" idx="1"/>
            <p:custDataLst>
              <p:tags r:id="rId2"/>
            </p:custDataLst>
          </p:nvPr>
        </p:nvSpPr>
        <p:spPr>
          <a:xfrm>
            <a:off x="1371600" y="1600200"/>
            <a:ext cx="6019800" cy="4876800"/>
          </a:xfrm>
        </p:spPr>
        <p:txBody>
          <a:bodyPr>
            <a:normAutofit/>
          </a:bodyPr>
          <a:lstStyle/>
          <a:p>
            <a:pPr marL="514350" indent="-514350">
              <a:lnSpc>
                <a:spcPct val="150000"/>
              </a:lnSpc>
              <a:buFont typeface="Arial" pitchFamily="34" charset="0"/>
              <a:buAutoNum type="alphaUcPeriod"/>
            </a:pPr>
            <a:r>
              <a:rPr lang="en-US" sz="3200" dirty="0"/>
              <a:t>Strongly disagree</a:t>
            </a:r>
          </a:p>
          <a:p>
            <a:pPr marL="514350" indent="-514350">
              <a:lnSpc>
                <a:spcPct val="150000"/>
              </a:lnSpc>
              <a:buFont typeface="Arial" pitchFamily="34" charset="0"/>
              <a:buAutoNum type="alphaUcPeriod"/>
            </a:pPr>
            <a:r>
              <a:rPr lang="en-US" sz="3200" dirty="0"/>
              <a:t>Somewhat disagree</a:t>
            </a:r>
          </a:p>
          <a:p>
            <a:pPr marL="514350" indent="-514350">
              <a:lnSpc>
                <a:spcPct val="150000"/>
              </a:lnSpc>
              <a:buFont typeface="Arial" pitchFamily="34" charset="0"/>
              <a:buAutoNum type="alphaUcPeriod"/>
            </a:pPr>
            <a:r>
              <a:rPr lang="en-US" sz="3200" dirty="0"/>
              <a:t>Neither agree nor disagree</a:t>
            </a:r>
          </a:p>
          <a:p>
            <a:pPr marL="514350" indent="-514350">
              <a:lnSpc>
                <a:spcPct val="150000"/>
              </a:lnSpc>
              <a:buFont typeface="Arial" pitchFamily="34" charset="0"/>
              <a:buAutoNum type="alphaUcPeriod"/>
            </a:pPr>
            <a:r>
              <a:rPr lang="en-US" sz="3200" dirty="0"/>
              <a:t>Somewhat agree</a:t>
            </a:r>
          </a:p>
          <a:p>
            <a:pPr marL="514350" indent="-514350">
              <a:lnSpc>
                <a:spcPct val="150000"/>
              </a:lnSpc>
              <a:buFont typeface="Arial" pitchFamily="34" charset="0"/>
              <a:buAutoNum type="alphaUcPeriod"/>
            </a:pPr>
            <a:r>
              <a:rPr lang="en-US" sz="3200" dirty="0"/>
              <a:t>Strongly agree</a:t>
            </a:r>
          </a:p>
        </p:txBody>
      </p:sp>
    </p:spTree>
    <p:custDataLst>
      <p:tags r:id="rId1"/>
    </p:custDataLst>
    <p:extLst>
      <p:ext uri="{BB962C8B-B14F-4D97-AF65-F5344CB8AC3E}">
        <p14:creationId xmlns:p14="http://schemas.microsoft.com/office/powerpoint/2010/main" val="26208198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PNW Public: I have observed changes in weather patterns over the course of my lifetime…</a:t>
            </a:r>
          </a:p>
        </p:txBody>
      </p:sp>
      <p:graphicFrame>
        <p:nvGraphicFramePr>
          <p:cNvPr id="4" name="Chart 3"/>
          <p:cNvGraphicFramePr>
            <a:graphicFrameLocks/>
          </p:cNvGraphicFramePr>
          <p:nvPr>
            <p:extLst>
              <p:ext uri="{D42A27DB-BD31-4B8C-83A1-F6EECF244321}">
                <p14:modId xmlns:p14="http://schemas.microsoft.com/office/powerpoint/2010/main" val="3784588897"/>
              </p:ext>
            </p:extLst>
          </p:nvPr>
        </p:nvGraphicFramePr>
        <p:xfrm>
          <a:off x="2095500" y="1600200"/>
          <a:ext cx="8001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377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dirty="0" smtClean="0"/>
              <a:t>Warm up: </a:t>
            </a:r>
            <a:r>
              <a:rPr lang="en-US" dirty="0" smtClean="0"/>
              <a:t>How </a:t>
            </a:r>
            <a:r>
              <a:rPr lang="en-US" dirty="0" smtClean="0"/>
              <a:t>important is the public in addressing climate change?</a:t>
            </a:r>
            <a:endParaRPr lang="en-US" dirty="0"/>
          </a:p>
        </p:txBody>
      </p:sp>
      <p:sp>
        <p:nvSpPr>
          <p:cNvPr id="3" name="TPAnswers"/>
          <p:cNvSpPr>
            <a:spLocks noGrp="1"/>
          </p:cNvSpPr>
          <p:nvPr>
            <p:ph idx="1"/>
            <p:custDataLst>
              <p:tags r:id="rId2"/>
            </p:custDataLst>
          </p:nvPr>
        </p:nvSpPr>
        <p:spPr>
          <a:xfrm>
            <a:off x="1981200" y="1600200"/>
            <a:ext cx="7162800" cy="4876800"/>
          </a:xfrm>
        </p:spPr>
        <p:txBody>
          <a:bodyPr>
            <a:normAutofit/>
          </a:bodyPr>
          <a:lstStyle/>
          <a:p>
            <a:pPr marL="457200" indent="-457200">
              <a:buFont typeface="Arial" pitchFamily="34" charset="0"/>
              <a:buAutoNum type="alphaUcPeriod"/>
            </a:pPr>
            <a:r>
              <a:rPr lang="en-US" sz="3200" dirty="0" smtClean="0"/>
              <a:t>Not important</a:t>
            </a:r>
          </a:p>
          <a:p>
            <a:pPr marL="457200" indent="-457200">
              <a:buFont typeface="Arial" pitchFamily="34" charset="0"/>
              <a:buAutoNum type="alphaUcPeriod"/>
            </a:pPr>
            <a:r>
              <a:rPr lang="en-US" sz="3200" dirty="0" smtClean="0"/>
              <a:t>Somewhat important—mostly because of personal action</a:t>
            </a:r>
          </a:p>
          <a:p>
            <a:pPr marL="457200" indent="-457200">
              <a:buFont typeface="Arial" pitchFamily="34" charset="0"/>
              <a:buAutoNum type="alphaUcPeriod"/>
            </a:pPr>
            <a:r>
              <a:rPr lang="en-US" sz="3200" dirty="0" smtClean="0"/>
              <a:t>Somewhat important—mostly because of political influence</a:t>
            </a:r>
          </a:p>
          <a:p>
            <a:pPr marL="457200" indent="-457200">
              <a:buFont typeface="Arial" pitchFamily="34" charset="0"/>
              <a:buAutoNum type="alphaUcPeriod"/>
            </a:pPr>
            <a:r>
              <a:rPr lang="en-US" sz="3200" dirty="0" smtClean="0"/>
              <a:t>Very important</a:t>
            </a:r>
            <a:endParaRPr lang="en-US" sz="3200" dirty="0"/>
          </a:p>
        </p:txBody>
      </p:sp>
    </p:spTree>
    <p:custDataLst>
      <p:tags r:id="rId1"/>
    </p:custDataLst>
    <p:extLst>
      <p:ext uri="{BB962C8B-B14F-4D97-AF65-F5344CB8AC3E}">
        <p14:creationId xmlns:p14="http://schemas.microsoft.com/office/powerpoint/2010/main" val="117054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609600"/>
            <a:ext cx="10287000" cy="1295400"/>
          </a:xfrm>
        </p:spPr>
        <p:txBody>
          <a:bodyPr>
            <a:normAutofit fontScale="90000"/>
          </a:bodyPr>
          <a:lstStyle/>
          <a:p>
            <a:r>
              <a:rPr lang="en-US" dirty="0" smtClean="0"/>
              <a:t>Do you recall any unusual weather events in your local area that occurred in the past </a:t>
            </a:r>
            <a:r>
              <a:rPr lang="en-US" smtClean="0"/>
              <a:t>twelve </a:t>
            </a:r>
            <a:r>
              <a:rPr lang="en-US" smtClean="0"/>
              <a:t>months?</a:t>
            </a:r>
            <a:endParaRPr lang="en-US" dirty="0"/>
          </a:p>
        </p:txBody>
      </p:sp>
      <p:sp>
        <p:nvSpPr>
          <p:cNvPr id="3" name="TPAnswers"/>
          <p:cNvSpPr>
            <a:spLocks noGrp="1"/>
          </p:cNvSpPr>
          <p:nvPr>
            <p:ph type="body" idx="1"/>
            <p:custDataLst>
              <p:tags r:id="rId2"/>
            </p:custDataLst>
          </p:nvPr>
        </p:nvSpPr>
        <p:spPr>
          <a:xfrm>
            <a:off x="1981200" y="2590800"/>
            <a:ext cx="4114800" cy="3886200"/>
          </a:xfrm>
        </p:spPr>
        <p:txBody>
          <a:bodyPr>
            <a:normAutofit/>
          </a:bodyPr>
          <a:lstStyle/>
          <a:p>
            <a:pPr marL="514350" indent="-514350">
              <a:buFont typeface="Arial" pitchFamily="34" charset="0"/>
              <a:buAutoNum type="alphaUcPeriod"/>
            </a:pPr>
            <a:r>
              <a:rPr lang="en-US" sz="3200" dirty="0"/>
              <a:t>Yes</a:t>
            </a:r>
          </a:p>
          <a:p>
            <a:pPr marL="514350" indent="-514350">
              <a:buFont typeface="Arial" pitchFamily="34" charset="0"/>
              <a:buAutoNum type="alphaUcPeriod"/>
            </a:pPr>
            <a:r>
              <a:rPr lang="en-US" sz="3200" dirty="0"/>
              <a:t>No</a:t>
            </a:r>
          </a:p>
        </p:txBody>
      </p:sp>
    </p:spTree>
    <p:custDataLst>
      <p:tags r:id="rId1"/>
    </p:custDataLst>
    <p:extLst>
      <p:ext uri="{BB962C8B-B14F-4D97-AF65-F5344CB8AC3E}">
        <p14:creationId xmlns:p14="http://schemas.microsoft.com/office/powerpoint/2010/main" val="1011093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09600" y="609600"/>
            <a:ext cx="9601200" cy="1295400"/>
          </a:xfrm>
        </p:spPr>
        <p:txBody>
          <a:bodyPr>
            <a:noAutofit/>
          </a:bodyPr>
          <a:lstStyle/>
          <a:p>
            <a:r>
              <a:rPr lang="en-US" sz="3200" dirty="0"/>
              <a:t>Do you recall any unusual weather events that occurred </a:t>
            </a:r>
            <a:r>
              <a:rPr lang="en-US" sz="3200" b="1" i="1" dirty="0"/>
              <a:t>elsewhere in the US </a:t>
            </a:r>
            <a:r>
              <a:rPr lang="en-US" sz="3200" dirty="0"/>
              <a:t>in the past twelve months</a:t>
            </a:r>
          </a:p>
        </p:txBody>
      </p:sp>
      <p:sp>
        <p:nvSpPr>
          <p:cNvPr id="3" name="TPAnswers"/>
          <p:cNvSpPr>
            <a:spLocks noGrp="1"/>
          </p:cNvSpPr>
          <p:nvPr>
            <p:ph type="body" idx="1"/>
            <p:custDataLst>
              <p:tags r:id="rId2"/>
            </p:custDataLst>
          </p:nvPr>
        </p:nvSpPr>
        <p:spPr>
          <a:xfrm>
            <a:off x="1981200" y="2590800"/>
            <a:ext cx="4114800" cy="3886200"/>
          </a:xfrm>
        </p:spPr>
        <p:txBody>
          <a:bodyPr>
            <a:normAutofit/>
          </a:bodyPr>
          <a:lstStyle/>
          <a:p>
            <a:pPr marL="514350" indent="-514350">
              <a:buFont typeface="Arial" pitchFamily="34" charset="0"/>
              <a:buAutoNum type="alphaUcPeriod"/>
            </a:pPr>
            <a:r>
              <a:rPr lang="en-US" sz="3200" dirty="0"/>
              <a:t>Yes</a:t>
            </a:r>
          </a:p>
          <a:p>
            <a:pPr marL="514350" indent="-514350">
              <a:buFont typeface="Arial" pitchFamily="34" charset="0"/>
              <a:buAutoNum type="alphaUcPeriod"/>
            </a:pPr>
            <a:r>
              <a:rPr lang="en-US" sz="3200" dirty="0"/>
              <a:t>No</a:t>
            </a:r>
          </a:p>
        </p:txBody>
      </p:sp>
    </p:spTree>
    <p:custDataLst>
      <p:tags r:id="rId1"/>
    </p:custDataLst>
    <p:extLst>
      <p:ext uri="{BB962C8B-B14F-4D97-AF65-F5344CB8AC3E}">
        <p14:creationId xmlns:p14="http://schemas.microsoft.com/office/powerpoint/2010/main" val="2257070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Yale Extreme Weather Survey</a:t>
            </a:r>
            <a:endParaRPr lang="en-US"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1450" y="1700159"/>
            <a:ext cx="9691688" cy="467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4124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Weather</a:t>
            </a:r>
            <a:endParaRPr lang="en-US" dirty="0"/>
          </a:p>
        </p:txBody>
      </p:sp>
      <p:sp>
        <p:nvSpPr>
          <p:cNvPr id="3" name="Content Placeholder 2"/>
          <p:cNvSpPr>
            <a:spLocks noGrp="1"/>
          </p:cNvSpPr>
          <p:nvPr>
            <p:ph idx="1"/>
          </p:nvPr>
        </p:nvSpPr>
        <p:spPr/>
        <p:txBody>
          <a:bodyPr>
            <a:normAutofit fontScale="47500" lnSpcReduction="20000"/>
          </a:bodyPr>
          <a:lstStyle/>
          <a:p>
            <a:pPr marL="0" indent="0">
              <a:lnSpc>
                <a:spcPct val="120000"/>
              </a:lnSpc>
              <a:buNone/>
            </a:pPr>
            <a:r>
              <a:rPr lang="en-US" sz="4000" dirty="0"/>
              <a:t>“In 2011, Americans experienced a record-breaking 14 weather and climate disasters that each caused $1 billion or more in damages, in total costing approximately $53 billion, along with incalculable loss of human life. These disasters included severe drought in Texas and the Great Plains, Hurricane Irene along the eastern seaboard, tornadoes in the Midwest, and massive floods in the Mississippi River Valley. In the period of January through March 2012, Americans also experienced record warm temperatures, with temperatures across the contiguous United States 6.0 degrees F above the long-term average. In March alone, 15,292 warm temperature records were broken across the United States.”—</a:t>
            </a:r>
            <a:r>
              <a:rPr lang="en-US" sz="4000" dirty="0">
                <a:hlinkClick r:id="rId3"/>
              </a:rPr>
              <a:t>Extreme weather report from Yale Project on Climate Change Communication</a:t>
            </a:r>
            <a:r>
              <a:rPr lang="en-US" sz="4000" dirty="0"/>
              <a:t/>
            </a:r>
            <a:br>
              <a:rPr lang="en-US" sz="4000" dirty="0"/>
            </a:br>
            <a:endParaRPr lang="en-US" sz="4000" dirty="0"/>
          </a:p>
          <a:p>
            <a:pPr marL="0" indent="0">
              <a:lnSpc>
                <a:spcPct val="120000"/>
              </a:lnSpc>
              <a:buNone/>
            </a:pPr>
            <a:r>
              <a:rPr lang="en-US" sz="4000" dirty="0"/>
              <a:t>Find out extreme weather in your area: </a:t>
            </a:r>
            <a:r>
              <a:rPr lang="en-US" sz="4000" dirty="0">
                <a:hlinkClick r:id="rId4"/>
              </a:rPr>
              <a:t>http://www.environmentamerica.org/page/ame/map-recent-weather-related-disasters-idaho</a:t>
            </a:r>
            <a:endParaRPr lang="en-US" sz="4000" dirty="0"/>
          </a:p>
        </p:txBody>
      </p:sp>
    </p:spTree>
    <p:extLst>
      <p:ext uri="{BB962C8B-B14F-4D97-AF65-F5344CB8AC3E}">
        <p14:creationId xmlns:p14="http://schemas.microsoft.com/office/powerpoint/2010/main" val="2223704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 and Mitigation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Adaptation</a:t>
            </a:r>
            <a:br>
              <a:rPr lang="en-US" dirty="0" smtClean="0"/>
            </a:br>
            <a:r>
              <a:rPr lang="en-US" dirty="0" smtClean="0"/>
              <a:t>is </a:t>
            </a:r>
            <a:r>
              <a:rPr lang="en-US" dirty="0"/>
              <a:t>the adjustments that society or ecosystems make to limit negative effects </a:t>
            </a:r>
            <a:r>
              <a:rPr lang="en-US" dirty="0" smtClean="0"/>
              <a:t>of </a:t>
            </a:r>
            <a:r>
              <a:rPr lang="en-US" b="1" dirty="0" smtClean="0"/>
              <a:t>climate </a:t>
            </a:r>
            <a:r>
              <a:rPr lang="en-US" b="1" dirty="0"/>
              <a:t>change</a:t>
            </a:r>
            <a:r>
              <a:rPr lang="en-US" dirty="0"/>
              <a:t>. It can also include taking advantage of opportunities that a </a:t>
            </a:r>
            <a:r>
              <a:rPr lang="en-US" b="1" dirty="0"/>
              <a:t>changing climate</a:t>
            </a:r>
            <a:r>
              <a:rPr lang="en-US" dirty="0"/>
              <a:t> provides</a:t>
            </a:r>
            <a:r>
              <a:rPr lang="en-US" dirty="0" smtClean="0"/>
              <a:t>. (US EPA 2014)</a:t>
            </a:r>
          </a:p>
          <a:p>
            <a:pPr marL="0" indent="0">
              <a:buNone/>
            </a:pPr>
            <a:endParaRPr lang="en-US" dirty="0"/>
          </a:p>
          <a:p>
            <a:pPr marL="0" indent="0">
              <a:buNone/>
            </a:pPr>
            <a:r>
              <a:rPr lang="en-US" dirty="0" smtClean="0"/>
              <a:t>Mitigation</a:t>
            </a:r>
          </a:p>
          <a:p>
            <a:pPr marL="0" indent="0">
              <a:buNone/>
            </a:pPr>
            <a:r>
              <a:rPr lang="en-US" dirty="0" smtClean="0"/>
              <a:t>Refers </a:t>
            </a:r>
            <a:r>
              <a:rPr lang="en-US" dirty="0"/>
              <a:t>to efforts to reduce or prevent emission of greenhouse gases. Mitigation can mean using new technologies and renewable energies, making older equipment more energy efficient, or changing management practices or consumer behavior</a:t>
            </a:r>
            <a:r>
              <a:rPr lang="en-US" dirty="0" smtClean="0"/>
              <a:t>. (UN Environmental </a:t>
            </a:r>
            <a:r>
              <a:rPr lang="en-US" dirty="0" err="1" smtClean="0"/>
              <a:t>Programme</a:t>
            </a:r>
            <a:r>
              <a:rPr lang="en-US" dirty="0" smtClean="0"/>
              <a:t> 2015)</a:t>
            </a:r>
          </a:p>
          <a:p>
            <a:pPr marL="0" indent="0">
              <a:buNone/>
            </a:pPr>
            <a:endParaRPr lang="en-US" dirty="0"/>
          </a:p>
        </p:txBody>
      </p:sp>
    </p:spTree>
    <p:extLst>
      <p:ext uri="{BB962C8B-B14F-4D97-AF65-F5344CB8AC3E}">
        <p14:creationId xmlns:p14="http://schemas.microsoft.com/office/powerpoint/2010/main" val="11254944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9829800" cy="1143000"/>
          </a:xfrm>
        </p:spPr>
        <p:txBody>
          <a:bodyPr>
            <a:normAutofit fontScale="90000"/>
          </a:bodyPr>
          <a:lstStyle/>
          <a:p>
            <a:r>
              <a:rPr lang="en-US" dirty="0" smtClean="0"/>
              <a:t>Do you think each of the following groups should be doing more or less </a:t>
            </a:r>
            <a:br>
              <a:rPr lang="en-US" dirty="0" smtClean="0"/>
            </a:br>
            <a:r>
              <a:rPr lang="en-US" dirty="0" smtClean="0"/>
              <a:t>to address climate change? </a:t>
            </a:r>
            <a:endParaRPr lang="en-US" dirty="0"/>
          </a:p>
        </p:txBody>
      </p:sp>
      <p:sp>
        <p:nvSpPr>
          <p:cNvPr id="3" name="Content Placeholder 2"/>
          <p:cNvSpPr>
            <a:spLocks noGrp="1"/>
          </p:cNvSpPr>
          <p:nvPr>
            <p:ph sz="half" idx="1"/>
          </p:nvPr>
        </p:nvSpPr>
        <p:spPr>
          <a:xfrm>
            <a:off x="381000" y="2209801"/>
            <a:ext cx="5638800" cy="3916364"/>
          </a:xfrm>
        </p:spPr>
        <p:txBody>
          <a:bodyPr/>
          <a:lstStyle/>
          <a:p>
            <a:r>
              <a:rPr lang="en-US" dirty="0" smtClean="0"/>
              <a:t>State </a:t>
            </a:r>
            <a:r>
              <a:rPr lang="en-US" dirty="0"/>
              <a:t>l</a:t>
            </a:r>
            <a:r>
              <a:rPr lang="en-US" dirty="0" smtClean="0"/>
              <a:t>egislators</a:t>
            </a:r>
          </a:p>
          <a:p>
            <a:r>
              <a:rPr lang="en-US" dirty="0" smtClean="0"/>
              <a:t>U.S. Congress</a:t>
            </a:r>
          </a:p>
          <a:p>
            <a:r>
              <a:rPr lang="en-US" dirty="0" smtClean="0"/>
              <a:t>The </a:t>
            </a:r>
            <a:r>
              <a:rPr lang="en-US" dirty="0" smtClean="0"/>
              <a:t>agricultural sector</a:t>
            </a:r>
          </a:p>
          <a:p>
            <a:r>
              <a:rPr lang="en-US" dirty="0" smtClean="0"/>
              <a:t>US citizens</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10393" y="4495800"/>
            <a:ext cx="3268057" cy="2180464"/>
          </a:xfrm>
          <a:ln w="7620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4074434"/>
            <a:ext cx="3295650" cy="2601829"/>
          </a:xfrm>
          <a:prstGeom prst="rect">
            <a:avLst/>
          </a:prstGeom>
          <a:ln w="76200">
            <a:solidFill>
              <a:schemeClr val="tx1"/>
            </a:solidFill>
          </a:ln>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rot="10800000">
            <a:off x="7505772" y="1204291"/>
            <a:ext cx="3372679" cy="2529509"/>
          </a:xfrm>
          <a:prstGeom prst="rect">
            <a:avLst/>
          </a:prstGeom>
          <a:ln w="76200">
            <a:solidFill>
              <a:schemeClr val="tx1"/>
            </a:solidFill>
          </a:ln>
        </p:spPr>
      </p:pic>
    </p:spTree>
    <p:extLst>
      <p:ext uri="{BB962C8B-B14F-4D97-AF65-F5344CB8AC3E}">
        <p14:creationId xmlns:p14="http://schemas.microsoft.com/office/powerpoint/2010/main" val="21413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09600" y="685800"/>
            <a:ext cx="9601200" cy="914400"/>
          </a:xfrm>
        </p:spPr>
        <p:txBody>
          <a:bodyPr>
            <a:noAutofit/>
          </a:bodyPr>
          <a:lstStyle/>
          <a:p>
            <a:r>
              <a:rPr lang="en-US" sz="3200" dirty="0" smtClean="0"/>
              <a:t>CLASS: Do </a:t>
            </a:r>
            <a:r>
              <a:rPr lang="en-US" sz="3200" dirty="0"/>
              <a:t>you think </a:t>
            </a:r>
            <a:r>
              <a:rPr lang="en-US" sz="3200" dirty="0"/>
              <a:t>the State </a:t>
            </a:r>
            <a:r>
              <a:rPr lang="en-US" sz="3200" dirty="0" smtClean="0"/>
              <a:t>Government</a:t>
            </a:r>
            <a:r>
              <a:rPr lang="en-US" sz="3200" dirty="0" smtClean="0"/>
              <a:t> should </a:t>
            </a:r>
            <a:r>
              <a:rPr lang="en-US" sz="3200" dirty="0"/>
              <a:t>be doing more or less to address climate change: </a:t>
            </a:r>
            <a:br>
              <a:rPr lang="en-US" sz="3200" dirty="0"/>
            </a:br>
            <a:endParaRPr lang="en-US" sz="3200" dirty="0"/>
          </a:p>
        </p:txBody>
      </p:sp>
      <p:sp>
        <p:nvSpPr>
          <p:cNvPr id="3" name="TPAnswers"/>
          <p:cNvSpPr>
            <a:spLocks noGrp="1"/>
          </p:cNvSpPr>
          <p:nvPr>
            <p:ph type="body" idx="1"/>
            <p:custDataLst>
              <p:tags r:id="rId2"/>
            </p:custDataLst>
          </p:nvPr>
        </p:nvSpPr>
        <p:spPr>
          <a:xfrm>
            <a:off x="1981200" y="2286000"/>
            <a:ext cx="6629400" cy="4191000"/>
          </a:xfrm>
        </p:spPr>
        <p:txBody>
          <a:bodyPr>
            <a:normAutofit/>
          </a:bodyPr>
          <a:lstStyle/>
          <a:p>
            <a:pPr marL="514350" indent="-514350">
              <a:buFont typeface="Arial" pitchFamily="34" charset="0"/>
              <a:buAutoNum type="alphaUcPeriod"/>
            </a:pPr>
            <a:r>
              <a:rPr lang="en-US" sz="3200" dirty="0"/>
              <a:t>Much less</a:t>
            </a:r>
          </a:p>
          <a:p>
            <a:pPr marL="514350" indent="-514350">
              <a:buFont typeface="Arial" pitchFamily="34" charset="0"/>
              <a:buAutoNum type="alphaUcPeriod"/>
            </a:pPr>
            <a:r>
              <a:rPr lang="en-US" sz="3200" dirty="0"/>
              <a:t>Less</a:t>
            </a:r>
          </a:p>
          <a:p>
            <a:pPr marL="514350" indent="-514350">
              <a:buFont typeface="Arial" pitchFamily="34" charset="0"/>
              <a:buAutoNum type="alphaUcPeriod"/>
            </a:pPr>
            <a:r>
              <a:rPr lang="en-US" sz="3200" dirty="0"/>
              <a:t>Currently doing the right amount</a:t>
            </a:r>
          </a:p>
          <a:p>
            <a:pPr marL="514350" indent="-514350">
              <a:buFont typeface="Arial" pitchFamily="34" charset="0"/>
              <a:buAutoNum type="alphaUcPeriod"/>
            </a:pPr>
            <a:r>
              <a:rPr lang="en-US" sz="3200" dirty="0"/>
              <a:t>More</a:t>
            </a:r>
          </a:p>
          <a:p>
            <a:pPr marL="514350" indent="-514350">
              <a:buFont typeface="Arial" pitchFamily="34" charset="0"/>
              <a:buAutoNum type="alphaUcPeriod"/>
            </a:pPr>
            <a:r>
              <a:rPr lang="en-US" sz="3200" dirty="0"/>
              <a:t>Much More</a:t>
            </a:r>
          </a:p>
        </p:txBody>
      </p:sp>
    </p:spTree>
    <p:custDataLst>
      <p:tags r:id="rId1"/>
    </p:custDataLst>
    <p:extLst>
      <p:ext uri="{BB962C8B-B14F-4D97-AF65-F5344CB8AC3E}">
        <p14:creationId xmlns:p14="http://schemas.microsoft.com/office/powerpoint/2010/main" val="3356191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533400" y="685800"/>
            <a:ext cx="10134600" cy="1219200"/>
          </a:xfrm>
        </p:spPr>
        <p:txBody>
          <a:bodyPr>
            <a:noAutofit/>
          </a:bodyPr>
          <a:lstStyle/>
          <a:p>
            <a:r>
              <a:rPr lang="en-US" sz="3600" dirty="0" smtClean="0"/>
              <a:t>CLASS: Do </a:t>
            </a:r>
            <a:r>
              <a:rPr lang="en-US" sz="3600" dirty="0"/>
              <a:t>you think the </a:t>
            </a:r>
            <a:r>
              <a:rPr lang="en-US" sz="3600" dirty="0"/>
              <a:t>US </a:t>
            </a:r>
            <a:r>
              <a:rPr lang="en-US" sz="3600" dirty="0" smtClean="0"/>
              <a:t>Congress </a:t>
            </a:r>
            <a:r>
              <a:rPr lang="en-US" sz="3600" dirty="0" smtClean="0"/>
              <a:t>should </a:t>
            </a:r>
            <a:r>
              <a:rPr lang="en-US" sz="3600" dirty="0"/>
              <a:t>be doing more or less to address climate change: </a:t>
            </a:r>
            <a:r>
              <a:rPr lang="en-US" sz="3600" dirty="0" smtClean="0"/>
              <a:t> </a:t>
            </a:r>
            <a:endParaRPr lang="en-US" sz="3600" dirty="0"/>
          </a:p>
        </p:txBody>
      </p:sp>
      <p:sp>
        <p:nvSpPr>
          <p:cNvPr id="3" name="TPAnswers"/>
          <p:cNvSpPr>
            <a:spLocks noGrp="1"/>
          </p:cNvSpPr>
          <p:nvPr>
            <p:ph type="body" idx="1"/>
            <p:custDataLst>
              <p:tags r:id="rId2"/>
            </p:custDataLst>
          </p:nvPr>
        </p:nvSpPr>
        <p:spPr>
          <a:xfrm>
            <a:off x="1981200" y="2286000"/>
            <a:ext cx="4114800" cy="4191000"/>
          </a:xfrm>
        </p:spPr>
        <p:txBody>
          <a:bodyPr>
            <a:normAutofit/>
          </a:bodyPr>
          <a:lstStyle/>
          <a:p>
            <a:pPr marL="514350" indent="-514350">
              <a:buFont typeface="Arial" pitchFamily="34" charset="0"/>
              <a:buAutoNum type="alphaUcPeriod"/>
            </a:pPr>
            <a:r>
              <a:rPr lang="en-US" sz="3200" dirty="0"/>
              <a:t>Much less</a:t>
            </a:r>
          </a:p>
          <a:p>
            <a:pPr marL="514350" indent="-514350">
              <a:buFont typeface="Arial" pitchFamily="34" charset="0"/>
              <a:buAutoNum type="alphaUcPeriod"/>
            </a:pPr>
            <a:r>
              <a:rPr lang="en-US" sz="3200" dirty="0"/>
              <a:t>Less</a:t>
            </a:r>
          </a:p>
          <a:p>
            <a:pPr marL="514350" indent="-514350">
              <a:buFont typeface="Arial" pitchFamily="34" charset="0"/>
              <a:buAutoNum type="alphaUcPeriod"/>
            </a:pPr>
            <a:r>
              <a:rPr lang="en-US" sz="3200" dirty="0"/>
              <a:t>Currently doing the right amount</a:t>
            </a:r>
          </a:p>
          <a:p>
            <a:pPr marL="514350" indent="-514350">
              <a:buFont typeface="Arial" pitchFamily="34" charset="0"/>
              <a:buAutoNum type="alphaUcPeriod"/>
            </a:pPr>
            <a:r>
              <a:rPr lang="en-US" sz="3200" dirty="0"/>
              <a:t>More</a:t>
            </a:r>
          </a:p>
          <a:p>
            <a:pPr marL="514350" indent="-514350">
              <a:buFont typeface="Arial" pitchFamily="34" charset="0"/>
              <a:buAutoNum type="alphaUcPeriod"/>
            </a:pPr>
            <a:r>
              <a:rPr lang="en-US" sz="3200" dirty="0"/>
              <a:t>Much More</a:t>
            </a:r>
          </a:p>
        </p:txBody>
      </p:sp>
    </p:spTree>
    <p:custDataLst>
      <p:tags r:id="rId1"/>
    </p:custDataLst>
    <p:extLst>
      <p:ext uri="{BB962C8B-B14F-4D97-AF65-F5344CB8AC3E}">
        <p14:creationId xmlns:p14="http://schemas.microsoft.com/office/powerpoint/2010/main" val="419346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990600" y="685800"/>
            <a:ext cx="9220200" cy="990600"/>
          </a:xfrm>
        </p:spPr>
        <p:txBody>
          <a:bodyPr>
            <a:noAutofit/>
          </a:bodyPr>
          <a:lstStyle/>
          <a:p>
            <a:r>
              <a:rPr lang="en-US" sz="3600" dirty="0"/>
              <a:t>CLASS: </a:t>
            </a:r>
            <a:r>
              <a:rPr lang="en-US" sz="3600" dirty="0" smtClean="0"/>
              <a:t> Do </a:t>
            </a:r>
            <a:r>
              <a:rPr lang="en-US" sz="3600" dirty="0"/>
              <a:t>you think </a:t>
            </a:r>
            <a:r>
              <a:rPr lang="en-US" sz="3600" dirty="0" smtClean="0"/>
              <a:t>Agriculture </a:t>
            </a:r>
            <a:r>
              <a:rPr lang="en-US" sz="3600" dirty="0" smtClean="0"/>
              <a:t>should </a:t>
            </a:r>
            <a:r>
              <a:rPr lang="en-US" sz="3600" dirty="0"/>
              <a:t>be doing more or less to address climate change: </a:t>
            </a:r>
            <a:br>
              <a:rPr lang="en-US" sz="3600" dirty="0"/>
            </a:br>
            <a:endParaRPr lang="en-US" sz="3600" dirty="0"/>
          </a:p>
        </p:txBody>
      </p:sp>
      <p:sp>
        <p:nvSpPr>
          <p:cNvPr id="3" name="TPAnswers"/>
          <p:cNvSpPr>
            <a:spLocks noGrp="1"/>
          </p:cNvSpPr>
          <p:nvPr>
            <p:ph type="body" idx="1"/>
            <p:custDataLst>
              <p:tags r:id="rId2"/>
            </p:custDataLst>
          </p:nvPr>
        </p:nvSpPr>
        <p:spPr>
          <a:xfrm>
            <a:off x="1981200" y="2286000"/>
            <a:ext cx="4114800" cy="4191000"/>
          </a:xfrm>
        </p:spPr>
        <p:txBody>
          <a:bodyPr>
            <a:normAutofit/>
          </a:bodyPr>
          <a:lstStyle/>
          <a:p>
            <a:pPr marL="514350" indent="-514350">
              <a:buFont typeface="Arial" pitchFamily="34" charset="0"/>
              <a:buAutoNum type="alphaUcPeriod"/>
            </a:pPr>
            <a:r>
              <a:rPr lang="en-US" sz="3200" dirty="0"/>
              <a:t>Much less</a:t>
            </a:r>
          </a:p>
          <a:p>
            <a:pPr marL="514350" indent="-514350">
              <a:buFont typeface="Arial" pitchFamily="34" charset="0"/>
              <a:buAutoNum type="alphaUcPeriod"/>
            </a:pPr>
            <a:r>
              <a:rPr lang="en-US" sz="3200" dirty="0"/>
              <a:t>Less</a:t>
            </a:r>
          </a:p>
          <a:p>
            <a:pPr marL="514350" indent="-514350">
              <a:buFont typeface="Arial" pitchFamily="34" charset="0"/>
              <a:buAutoNum type="alphaUcPeriod"/>
            </a:pPr>
            <a:r>
              <a:rPr lang="en-US" sz="3200" dirty="0"/>
              <a:t>Currently doing the right amount</a:t>
            </a:r>
          </a:p>
          <a:p>
            <a:pPr marL="514350" indent="-514350">
              <a:buFont typeface="Arial" pitchFamily="34" charset="0"/>
              <a:buAutoNum type="alphaUcPeriod"/>
            </a:pPr>
            <a:r>
              <a:rPr lang="en-US" sz="3200" dirty="0"/>
              <a:t>More</a:t>
            </a:r>
          </a:p>
          <a:p>
            <a:pPr marL="514350" indent="-514350">
              <a:buFont typeface="Arial" pitchFamily="34" charset="0"/>
              <a:buAutoNum type="alphaUcPeriod"/>
            </a:pPr>
            <a:r>
              <a:rPr lang="en-US" sz="3200" dirty="0"/>
              <a:t>Much More</a:t>
            </a:r>
          </a:p>
        </p:txBody>
      </p:sp>
    </p:spTree>
    <p:custDataLst>
      <p:tags r:id="rId1"/>
    </p:custDataLst>
    <p:extLst>
      <p:ext uri="{BB962C8B-B14F-4D97-AF65-F5344CB8AC3E}">
        <p14:creationId xmlns:p14="http://schemas.microsoft.com/office/powerpoint/2010/main" val="419346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09600" y="685800"/>
            <a:ext cx="9601200" cy="1143000"/>
          </a:xfrm>
        </p:spPr>
        <p:txBody>
          <a:bodyPr>
            <a:noAutofit/>
          </a:bodyPr>
          <a:lstStyle/>
          <a:p>
            <a:r>
              <a:rPr lang="en-US" sz="2800" dirty="0" smtClean="0"/>
              <a:t>CLASS: Do </a:t>
            </a:r>
            <a:r>
              <a:rPr lang="en-US" sz="2800" dirty="0"/>
              <a:t>you </a:t>
            </a:r>
            <a:r>
              <a:rPr lang="en-US" sz="2800" dirty="0" smtClean="0"/>
              <a:t>think US Citizens </a:t>
            </a:r>
            <a:r>
              <a:rPr lang="en-US" sz="2800" dirty="0" smtClean="0"/>
              <a:t>should </a:t>
            </a:r>
            <a:r>
              <a:rPr lang="en-US" sz="2800" dirty="0"/>
              <a:t>be doing more or less to address climate change: </a:t>
            </a:r>
            <a:br>
              <a:rPr lang="en-US" sz="2800" dirty="0"/>
            </a:br>
            <a:endParaRPr lang="en-US" sz="2800" dirty="0"/>
          </a:p>
        </p:txBody>
      </p:sp>
      <p:sp>
        <p:nvSpPr>
          <p:cNvPr id="3" name="TPAnswers"/>
          <p:cNvSpPr>
            <a:spLocks noGrp="1"/>
          </p:cNvSpPr>
          <p:nvPr>
            <p:ph type="body" idx="1"/>
            <p:custDataLst>
              <p:tags r:id="rId2"/>
            </p:custDataLst>
          </p:nvPr>
        </p:nvSpPr>
        <p:spPr>
          <a:xfrm>
            <a:off x="609600" y="2286000"/>
            <a:ext cx="7848600" cy="4191000"/>
          </a:xfrm>
        </p:spPr>
        <p:txBody>
          <a:bodyPr>
            <a:normAutofit/>
          </a:bodyPr>
          <a:lstStyle/>
          <a:p>
            <a:pPr marL="514350" indent="-514350">
              <a:buFont typeface="Arial" pitchFamily="34" charset="0"/>
              <a:buAutoNum type="alphaUcPeriod"/>
            </a:pPr>
            <a:r>
              <a:rPr lang="en-US" sz="3200" dirty="0"/>
              <a:t>Much less</a:t>
            </a:r>
          </a:p>
          <a:p>
            <a:pPr marL="514350" indent="-514350">
              <a:buFont typeface="Arial" pitchFamily="34" charset="0"/>
              <a:buAutoNum type="alphaUcPeriod"/>
            </a:pPr>
            <a:r>
              <a:rPr lang="en-US" sz="3200" dirty="0"/>
              <a:t>Less</a:t>
            </a:r>
          </a:p>
          <a:p>
            <a:pPr marL="514350" indent="-514350">
              <a:buFont typeface="Arial" pitchFamily="34" charset="0"/>
              <a:buAutoNum type="alphaUcPeriod"/>
            </a:pPr>
            <a:r>
              <a:rPr lang="en-US" sz="3200" dirty="0"/>
              <a:t>Currently doing the right amount</a:t>
            </a:r>
          </a:p>
          <a:p>
            <a:pPr marL="514350" indent="-514350">
              <a:buFont typeface="Arial" pitchFamily="34" charset="0"/>
              <a:buAutoNum type="alphaUcPeriod"/>
            </a:pPr>
            <a:r>
              <a:rPr lang="en-US" sz="3200" dirty="0"/>
              <a:t>More</a:t>
            </a:r>
          </a:p>
          <a:p>
            <a:pPr marL="514350" indent="-514350">
              <a:buFont typeface="Arial" pitchFamily="34" charset="0"/>
              <a:buAutoNum type="alphaUcPeriod"/>
            </a:pPr>
            <a:r>
              <a:rPr lang="en-US" sz="3200" dirty="0"/>
              <a:t>Much More</a:t>
            </a:r>
          </a:p>
        </p:txBody>
      </p:sp>
    </p:spTree>
    <p:custDataLst>
      <p:tags r:id="rId1"/>
    </p:custDataLst>
    <p:extLst>
      <p:ext uri="{BB962C8B-B14F-4D97-AF65-F5344CB8AC3E}">
        <p14:creationId xmlns:p14="http://schemas.microsoft.com/office/powerpoint/2010/main" val="2358811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smtClean="0"/>
              <a:t>is Climate Change?</a:t>
            </a:r>
            <a:endParaRPr lang="en-US" dirty="0"/>
          </a:p>
        </p:txBody>
      </p:sp>
      <p:sp>
        <p:nvSpPr>
          <p:cNvPr id="5" name="Content Placeholder 4"/>
          <p:cNvSpPr>
            <a:spLocks noGrp="1"/>
          </p:cNvSpPr>
          <p:nvPr>
            <p:ph sz="half" idx="1"/>
          </p:nvPr>
        </p:nvSpPr>
        <p:spPr/>
        <p:txBody>
          <a:bodyPr>
            <a:normAutofit/>
          </a:bodyPr>
          <a:lstStyle/>
          <a:p>
            <a:r>
              <a:rPr lang="en-US" dirty="0" smtClean="0"/>
              <a:t>Climate:</a:t>
            </a:r>
          </a:p>
          <a:p>
            <a:pPr marL="45720" indent="0">
              <a:buNone/>
            </a:pPr>
            <a:r>
              <a:rPr lang="en-US" dirty="0" smtClean="0"/>
              <a:t>Long term pattern of weather in a particular area (30 years)</a:t>
            </a:r>
          </a:p>
          <a:p>
            <a:r>
              <a:rPr lang="en-US" dirty="0" smtClean="0"/>
              <a:t>Weather:</a:t>
            </a:r>
          </a:p>
          <a:p>
            <a:pPr marL="45720" indent="0">
              <a:buNone/>
            </a:pPr>
            <a:r>
              <a:rPr lang="en-US" dirty="0" smtClean="0"/>
              <a:t>Short term state of the atmosphere (wet/dry, hot/cold, calm/stormy, clear/cloudy) </a:t>
            </a:r>
          </a:p>
          <a:p>
            <a:pPr marL="45720" indent="0">
              <a:buNone/>
            </a:pPr>
            <a:r>
              <a:rPr lang="en-US" dirty="0" smtClean="0"/>
              <a:t>(minute by minute)</a:t>
            </a:r>
          </a:p>
          <a:p>
            <a:endParaRPr lang="en-US" dirty="0"/>
          </a:p>
        </p:txBody>
      </p:sp>
      <p:sp>
        <p:nvSpPr>
          <p:cNvPr id="6" name="Content Placeholder 5"/>
          <p:cNvSpPr>
            <a:spLocks noGrp="1"/>
          </p:cNvSpPr>
          <p:nvPr>
            <p:ph sz="half" idx="2"/>
          </p:nvPr>
        </p:nvSpPr>
        <p:spPr/>
        <p:txBody>
          <a:bodyPr>
            <a:normAutofit/>
          </a:bodyPr>
          <a:lstStyle/>
          <a:p>
            <a:r>
              <a:rPr lang="en-US" dirty="0" smtClean="0"/>
              <a:t>Climate Change:</a:t>
            </a:r>
          </a:p>
          <a:p>
            <a:pPr marL="45720" indent="0">
              <a:buNone/>
            </a:pPr>
            <a:r>
              <a:rPr lang="en-US" dirty="0" smtClean="0"/>
              <a:t>Change in the distribution of weather patterns. (decades to millions of years)</a:t>
            </a:r>
          </a:p>
          <a:p>
            <a:pPr marL="45720" indent="0">
              <a:buNone/>
            </a:pPr>
            <a:endParaRPr lang="en-US" dirty="0"/>
          </a:p>
          <a:p>
            <a:pPr marL="45720" indent="0">
              <a:buNone/>
            </a:pPr>
            <a:r>
              <a:rPr lang="en-US" dirty="0" smtClean="0"/>
              <a:t>“Climate is what you expect, weather is what you get”—PNW Farmer</a:t>
            </a:r>
            <a:endParaRPr lang="en-US" dirty="0"/>
          </a:p>
        </p:txBody>
      </p:sp>
    </p:spTree>
    <p:extLst>
      <p:ext uri="{BB962C8B-B14F-4D97-AF65-F5344CB8AC3E}">
        <p14:creationId xmlns:p14="http://schemas.microsoft.com/office/powerpoint/2010/main" val="27964177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1524000" y="-6531"/>
            <a:ext cx="9135308" cy="6864531"/>
          </a:xfrm>
          <a:prstGeom prst="rect">
            <a:avLst/>
          </a:prstGeom>
        </p:spPr>
      </p:pic>
    </p:spTree>
    <p:extLst>
      <p:ext uri="{BB962C8B-B14F-4D97-AF65-F5344CB8AC3E}">
        <p14:creationId xmlns:p14="http://schemas.microsoft.com/office/powerpoint/2010/main" val="48805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10191224" cy="990600"/>
          </a:xfrm>
        </p:spPr>
        <p:txBody>
          <a:bodyPr>
            <a:normAutofit fontScale="90000"/>
          </a:bodyPr>
          <a:lstStyle/>
          <a:p>
            <a:r>
              <a:rPr lang="en-US" dirty="0" smtClean="0"/>
              <a:t>PNW Public: How </a:t>
            </a:r>
            <a:r>
              <a:rPr lang="en-US" dirty="0"/>
              <a:t>much more should </a:t>
            </a:r>
            <a:r>
              <a:rPr lang="en-US" dirty="0" smtClean="0"/>
              <a:t>each </a:t>
            </a:r>
            <a:r>
              <a:rPr lang="en-US" dirty="0"/>
              <a:t>group be doing?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9170840"/>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699795" y="6062334"/>
            <a:ext cx="4996406" cy="369332"/>
          </a:xfrm>
          <a:prstGeom prst="rect">
            <a:avLst/>
          </a:prstGeom>
          <a:solidFill>
            <a:schemeClr val="bg1"/>
          </a:solidFill>
          <a:ln>
            <a:solidFill>
              <a:schemeClr val="tx1"/>
            </a:solidFill>
          </a:ln>
        </p:spPr>
        <p:txBody>
          <a:bodyPr wrap="square" rtlCol="0">
            <a:spAutoFit/>
          </a:bodyPr>
          <a:lstStyle/>
          <a:p>
            <a:r>
              <a:rPr lang="en-US" dirty="0"/>
              <a:t>   State	  Congress     Agriculture	  Citizens</a:t>
            </a:r>
          </a:p>
        </p:txBody>
      </p:sp>
    </p:spTree>
    <p:extLst>
      <p:ext uri="{BB962C8B-B14F-4D97-AF65-F5344CB8AC3E}">
        <p14:creationId xmlns:p14="http://schemas.microsoft.com/office/powerpoint/2010/main" val="620921388"/>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much more should </a:t>
            </a:r>
            <a:br>
              <a:rPr lang="en-US" dirty="0" smtClean="0"/>
            </a:br>
            <a:r>
              <a:rPr lang="en-US" dirty="0" smtClean="0"/>
              <a:t>each group be doing?</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61003953"/>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2971800" y="2819401"/>
            <a:ext cx="6858000" cy="461665"/>
            <a:chOff x="1371600" y="2967335"/>
            <a:chExt cx="6858000" cy="461665"/>
          </a:xfrm>
        </p:grpSpPr>
        <p:cxnSp>
          <p:nvCxnSpPr>
            <p:cNvPr id="9" name="Straight Connector 8"/>
            <p:cNvCxnSpPr/>
            <p:nvPr/>
          </p:nvCxnSpPr>
          <p:spPr>
            <a:xfrm>
              <a:off x="1371600" y="3200400"/>
              <a:ext cx="5943600" cy="0"/>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10" name="TextBox 9"/>
            <p:cNvSpPr txBox="1"/>
            <p:nvPr/>
          </p:nvSpPr>
          <p:spPr>
            <a:xfrm>
              <a:off x="7315200" y="2967335"/>
              <a:ext cx="914400" cy="461665"/>
            </a:xfrm>
            <a:prstGeom prst="rect">
              <a:avLst/>
            </a:prstGeom>
            <a:noFill/>
          </p:spPr>
          <p:txBody>
            <a:bodyPr wrap="square" rtlCol="0">
              <a:spAutoFit/>
            </a:bodyPr>
            <a:lstStyle/>
            <a:p>
              <a:r>
                <a:rPr lang="en-US" sz="2400" dirty="0">
                  <a:solidFill>
                    <a:schemeClr val="accent5"/>
                  </a:solidFill>
                  <a:effectLst>
                    <a:outerShdw blurRad="50800" dist="38100" dir="2700000" algn="tl" rotWithShape="0">
                      <a:prstClr val="black">
                        <a:alpha val="40000"/>
                      </a:prstClr>
                    </a:outerShdw>
                  </a:effectLst>
                  <a:latin typeface="Arial Black" panose="020B0A04020102020204" pitchFamily="34" charset="0"/>
                </a:rPr>
                <a:t>66%</a:t>
              </a:r>
            </a:p>
          </p:txBody>
        </p:sp>
      </p:grpSp>
    </p:spTree>
    <p:extLst>
      <p:ext uri="{BB962C8B-B14F-4D97-AF65-F5344CB8AC3E}">
        <p14:creationId xmlns:p14="http://schemas.microsoft.com/office/powerpoint/2010/main" val="1739571319"/>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691753" cy="1371600"/>
          </a:xfrm>
        </p:spPr>
        <p:txBody>
          <a:bodyPr>
            <a:normAutofit fontScale="90000"/>
          </a:bodyPr>
          <a:lstStyle/>
          <a:p>
            <a:r>
              <a:rPr lang="en-US" dirty="0" smtClean="0"/>
              <a:t>CLASS: What Percentage of Scientists have concluded that human caused global warming is occurring?</a:t>
            </a:r>
            <a:endParaRPr lang="en-US" dirty="0"/>
          </a:p>
        </p:txBody>
      </p:sp>
      <p:sp>
        <p:nvSpPr>
          <p:cNvPr id="3" name="Content Placeholder 2"/>
          <p:cNvSpPr>
            <a:spLocks noGrp="1"/>
          </p:cNvSpPr>
          <p:nvPr>
            <p:ph idx="1"/>
          </p:nvPr>
        </p:nvSpPr>
        <p:spPr>
          <a:xfrm>
            <a:off x="1524000" y="2133600"/>
            <a:ext cx="8339729" cy="4572000"/>
          </a:xfrm>
        </p:spPr>
        <p:txBody>
          <a:bodyPr numCol="2" spcCol="457200">
            <a:noAutofit/>
          </a:bodyPr>
          <a:lstStyle/>
          <a:p>
            <a:pPr marL="457200" indent="-457200">
              <a:lnSpc>
                <a:spcPct val="160000"/>
              </a:lnSpc>
              <a:buFont typeface="+mj-lt"/>
              <a:buAutoNum type="alphaUcPeriod"/>
            </a:pPr>
            <a:r>
              <a:rPr lang="en-US" sz="2800" dirty="0" smtClean="0"/>
              <a:t>0-10%</a:t>
            </a:r>
          </a:p>
          <a:p>
            <a:pPr marL="457200" indent="-457200">
              <a:lnSpc>
                <a:spcPct val="160000"/>
              </a:lnSpc>
              <a:buFont typeface="+mj-lt"/>
              <a:buAutoNum type="alphaUcPeriod"/>
            </a:pPr>
            <a:r>
              <a:rPr lang="en-US" sz="2800" dirty="0" smtClean="0"/>
              <a:t>11-20%</a:t>
            </a:r>
          </a:p>
          <a:p>
            <a:pPr marL="457200" indent="-457200">
              <a:lnSpc>
                <a:spcPct val="160000"/>
              </a:lnSpc>
              <a:buFont typeface="+mj-lt"/>
              <a:buAutoNum type="alphaUcPeriod"/>
            </a:pPr>
            <a:r>
              <a:rPr lang="en-US" sz="2800" dirty="0" smtClean="0"/>
              <a:t>21-30%</a:t>
            </a:r>
          </a:p>
          <a:p>
            <a:pPr marL="457200" indent="-457200">
              <a:lnSpc>
                <a:spcPct val="160000"/>
              </a:lnSpc>
              <a:buFont typeface="+mj-lt"/>
              <a:buAutoNum type="alphaUcPeriod"/>
            </a:pPr>
            <a:r>
              <a:rPr lang="en-US" sz="2800" dirty="0" smtClean="0"/>
              <a:t>31-40%</a:t>
            </a:r>
          </a:p>
          <a:p>
            <a:pPr marL="457200" indent="-457200">
              <a:lnSpc>
                <a:spcPct val="160000"/>
              </a:lnSpc>
              <a:buFont typeface="+mj-lt"/>
              <a:buAutoNum type="alphaUcPeriod"/>
            </a:pPr>
            <a:r>
              <a:rPr lang="en-US" sz="2800" dirty="0" smtClean="0"/>
              <a:t>41-50%</a:t>
            </a:r>
          </a:p>
          <a:p>
            <a:pPr marL="457200" indent="-457200">
              <a:lnSpc>
                <a:spcPct val="160000"/>
              </a:lnSpc>
              <a:buFont typeface="+mj-lt"/>
              <a:buAutoNum type="alphaUcPeriod"/>
            </a:pPr>
            <a:r>
              <a:rPr lang="en-US" sz="2800" dirty="0" smtClean="0"/>
              <a:t>51-60%</a:t>
            </a:r>
          </a:p>
          <a:p>
            <a:pPr marL="457200" indent="-457200">
              <a:lnSpc>
                <a:spcPct val="160000"/>
              </a:lnSpc>
              <a:buFont typeface="+mj-lt"/>
              <a:buAutoNum type="alphaUcPeriod"/>
            </a:pPr>
            <a:r>
              <a:rPr lang="en-US" sz="2800" dirty="0" smtClean="0"/>
              <a:t>61-70%</a:t>
            </a:r>
          </a:p>
          <a:p>
            <a:pPr marL="457200" indent="-457200">
              <a:lnSpc>
                <a:spcPct val="160000"/>
              </a:lnSpc>
              <a:buFont typeface="+mj-lt"/>
              <a:buAutoNum type="alphaUcPeriod"/>
            </a:pPr>
            <a:r>
              <a:rPr lang="en-US" sz="2800" dirty="0" smtClean="0"/>
              <a:t>71-80%</a:t>
            </a:r>
          </a:p>
          <a:p>
            <a:pPr marL="457200" indent="-457200">
              <a:lnSpc>
                <a:spcPct val="160000"/>
              </a:lnSpc>
              <a:buFont typeface="+mj-lt"/>
              <a:buAutoNum type="alphaUcPeriod"/>
            </a:pPr>
            <a:r>
              <a:rPr lang="en-US" sz="2800" dirty="0" smtClean="0"/>
              <a:t>81-90%</a:t>
            </a:r>
          </a:p>
          <a:p>
            <a:pPr marL="457200" indent="-457200">
              <a:lnSpc>
                <a:spcPct val="160000"/>
              </a:lnSpc>
              <a:buFont typeface="+mj-lt"/>
              <a:buAutoNum type="alphaUcPeriod"/>
            </a:pPr>
            <a:r>
              <a:rPr lang="en-US" sz="2800" dirty="0" smtClean="0"/>
              <a:t>91-100%</a:t>
            </a:r>
          </a:p>
          <a:p>
            <a:pPr marL="457200" indent="-457200">
              <a:lnSpc>
                <a:spcPct val="160000"/>
              </a:lnSpc>
              <a:buFont typeface="+mj-lt"/>
              <a:buAutoNum type="alphaUcPeriod"/>
            </a:pPr>
            <a:r>
              <a:rPr lang="en-US" sz="2800" dirty="0" smtClean="0"/>
              <a:t>Don’t know</a:t>
            </a:r>
            <a:endParaRPr lang="en-US" sz="2800" dirty="0"/>
          </a:p>
        </p:txBody>
      </p:sp>
    </p:spTree>
    <p:extLst>
      <p:ext uri="{BB962C8B-B14F-4D97-AF65-F5344CB8AC3E}">
        <p14:creationId xmlns:p14="http://schemas.microsoft.com/office/powerpoint/2010/main" val="1314589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2209800" cy="5410200"/>
          </a:xfrm>
        </p:spPr>
        <p:txBody>
          <a:bodyPr>
            <a:noAutofit/>
          </a:bodyPr>
          <a:lstStyle/>
          <a:p>
            <a:pPr>
              <a:lnSpc>
                <a:spcPct val="150000"/>
              </a:lnSpc>
            </a:pPr>
            <a:r>
              <a:rPr lang="en-US" sz="2800" dirty="0"/>
              <a:t>How do we communicate climate science when this is </a:t>
            </a:r>
            <a:r>
              <a:rPr lang="en-US" sz="2800"/>
              <a:t>the </a:t>
            </a:r>
            <a:r>
              <a:rPr lang="en-US" sz="2800" smtClean="0"/>
              <a:t>public </a:t>
            </a:r>
            <a:r>
              <a:rPr lang="en-US" sz="2800" smtClean="0"/>
              <a:t>perception </a:t>
            </a:r>
            <a:r>
              <a:rPr lang="en-US" sz="2800" dirty="0"/>
              <a:t>of climate scientists? </a:t>
            </a:r>
          </a:p>
        </p:txBody>
      </p:sp>
      <p:pic>
        <p:nvPicPr>
          <p:cNvPr id="3" name="Picture 2"/>
          <p:cNvPicPr>
            <a:picLocks noChangeAspect="1"/>
          </p:cNvPicPr>
          <p:nvPr/>
        </p:nvPicPr>
        <p:blipFill>
          <a:blip r:embed="rId3"/>
          <a:stretch>
            <a:fillRect/>
          </a:stretch>
        </p:blipFill>
        <p:spPr>
          <a:xfrm>
            <a:off x="2590800" y="457200"/>
            <a:ext cx="8224693" cy="6248400"/>
          </a:xfrm>
          <a:prstGeom prst="rect">
            <a:avLst/>
          </a:prstGeom>
          <a:ln>
            <a:solidFill>
              <a:schemeClr val="accent1"/>
            </a:solidFill>
          </a:ln>
        </p:spPr>
      </p:pic>
    </p:spTree>
    <p:extLst>
      <p:ext uri="{BB962C8B-B14F-4D97-AF65-F5344CB8AC3E}">
        <p14:creationId xmlns:p14="http://schemas.microsoft.com/office/powerpoint/2010/main" val="13902795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26616" cy="6858000"/>
          </a:xfrm>
          <a:prstGeom prst="rect">
            <a:avLst/>
          </a:prstGeom>
        </p:spPr>
      </p:pic>
    </p:spTree>
    <p:extLst>
      <p:ext uri="{BB962C8B-B14F-4D97-AF65-F5344CB8AC3E}">
        <p14:creationId xmlns:p14="http://schemas.microsoft.com/office/powerpoint/2010/main" val="1942187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from PNW Public study</a:t>
            </a:r>
            <a:endParaRPr lang="en-US" dirty="0"/>
          </a:p>
        </p:txBody>
      </p:sp>
      <p:sp>
        <p:nvSpPr>
          <p:cNvPr id="3" name="Content Placeholder 2"/>
          <p:cNvSpPr>
            <a:spLocks noGrp="1"/>
          </p:cNvSpPr>
          <p:nvPr>
            <p:ph idx="1"/>
          </p:nvPr>
        </p:nvSpPr>
        <p:spPr/>
        <p:txBody>
          <a:bodyPr/>
          <a:lstStyle/>
          <a:p>
            <a:r>
              <a:rPr lang="en-US" dirty="0" smtClean="0"/>
              <a:t>Our region is politically diverse, and climate perceptions are connected to political views. </a:t>
            </a:r>
          </a:p>
          <a:p>
            <a:r>
              <a:rPr lang="en-US" dirty="0" smtClean="0"/>
              <a:t>“Believers” and women are more likely to be concerned. Public is aware of risks to family, community.</a:t>
            </a:r>
          </a:p>
          <a:p>
            <a:r>
              <a:rPr lang="en-US" dirty="0" smtClean="0"/>
              <a:t>People who think globally, think locally.</a:t>
            </a:r>
          </a:p>
          <a:p>
            <a:r>
              <a:rPr lang="en-US" dirty="0" smtClean="0"/>
              <a:t>The PNW public wants to do more about climate change.</a:t>
            </a:r>
          </a:p>
        </p:txBody>
      </p:sp>
    </p:spTree>
    <p:extLst>
      <p:ext uri="{BB962C8B-B14F-4D97-AF65-F5344CB8AC3E}">
        <p14:creationId xmlns:p14="http://schemas.microsoft.com/office/powerpoint/2010/main" val="4118854513"/>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Computer lab EXERCISE 1</a:t>
            </a:r>
            <a:endParaRPr lang="en-US" dirty="0"/>
          </a:p>
        </p:txBody>
      </p:sp>
      <p:sp>
        <p:nvSpPr>
          <p:cNvPr id="5" name="Content Placeholder 4"/>
          <p:cNvSpPr>
            <a:spLocks noGrp="1"/>
          </p:cNvSpPr>
          <p:nvPr>
            <p:ph idx="1"/>
          </p:nvPr>
        </p:nvSpPr>
        <p:spPr/>
        <p:txBody>
          <a:bodyPr/>
          <a:lstStyle/>
          <a:p>
            <a:pPr marL="45720" indent="0">
              <a:buNone/>
            </a:pPr>
            <a:r>
              <a:rPr lang="en-US" dirty="0" smtClean="0"/>
              <a:t>Climate and climate change. </a:t>
            </a:r>
          </a:p>
          <a:p>
            <a:pPr marL="45720" indent="0">
              <a:buNone/>
            </a:pPr>
            <a:r>
              <a:rPr lang="en-US" dirty="0" smtClean="0"/>
              <a:t>Search the internet using images.google.com</a:t>
            </a:r>
          </a:p>
          <a:p>
            <a:pPr marL="45720" indent="0">
              <a:buNone/>
            </a:pPr>
            <a:r>
              <a:rPr lang="en-US" dirty="0" smtClean="0"/>
              <a:t>2. Find two examples in </a:t>
            </a:r>
            <a:r>
              <a:rPr lang="en-US" dirty="0" smtClean="0"/>
              <a:t>five </a:t>
            </a:r>
            <a:r>
              <a:rPr lang="en-US" dirty="0" smtClean="0"/>
              <a:t>minutes:</a:t>
            </a:r>
          </a:p>
          <a:p>
            <a:pPr marL="45720" indent="0">
              <a:buNone/>
            </a:pPr>
            <a:r>
              <a:rPr lang="en-US" dirty="0"/>
              <a:t>	</a:t>
            </a:r>
            <a:r>
              <a:rPr lang="en-US" dirty="0" smtClean="0"/>
              <a:t>a. One example of climate</a:t>
            </a:r>
          </a:p>
          <a:p>
            <a:pPr marL="45720" indent="0">
              <a:buNone/>
            </a:pPr>
            <a:r>
              <a:rPr lang="en-US" dirty="0"/>
              <a:t>	</a:t>
            </a:r>
            <a:r>
              <a:rPr lang="en-US" dirty="0" smtClean="0"/>
              <a:t>b. One example of climate change</a:t>
            </a:r>
          </a:p>
          <a:p>
            <a:pPr marL="45720" indent="0">
              <a:buNone/>
            </a:pPr>
            <a:r>
              <a:rPr lang="en-US" dirty="0" smtClean="0"/>
              <a:t>3. Be prepared to describe this to the person next to </a:t>
            </a:r>
            <a:r>
              <a:rPr lang="en-US" dirty="0" smtClean="0"/>
              <a:t>you and then the class. </a:t>
            </a:r>
            <a:endParaRPr lang="en-US" dirty="0" smtClean="0"/>
          </a:p>
          <a:p>
            <a:pPr marL="45720" indent="0">
              <a:buNone/>
            </a:pPr>
            <a:endParaRPr lang="en-US" dirty="0"/>
          </a:p>
        </p:txBody>
      </p:sp>
    </p:spTree>
    <p:extLst>
      <p:ext uri="{BB962C8B-B14F-4D97-AF65-F5344CB8AC3E}">
        <p14:creationId xmlns:p14="http://schemas.microsoft.com/office/powerpoint/2010/main" val="40803448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Computer lab EXERCISE </a:t>
            </a:r>
            <a:r>
              <a:rPr lang="en-US" dirty="0" smtClean="0"/>
              <a:t>2a</a:t>
            </a:r>
            <a:endParaRPr lang="en-US" dirty="0"/>
          </a:p>
        </p:txBody>
      </p:sp>
      <p:sp>
        <p:nvSpPr>
          <p:cNvPr id="2" name="Content Placeholder 1"/>
          <p:cNvSpPr>
            <a:spLocks noGrp="1"/>
          </p:cNvSpPr>
          <p:nvPr>
            <p:ph sz="half" idx="1"/>
          </p:nvPr>
        </p:nvSpPr>
        <p:spPr/>
        <p:txBody>
          <a:bodyPr>
            <a:normAutofit/>
          </a:bodyPr>
          <a:lstStyle/>
          <a:p>
            <a:r>
              <a:rPr lang="en-US" dirty="0" smtClean="0"/>
              <a:t>How do we know what we know about climate change?	</a:t>
            </a:r>
          </a:p>
          <a:p>
            <a:pPr marL="45720" indent="0">
              <a:buNone/>
            </a:pPr>
            <a:r>
              <a:rPr lang="en-US" dirty="0" smtClean="0"/>
              <a:t> </a:t>
            </a:r>
            <a:endParaRPr lang="en-US" dirty="0"/>
          </a:p>
        </p:txBody>
      </p:sp>
      <p:sp>
        <p:nvSpPr>
          <p:cNvPr id="3" name="Content Placeholder 2"/>
          <p:cNvSpPr>
            <a:spLocks noGrp="1"/>
          </p:cNvSpPr>
          <p:nvPr>
            <p:ph sz="half" idx="2"/>
          </p:nvPr>
        </p:nvSpPr>
        <p:spPr>
          <a:xfrm>
            <a:off x="5791200" y="1828800"/>
            <a:ext cx="4724400" cy="4407408"/>
          </a:xfrm>
        </p:spPr>
        <p:txBody>
          <a:bodyPr>
            <a:normAutofit/>
          </a:bodyPr>
          <a:lstStyle/>
          <a:p>
            <a:r>
              <a:rPr lang="en-US" dirty="0" smtClean="0"/>
              <a:t>Google (scholar) search</a:t>
            </a:r>
            <a:r>
              <a:rPr lang="en-US" dirty="0" smtClean="0"/>
              <a:t>:</a:t>
            </a:r>
            <a:br>
              <a:rPr lang="en-US" dirty="0" smtClean="0"/>
            </a:br>
            <a:r>
              <a:rPr lang="en-US" dirty="0" smtClean="0">
                <a:hlinkClick r:id="rId3"/>
              </a:rPr>
              <a:t>http://scholar.google.com</a:t>
            </a:r>
            <a:r>
              <a:rPr lang="en-US" dirty="0" smtClean="0"/>
              <a:t> </a:t>
            </a:r>
            <a:endParaRPr lang="en-US" dirty="0" smtClean="0"/>
          </a:p>
          <a:p>
            <a:pPr marL="560070" indent="-514350">
              <a:buAutoNum type="arabicPeriod"/>
            </a:pPr>
            <a:r>
              <a:rPr lang="en-US" dirty="0" smtClean="0"/>
              <a:t>Scholar search on google for climate change methods. </a:t>
            </a:r>
          </a:p>
          <a:p>
            <a:pPr marL="560070" indent="-514350">
              <a:buAutoNum type="arabicPeriod"/>
            </a:pPr>
            <a:r>
              <a:rPr lang="en-US" dirty="0" smtClean="0"/>
              <a:t>Get ready to describe how we know this information.</a:t>
            </a:r>
          </a:p>
        </p:txBody>
      </p:sp>
    </p:spTree>
    <p:extLst>
      <p:ext uri="{BB962C8B-B14F-4D97-AF65-F5344CB8AC3E}">
        <p14:creationId xmlns:p14="http://schemas.microsoft.com/office/powerpoint/2010/main" val="41967386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Computer lab EXERCISE </a:t>
            </a:r>
            <a:r>
              <a:rPr lang="en-US" dirty="0" smtClean="0"/>
              <a:t>2b</a:t>
            </a:r>
            <a:endParaRPr lang="en-US" dirty="0"/>
          </a:p>
        </p:txBody>
      </p:sp>
      <p:sp>
        <p:nvSpPr>
          <p:cNvPr id="2" name="Content Placeholder 1"/>
          <p:cNvSpPr>
            <a:spLocks noGrp="1"/>
          </p:cNvSpPr>
          <p:nvPr>
            <p:ph sz="half" idx="1"/>
          </p:nvPr>
        </p:nvSpPr>
        <p:spPr/>
        <p:txBody>
          <a:bodyPr/>
          <a:lstStyle/>
          <a:p>
            <a:r>
              <a:rPr lang="en-US" dirty="0" smtClean="0"/>
              <a:t>What </a:t>
            </a:r>
            <a:r>
              <a:rPr lang="en-US" dirty="0" smtClean="0"/>
              <a:t>is the news reporting about </a:t>
            </a:r>
            <a:r>
              <a:rPr lang="en-US" dirty="0" smtClean="0"/>
              <a:t>climate change?</a:t>
            </a:r>
          </a:p>
          <a:p>
            <a:pPr marL="45720" indent="0">
              <a:buNone/>
            </a:pPr>
            <a:r>
              <a:rPr lang="en-US" dirty="0" smtClean="0"/>
              <a:t> </a:t>
            </a:r>
            <a:endParaRPr lang="en-US" dirty="0"/>
          </a:p>
        </p:txBody>
      </p:sp>
      <p:sp>
        <p:nvSpPr>
          <p:cNvPr id="3" name="Content Placeholder 2"/>
          <p:cNvSpPr>
            <a:spLocks noGrp="1"/>
          </p:cNvSpPr>
          <p:nvPr>
            <p:ph sz="half" idx="2"/>
          </p:nvPr>
        </p:nvSpPr>
        <p:spPr/>
        <p:txBody>
          <a:bodyPr/>
          <a:lstStyle/>
          <a:p>
            <a:r>
              <a:rPr lang="en-US" dirty="0" smtClean="0"/>
              <a:t>Google news search:</a:t>
            </a:r>
          </a:p>
          <a:p>
            <a:pPr marL="560070" indent="-514350">
              <a:buAutoNum type="arabicPeriod"/>
            </a:pPr>
            <a:r>
              <a:rPr lang="en-US" dirty="0" smtClean="0"/>
              <a:t>News search on google for climate change in your region, your tribe.</a:t>
            </a:r>
          </a:p>
          <a:p>
            <a:pPr marL="560070" indent="-514350">
              <a:buAutoNum type="arabicPeriod"/>
            </a:pPr>
            <a:r>
              <a:rPr lang="en-US" dirty="0" smtClean="0"/>
              <a:t>Save an image</a:t>
            </a:r>
          </a:p>
          <a:p>
            <a:pPr marL="560070" indent="-514350">
              <a:buAutoNum type="arabicPeriod"/>
            </a:pPr>
            <a:r>
              <a:rPr lang="en-US" dirty="0" smtClean="0"/>
              <a:t>Get ready to tell the story. And what it means to you. </a:t>
            </a:r>
          </a:p>
        </p:txBody>
      </p:sp>
    </p:spTree>
    <p:extLst>
      <p:ext uri="{BB962C8B-B14F-4D97-AF65-F5344CB8AC3E}">
        <p14:creationId xmlns:p14="http://schemas.microsoft.com/office/powerpoint/2010/main" val="3095662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t>
            </a:r>
            <a:r>
              <a:rPr lang="en-US" dirty="0" smtClean="0"/>
              <a:t>elationships between climate and society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3889236"/>
              </p:ext>
            </p:extLst>
          </p:nvPr>
        </p:nvGraphicFramePr>
        <p:xfrm>
          <a:off x="609600" y="1600200"/>
          <a:ext cx="9601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1000" y="2992397"/>
            <a:ext cx="29718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Where we live</a:t>
            </a:r>
          </a:p>
          <a:p>
            <a:pPr marL="285750" indent="-285750">
              <a:buFont typeface="Arial" panose="020B0604020202020204" pitchFamily="34" charset="0"/>
              <a:buChar char="•"/>
            </a:pPr>
            <a:r>
              <a:rPr lang="en-US" dirty="0"/>
              <a:t>What crops can grow where</a:t>
            </a:r>
          </a:p>
          <a:p>
            <a:pPr marL="285750" indent="-285750">
              <a:buFont typeface="Arial" panose="020B0604020202020204" pitchFamily="34" charset="0"/>
              <a:buChar char="•"/>
            </a:pPr>
            <a:r>
              <a:rPr lang="en-US" dirty="0"/>
              <a:t>What we can do for our livelihoods</a:t>
            </a:r>
          </a:p>
          <a:p>
            <a:pPr marL="285750" indent="-285750">
              <a:buFont typeface="Arial" panose="020B0604020202020204" pitchFamily="34" charset="0"/>
              <a:buChar char="•"/>
            </a:pPr>
            <a:r>
              <a:rPr lang="en-US" dirty="0"/>
              <a:t>The animals around us</a:t>
            </a:r>
          </a:p>
        </p:txBody>
      </p:sp>
      <p:sp>
        <p:nvSpPr>
          <p:cNvPr id="6" name="TextBox 5"/>
          <p:cNvSpPr txBox="1"/>
          <p:nvPr/>
        </p:nvSpPr>
        <p:spPr>
          <a:xfrm>
            <a:off x="7772400" y="2715398"/>
            <a:ext cx="26670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Composition of the atmosphere</a:t>
            </a:r>
          </a:p>
          <a:p>
            <a:pPr marL="285750" indent="-285750">
              <a:buFont typeface="Arial" panose="020B0604020202020204" pitchFamily="34" charset="0"/>
              <a:buChar char="•"/>
            </a:pPr>
            <a:r>
              <a:rPr lang="en-US" dirty="0"/>
              <a:t>Capacity of the oceans and forests to store greenhouse gasses</a:t>
            </a:r>
          </a:p>
          <a:p>
            <a:pPr marL="285750" indent="-285750">
              <a:buFont typeface="Arial" panose="020B0604020202020204" pitchFamily="34" charset="0"/>
              <a:buChar char="•"/>
            </a:pPr>
            <a:r>
              <a:rPr lang="en-US" dirty="0"/>
              <a:t>The reflectivity of the earth’s surface</a:t>
            </a:r>
          </a:p>
        </p:txBody>
      </p:sp>
    </p:spTree>
    <p:extLst>
      <p:ext uri="{BB962C8B-B14F-4D97-AF65-F5344CB8AC3E}">
        <p14:creationId xmlns:p14="http://schemas.microsoft.com/office/powerpoint/2010/main" val="192436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3</a:t>
            </a:r>
            <a:endParaRPr lang="en-US" dirty="0"/>
          </a:p>
        </p:txBody>
      </p:sp>
      <p:sp>
        <p:nvSpPr>
          <p:cNvPr id="3" name="Content Placeholder 2"/>
          <p:cNvSpPr>
            <a:spLocks noGrp="1"/>
          </p:cNvSpPr>
          <p:nvPr>
            <p:ph sz="half" idx="1"/>
          </p:nvPr>
        </p:nvSpPr>
        <p:spPr/>
        <p:txBody>
          <a:bodyPr/>
          <a:lstStyle/>
          <a:p>
            <a:r>
              <a:rPr lang="en-US" dirty="0" smtClean="0"/>
              <a:t>Social Scientists collect public opinion from interviews and surveys. </a:t>
            </a:r>
          </a:p>
          <a:p>
            <a:r>
              <a:rPr lang="en-US" dirty="0" smtClean="0"/>
              <a:t>Many of the questions discussed in class the last few days are directly from national and regional studies. </a:t>
            </a:r>
            <a:endParaRPr lang="en-US" dirty="0"/>
          </a:p>
        </p:txBody>
      </p:sp>
      <p:sp>
        <p:nvSpPr>
          <p:cNvPr id="4" name="Content Placeholder 3"/>
          <p:cNvSpPr>
            <a:spLocks noGrp="1"/>
          </p:cNvSpPr>
          <p:nvPr>
            <p:ph sz="half" idx="2"/>
          </p:nvPr>
        </p:nvSpPr>
        <p:spPr/>
        <p:txBody>
          <a:bodyPr/>
          <a:lstStyle/>
          <a:p>
            <a:r>
              <a:rPr lang="en-US" dirty="0" smtClean="0"/>
              <a:t>Your turn:</a:t>
            </a:r>
          </a:p>
          <a:p>
            <a:r>
              <a:rPr lang="en-US" dirty="0" smtClean="0"/>
              <a:t>Create a survey to gather climate opinions in your area. </a:t>
            </a:r>
          </a:p>
          <a:p>
            <a:r>
              <a:rPr lang="en-US" dirty="0" smtClean="0"/>
              <a:t>What questions will you ask? </a:t>
            </a:r>
          </a:p>
          <a:p>
            <a:r>
              <a:rPr lang="en-US" dirty="0" smtClean="0"/>
              <a:t>Who will you poll?</a:t>
            </a:r>
          </a:p>
          <a:p>
            <a:r>
              <a:rPr lang="en-US" dirty="0" smtClean="0"/>
              <a:t>How will you communicate your results?</a:t>
            </a:r>
            <a:endParaRPr lang="en-US" dirty="0"/>
          </a:p>
        </p:txBody>
      </p:sp>
    </p:spTree>
    <p:extLst>
      <p:ext uri="{BB962C8B-B14F-4D97-AF65-F5344CB8AC3E}">
        <p14:creationId xmlns:p14="http://schemas.microsoft.com/office/powerpoint/2010/main" val="1937693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Discourse </a:t>
            </a:r>
            <a:r>
              <a:rPr lang="en-US" dirty="0" smtClean="0"/>
              <a:t>Alternatives to “CC”—Speaking to the values of the audience</a:t>
            </a:r>
            <a:endParaRPr lang="en-US" dirty="0"/>
          </a:p>
        </p:txBody>
      </p:sp>
      <p:sp>
        <p:nvSpPr>
          <p:cNvPr id="3" name="Content Placeholder 2"/>
          <p:cNvSpPr>
            <a:spLocks noGrp="1"/>
          </p:cNvSpPr>
          <p:nvPr>
            <p:ph idx="1"/>
          </p:nvPr>
        </p:nvSpPr>
        <p:spPr/>
        <p:txBody>
          <a:bodyPr>
            <a:normAutofit/>
          </a:bodyPr>
          <a:lstStyle/>
          <a:p>
            <a:r>
              <a:rPr lang="en-US" dirty="0" smtClean="0"/>
              <a:t>Food systems</a:t>
            </a:r>
          </a:p>
          <a:p>
            <a:r>
              <a:rPr lang="en-US" dirty="0" smtClean="0"/>
              <a:t>Water availability</a:t>
            </a:r>
          </a:p>
          <a:p>
            <a:r>
              <a:rPr lang="en-US" dirty="0" smtClean="0"/>
              <a:t>Human health</a:t>
            </a:r>
          </a:p>
          <a:p>
            <a:r>
              <a:rPr lang="en-US" dirty="0" smtClean="0"/>
              <a:t>Forest fires</a:t>
            </a:r>
          </a:p>
          <a:p>
            <a:r>
              <a:rPr lang="en-US" dirty="0" smtClean="0"/>
              <a:t>Wildlife</a:t>
            </a:r>
          </a:p>
          <a:p>
            <a:r>
              <a:rPr lang="en-US" dirty="0" smtClean="0"/>
              <a:t>Finances</a:t>
            </a:r>
          </a:p>
          <a:p>
            <a:r>
              <a:rPr lang="en-US" dirty="0" smtClean="0"/>
              <a:t>Risk in investments—e.g. Sierra club destabilization of investing in coal-fired power plants</a:t>
            </a:r>
          </a:p>
          <a:p>
            <a:endParaRPr lang="en-US" dirty="0" smtClean="0"/>
          </a:p>
          <a:p>
            <a:endParaRPr lang="en-US" dirty="0"/>
          </a:p>
        </p:txBody>
      </p:sp>
    </p:spTree>
    <p:extLst>
      <p:ext uri="{BB962C8B-B14F-4D97-AF65-F5344CB8AC3E}">
        <p14:creationId xmlns:p14="http://schemas.microsoft.com/office/powerpoint/2010/main" val="9900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Visualizing climate change perceptions</a:t>
            </a:r>
            <a:endParaRPr lang="en-US" dirty="0"/>
          </a:p>
        </p:txBody>
      </p:sp>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828800" y="1371600"/>
            <a:ext cx="5689600" cy="4267200"/>
          </a:xfrm>
        </p:spPr>
      </p:pic>
      <p:pic>
        <p:nvPicPr>
          <p:cNvPr id="7"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438400" y="1676400"/>
            <a:ext cx="6705600" cy="4470400"/>
          </a:xfrm>
        </p:spPr>
      </p:pic>
      <p:grpSp>
        <p:nvGrpSpPr>
          <p:cNvPr id="10" name="Group 9"/>
          <p:cNvGrpSpPr/>
          <p:nvPr/>
        </p:nvGrpSpPr>
        <p:grpSpPr>
          <a:xfrm>
            <a:off x="1828800" y="2189770"/>
            <a:ext cx="8305800" cy="2478461"/>
            <a:chOff x="555437" y="2750403"/>
            <a:chExt cx="9296400" cy="2478461"/>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9786" t="78897" b="7596"/>
            <a:stretch/>
          </p:blipFill>
          <p:spPr>
            <a:xfrm>
              <a:off x="1120521" y="3581400"/>
              <a:ext cx="8166233" cy="1647464"/>
            </a:xfrm>
            <a:prstGeom prst="rect">
              <a:avLst/>
            </a:prstGeom>
            <a:ln w="1524000">
              <a:solidFill>
                <a:schemeClr val="bg2"/>
              </a:solidFill>
            </a:ln>
          </p:spPr>
        </p:pic>
        <p:sp>
          <p:nvSpPr>
            <p:cNvPr id="9" name="TextBox 8"/>
            <p:cNvSpPr txBox="1"/>
            <p:nvPr/>
          </p:nvSpPr>
          <p:spPr>
            <a:xfrm>
              <a:off x="555437" y="2750403"/>
              <a:ext cx="9296400" cy="830997"/>
            </a:xfrm>
            <a:prstGeom prst="rect">
              <a:avLst/>
            </a:prstGeom>
            <a:noFill/>
          </p:spPr>
          <p:txBody>
            <a:bodyPr wrap="square" rtlCol="0">
              <a:spAutoFit/>
            </a:bodyPr>
            <a:lstStyle/>
            <a:p>
              <a:r>
                <a:rPr lang="en-US" sz="2400" b="1" dirty="0"/>
                <a:t>7 out of 10 Pacific Northwest citizens 	think citizens should be doing more about climate change.</a:t>
              </a:r>
            </a:p>
          </p:txBody>
        </p:sp>
      </p:grpSp>
    </p:spTree>
    <p:custDataLst>
      <p:tags r:id="rId1"/>
    </p:custDataLst>
    <p:extLst>
      <p:ext uri="{BB962C8B-B14F-4D97-AF65-F5344CB8AC3E}">
        <p14:creationId xmlns:p14="http://schemas.microsoft.com/office/powerpoint/2010/main" val="128606757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smtClean="0"/>
              <a:t>This ad is:</a:t>
            </a:r>
          </a:p>
          <a:p>
            <a:pPr marL="0" indent="0">
              <a:buNone/>
            </a:pPr>
            <a:r>
              <a:rPr lang="en-US" dirty="0" smtClean="0"/>
              <a:t>Specific, Shocking, Clear</a:t>
            </a:r>
            <a:endParaRPr lang="en-US" dirty="0" smtClean="0"/>
          </a:p>
          <a:p>
            <a:pPr marL="0" indent="0">
              <a:buNone/>
            </a:pPr>
            <a:endParaRPr lang="en-US" dirty="0"/>
          </a:p>
          <a:p>
            <a:pPr marL="0" indent="0">
              <a:buNone/>
            </a:pPr>
            <a:r>
              <a:rPr lang="en-US" dirty="0" smtClean="0"/>
              <a:t>But there’s no </a:t>
            </a:r>
            <a:r>
              <a:rPr lang="en-US" dirty="0" smtClean="0"/>
              <a:t>action connected </a:t>
            </a:r>
            <a:r>
              <a:rPr lang="en-US" dirty="0" smtClean="0"/>
              <a:t>to it other </a:t>
            </a:r>
            <a:r>
              <a:rPr lang="en-US" dirty="0" smtClean="0"/>
              <a:t> than </a:t>
            </a:r>
            <a:r>
              <a:rPr lang="en-US" dirty="0" smtClean="0"/>
              <a:t>getting </a:t>
            </a:r>
            <a:r>
              <a:rPr lang="en-US" dirty="0" smtClean="0"/>
              <a:t>more Info</a:t>
            </a:r>
            <a:r>
              <a:rPr lang="en-US" dirty="0" smtClean="0"/>
              <a:t>rmation.</a:t>
            </a:r>
          </a:p>
          <a:p>
            <a:pPr marL="0" indent="0">
              <a:buNone/>
            </a:pPr>
            <a:endParaRPr lang="en-US" dirty="0"/>
          </a:p>
          <a:p>
            <a:pPr marL="0" indent="0">
              <a:buNone/>
            </a:pPr>
            <a:r>
              <a:rPr lang="en-US" dirty="0" smtClean="0"/>
              <a:t>What would your infographic include to make the implications clear?</a:t>
            </a:r>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18434" name="Picture 2" descr="C:\Users\lbernacchi\Documents\Dropbox\EdREACCH\workshop 2015\Social Science unit\more\frogs go extin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25401"/>
            <a:ext cx="4958519" cy="2215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796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1" y="152400"/>
            <a:ext cx="11925211" cy="5791200"/>
          </a:xfrm>
        </p:spPr>
      </p:pic>
      <p:sp>
        <p:nvSpPr>
          <p:cNvPr id="5" name="Oval 4"/>
          <p:cNvSpPr/>
          <p:nvPr/>
        </p:nvSpPr>
        <p:spPr>
          <a:xfrm>
            <a:off x="3962400" y="1447800"/>
            <a:ext cx="1371600" cy="6858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1" y="6181852"/>
            <a:ext cx="10467121" cy="646331"/>
          </a:xfrm>
          <a:prstGeom prst="rect">
            <a:avLst/>
          </a:prstGeom>
          <a:noFill/>
        </p:spPr>
        <p:txBody>
          <a:bodyPr wrap="square" rtlCol="0">
            <a:spAutoFit/>
          </a:bodyPr>
          <a:lstStyle/>
          <a:p>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TALK ABOUT THINGS PEOPLE CARE ABOUT</a:t>
            </a:r>
          </a:p>
        </p:txBody>
      </p:sp>
    </p:spTree>
    <p:extLst>
      <p:ext uri="{BB962C8B-B14F-4D97-AF65-F5344CB8AC3E}">
        <p14:creationId xmlns:p14="http://schemas.microsoft.com/office/powerpoint/2010/main" val="1518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Alternative images: </a:t>
            </a:r>
            <a:r>
              <a:rPr lang="en-US" sz="2700" dirty="0"/>
              <a:t>Communicating Climate Change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33600" y="1397675"/>
            <a:ext cx="2749176" cy="48768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2133600"/>
            <a:ext cx="5486400" cy="4114800"/>
          </a:xfrm>
          <a:prstGeom prst="rect">
            <a:avLst/>
          </a:prstGeom>
        </p:spPr>
      </p:pic>
      <p:sp>
        <p:nvSpPr>
          <p:cNvPr id="3" name="TextBox 2"/>
          <p:cNvSpPr txBox="1"/>
          <p:nvPr/>
        </p:nvSpPr>
        <p:spPr>
          <a:xfrm>
            <a:off x="5029200" y="1397676"/>
            <a:ext cx="5486400" cy="2031325"/>
          </a:xfrm>
          <a:prstGeom prst="rect">
            <a:avLst/>
          </a:prstGeom>
          <a:noFill/>
        </p:spPr>
        <p:txBody>
          <a:bodyPr wrap="square" rtlCol="0">
            <a:spAutoFit/>
          </a:bodyPr>
          <a:lstStyle/>
          <a:p>
            <a:r>
              <a:rPr lang="en-US" dirty="0"/>
              <a:t>Girl at Moscow Community Garden growing local, organic food.</a:t>
            </a:r>
          </a:p>
          <a:p>
            <a:endParaRPr lang="en-US" dirty="0"/>
          </a:p>
          <a:p>
            <a:r>
              <a:rPr lang="en-US" dirty="0"/>
              <a:t>Wind power in wheat field near Hwy 195 between Spokane and Pullman, Washington—alternative sources of income and energy. </a:t>
            </a:r>
          </a:p>
          <a:p>
            <a:endParaRPr lang="en-US" dirty="0"/>
          </a:p>
        </p:txBody>
      </p:sp>
    </p:spTree>
    <p:extLst>
      <p:ext uri="{BB962C8B-B14F-4D97-AF65-F5344CB8AC3E}">
        <p14:creationId xmlns:p14="http://schemas.microsoft.com/office/powerpoint/2010/main" val="38165134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43517816"/>
              </p:ext>
            </p:extLst>
          </p:nvPr>
        </p:nvGraphicFramePr>
        <p:xfrm>
          <a:off x="2838450" y="1600200"/>
          <a:ext cx="4356100" cy="4876800"/>
        </p:xfrm>
        <a:graphic>
          <a:graphicData uri="http://schemas.openxmlformats.org/presentationml/2006/ole">
            <mc:AlternateContent xmlns:mc="http://schemas.openxmlformats.org/markup-compatibility/2006">
              <mc:Choice xmlns:v="urn:schemas-microsoft-com:vml" Requires="v">
                <p:oleObj spid="_x0000_s31747" name="Document" r:id="rId3" imgW="5943600" imgH="6654800" progId="Word.Document.12">
                  <p:embed/>
                </p:oleObj>
              </mc:Choice>
              <mc:Fallback>
                <p:oleObj name="Document" r:id="rId3" imgW="5943600" imgH="6654800" progId="Word.Document.12">
                  <p:embed/>
                  <p:pic>
                    <p:nvPicPr>
                      <p:cNvPr id="0" name=""/>
                      <p:cNvPicPr/>
                      <p:nvPr/>
                    </p:nvPicPr>
                    <p:blipFill>
                      <a:blip r:embed="rId4"/>
                      <a:stretch>
                        <a:fillRect/>
                      </a:stretch>
                    </p:blipFill>
                    <p:spPr>
                      <a:xfrm>
                        <a:off x="2838450" y="1600200"/>
                        <a:ext cx="4356100" cy="4876800"/>
                      </a:xfrm>
                      <a:prstGeom prst="rect">
                        <a:avLst/>
                      </a:prstGeom>
                      <a:ln>
                        <a:solidFill>
                          <a:schemeClr val="accent1"/>
                        </a:solidFill>
                      </a:ln>
                    </p:spPr>
                  </p:pic>
                </p:oleObj>
              </mc:Fallback>
            </mc:AlternateContent>
          </a:graphicData>
        </a:graphic>
      </p:graphicFrame>
      <p:sp>
        <p:nvSpPr>
          <p:cNvPr id="5" name="TextBox 4"/>
          <p:cNvSpPr txBox="1"/>
          <p:nvPr/>
        </p:nvSpPr>
        <p:spPr>
          <a:xfrm>
            <a:off x="2838450" y="1154668"/>
            <a:ext cx="4450898" cy="369332"/>
          </a:xfrm>
          <a:prstGeom prst="rect">
            <a:avLst/>
          </a:prstGeom>
          <a:noFill/>
        </p:spPr>
        <p:txBody>
          <a:bodyPr wrap="none" rtlCol="0">
            <a:spAutoFit/>
          </a:bodyPr>
          <a:lstStyle/>
          <a:p>
            <a:r>
              <a:rPr lang="en-US" dirty="0" smtClean="0"/>
              <a:t>Double </a:t>
            </a:r>
            <a:r>
              <a:rPr lang="en-US" smtClean="0"/>
              <a:t>click image to open MS Word Doc</a:t>
            </a:r>
            <a:endParaRPr lang="en-US"/>
          </a:p>
        </p:txBody>
      </p:sp>
    </p:spTree>
    <p:extLst>
      <p:ext uri="{BB962C8B-B14F-4D97-AF65-F5344CB8AC3E}">
        <p14:creationId xmlns:p14="http://schemas.microsoft.com/office/powerpoint/2010/main" val="148388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class	</a:t>
            </a:r>
            <a:endParaRPr lang="en-US" dirty="0"/>
          </a:p>
        </p:txBody>
      </p:sp>
      <p:sp>
        <p:nvSpPr>
          <p:cNvPr id="3" name="Content Placeholder 2"/>
          <p:cNvSpPr>
            <a:spLocks noGrp="1"/>
          </p:cNvSpPr>
          <p:nvPr>
            <p:ph idx="1"/>
          </p:nvPr>
        </p:nvSpPr>
        <p:spPr/>
        <p:txBody>
          <a:bodyPr/>
          <a:lstStyle/>
          <a:p>
            <a:r>
              <a:rPr lang="en-US" dirty="0" smtClean="0"/>
              <a:t>Discuss public opinions on climate change at </a:t>
            </a:r>
            <a:r>
              <a:rPr lang="en-US" dirty="0" smtClean="0"/>
              <a:t>the following </a:t>
            </a:r>
            <a:r>
              <a:rPr lang="en-US" dirty="0" smtClean="0"/>
              <a:t>scales (in class, regional, national, global</a:t>
            </a:r>
            <a:r>
              <a:rPr lang="en-US" dirty="0" smtClean="0"/>
              <a:t>):</a:t>
            </a:r>
            <a:endParaRPr lang="en-US" dirty="0" smtClean="0"/>
          </a:p>
          <a:p>
            <a:pPr lvl="1"/>
            <a:r>
              <a:rPr lang="en-US" dirty="0" smtClean="0"/>
              <a:t>Weather</a:t>
            </a:r>
          </a:p>
          <a:p>
            <a:pPr lvl="1"/>
            <a:r>
              <a:rPr lang="en-US" dirty="0" smtClean="0"/>
              <a:t>Climate</a:t>
            </a:r>
          </a:p>
          <a:p>
            <a:pPr lvl="1"/>
            <a:r>
              <a:rPr lang="en-US" dirty="0" smtClean="0"/>
              <a:t>Cultures</a:t>
            </a:r>
          </a:p>
          <a:p>
            <a:pPr lvl="1"/>
            <a:r>
              <a:rPr lang="en-US" dirty="0" smtClean="0"/>
              <a:t>Understanding of science</a:t>
            </a:r>
          </a:p>
          <a:p>
            <a:r>
              <a:rPr lang="en-US" dirty="0" smtClean="0"/>
              <a:t>Identify communication barriers and opportunities about climate change</a:t>
            </a:r>
          </a:p>
          <a:p>
            <a:r>
              <a:rPr lang="en-US" dirty="0" smtClean="0"/>
              <a:t>Discuss impacts of and actions to address climate change</a:t>
            </a:r>
          </a:p>
        </p:txBody>
      </p:sp>
    </p:spTree>
    <p:extLst>
      <p:ext uri="{BB962C8B-B14F-4D97-AF65-F5344CB8AC3E}">
        <p14:creationId xmlns:p14="http://schemas.microsoft.com/office/powerpoint/2010/main" val="1849434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sources we can use to describe public opinion?</a:t>
            </a:r>
            <a:endParaRPr lang="en-US" dirty="0"/>
          </a:p>
        </p:txBody>
      </p:sp>
      <p:sp>
        <p:nvSpPr>
          <p:cNvPr id="3" name="Content Placeholder 2"/>
          <p:cNvSpPr>
            <a:spLocks noGrp="1"/>
          </p:cNvSpPr>
          <p:nvPr>
            <p:ph idx="1"/>
          </p:nvPr>
        </p:nvSpPr>
        <p:spPr/>
        <p:txBody>
          <a:bodyPr>
            <a:normAutofit/>
          </a:bodyPr>
          <a:lstStyle/>
          <a:p>
            <a:r>
              <a:rPr lang="en-US" dirty="0" smtClean="0"/>
              <a:t>Voting records</a:t>
            </a:r>
          </a:p>
          <a:p>
            <a:r>
              <a:rPr lang="en-US" dirty="0" smtClean="0"/>
              <a:t>Media</a:t>
            </a:r>
          </a:p>
          <a:p>
            <a:r>
              <a:rPr lang="en-US" dirty="0" smtClean="0"/>
              <a:t>Polls</a:t>
            </a:r>
          </a:p>
          <a:p>
            <a:r>
              <a:rPr lang="en-US" dirty="0" smtClean="0"/>
              <a:t>Surveys</a:t>
            </a:r>
          </a:p>
          <a:p>
            <a:r>
              <a:rPr lang="en-US" dirty="0" smtClean="0"/>
              <a:t>Interviews</a:t>
            </a:r>
          </a:p>
          <a:p>
            <a:r>
              <a:rPr lang="en-US" dirty="0" smtClean="0"/>
              <a:t>Management plans</a:t>
            </a:r>
          </a:p>
          <a:p>
            <a:r>
              <a:rPr lang="en-US" dirty="0" smtClean="0"/>
              <a:t>Government documents</a:t>
            </a:r>
          </a:p>
          <a:p>
            <a:r>
              <a:rPr lang="en-US" dirty="0" smtClean="0"/>
              <a:t>Economic spending (e.g. rational choice models)</a:t>
            </a:r>
            <a:endParaRPr lang="en-US" dirty="0"/>
          </a:p>
        </p:txBody>
      </p:sp>
    </p:spTree>
    <p:extLst>
      <p:ext uri="{BB962C8B-B14F-4D97-AF65-F5344CB8AC3E}">
        <p14:creationId xmlns:p14="http://schemas.microsoft.com/office/powerpoint/2010/main" val="12979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Social Polls/Surveys are Used</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Understanding Values and Relationships</a:t>
            </a:r>
          </a:p>
          <a:p>
            <a:r>
              <a:rPr lang="en-US" dirty="0" smtClean="0"/>
              <a:t>In 2009, globally 40% of people are “unaware” of climate change US similar to other countries: </a:t>
            </a:r>
            <a:br>
              <a:rPr lang="en-US" dirty="0" smtClean="0"/>
            </a:br>
            <a:r>
              <a:rPr lang="en-US" dirty="0" smtClean="0"/>
              <a:t>	Environment is </a:t>
            </a:r>
            <a:r>
              <a:rPr lang="en-US" dirty="0" smtClean="0"/>
              <a:t>not a “top 10” issue.</a:t>
            </a:r>
          </a:p>
          <a:p>
            <a:r>
              <a:rPr lang="en-US" dirty="0" smtClean="0"/>
              <a:t>1/3 US public say climate influence voting</a:t>
            </a:r>
          </a:p>
          <a:p>
            <a:pPr marL="0" indent="0">
              <a:buNone/>
            </a:pPr>
            <a:r>
              <a:rPr lang="en-US" b="1" dirty="0" smtClean="0"/>
              <a:t>Social Capacity to Adapt and Respond</a:t>
            </a:r>
          </a:p>
          <a:p>
            <a:r>
              <a:rPr lang="en-US" dirty="0" smtClean="0"/>
              <a:t>How do we want to address this problem?</a:t>
            </a:r>
          </a:p>
          <a:p>
            <a:r>
              <a:rPr lang="en-US" dirty="0" smtClean="0"/>
              <a:t>Do we agree there is a problem to be addressed?</a:t>
            </a:r>
          </a:p>
          <a:p>
            <a:r>
              <a:rPr lang="en-US" dirty="0" smtClean="0"/>
              <a:t>What do we want to do to be fair about addressing this problem?</a:t>
            </a:r>
          </a:p>
          <a:p>
            <a:pPr marL="0" indent="0">
              <a:buNone/>
            </a:pPr>
            <a:endParaRPr lang="en-US" b="1" dirty="0" smtClean="0"/>
          </a:p>
        </p:txBody>
      </p:sp>
    </p:spTree>
    <p:extLst>
      <p:ext uri="{BB962C8B-B14F-4D97-AF65-F5344CB8AC3E}">
        <p14:creationId xmlns:p14="http://schemas.microsoft.com/office/powerpoint/2010/main" val="1836007115"/>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5305457EFD044E5EA66070FA98D9F9EE"/>
  <p:tag name="TPVERSION" val="5"/>
  <p:tag name="TPFULLVERSION" val="5.3.2.24"/>
  <p:tag name="PPTVERSION" val="14"/>
  <p:tag name="TPOS" val="2"/>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TIMING" val="|0"/>
</p:tagLst>
</file>

<file path=ppt/tags/tag1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F2033EF47DCB41918AF99C0CD4582F5B&lt;/guid&gt;&#10;        &lt;description /&gt;&#10;        &lt;date&gt;11/11/2014 7:10:1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327335E8E8F47FCA66727CE3D693665&lt;/guid&gt;&#10;            &lt;repollguid&gt;CE9194D66BEC472393201B285B6314A7&lt;/repollguid&gt;&#10;            &lt;sourceid&gt;E5C52758AE9745C8A169E21E99DD38FA&lt;/sourceid&gt;&#10;            &lt;questiontext&gt;How concerned are you about this (climate) chang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E341EAF99BE04FDDA94FF8C70A1A4001&lt;/guid&gt;&#10;                    &lt;answertext&gt;Greatly concerned&lt;/answertext&gt;&#10;                    &lt;valuetype&gt;0&lt;/valuetype&gt;&#10;                &lt;/answer&gt;&#10;                &lt;answer&gt;&#10;                    &lt;guid&gt;7749A46615004C888F0050666ABC9445&lt;/guid&gt;&#10;                    &lt;answertext&gt;Somewhat concerned&lt;/answertext&gt;&#10;                    &lt;valuetype&gt;0&lt;/valuetype&gt;&#10;                &lt;/answer&gt;&#10;                &lt;answer&gt;&#10;                    &lt;guid&gt;0322ABC4DD0A4DEBA5A4278BE27C4275&lt;/guid&gt;&#10;                    &lt;answertext&gt;A little concerned&lt;/answertext&gt;&#10;                    &lt;valuetype&gt;0&lt;/valuetype&gt;&#10;                &lt;/answer&gt;&#10;                &lt;answer&gt;&#10;                    &lt;guid&gt;A43AF3CDBD814ECC84D4B46DA9A930E1&lt;/guid&gt;&#10;                    &lt;answertext&gt;Not concerned&lt;/answertext&gt;&#10;                    &lt;valuetype&gt;0&lt;/valuetype&gt;&#10;                &lt;/answer&gt;&#10;            &lt;/answers&gt;&#10;        &lt;/multichoice&gt;&#10;    &lt;/questions&gt;&#10;&lt;/questionlist&gt;"/>
  <p:tag name="RESULTS" val="How concerned are you about this (climate) change?[;crlf;]15[;]15[;]15[;]False[;]0[;][;crlf;]1.8[;]2[;]0.832666399786453[;]0.693333333333333[;crlf;]6[;]0[;]Greatly concerned1[;]Greatly concerned[;][;crlf;]7[;]0[;]Somewhat concerned2[;]Somewhat concerned[;][;crlf;]1[;]0[;]A little concerned3[;]A little concerned[;][;crlf;]1[;]0[;]Not concerned4[;]Not concerned[;]"/>
  <p:tag name="HASRESULTS" val="True"/>
  <p:tag name="LIVECHARTING" val="False"/>
  <p:tag name="AUTOOPENPOLL" val="True"/>
  <p:tag name="AUTOFORMATCHART" val="True"/>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IMING" val="|0"/>
</p:tagLst>
</file>

<file path=ppt/tags/tag15.xml><?xml version="1.0" encoding="utf-8"?>
<p:tagLst xmlns:a="http://schemas.openxmlformats.org/drawingml/2006/main" xmlns:r="http://schemas.openxmlformats.org/officeDocument/2006/relationships" xmlns:p="http://schemas.openxmlformats.org/presentationml/2006/main">
  <p:tag name="TIMING" val="|0"/>
</p:tagLst>
</file>

<file path=ppt/tags/tag16.xml><?xml version="1.0" encoding="utf-8"?>
<p:tagLst xmlns:a="http://schemas.openxmlformats.org/drawingml/2006/main" xmlns:r="http://schemas.openxmlformats.org/officeDocument/2006/relationships" xmlns:p="http://schemas.openxmlformats.org/presentationml/2006/main">
  <p:tag name="TPQUESTIONXML" val="﻿&lt;?xml version=&quot;1.0&quot; encoding=&quot;utf-8&quot;?&gt;&#10;&lt;questionlist&gt;&#10;    &lt;properties&gt;&#10;        &lt;guid&gt;57846142CDCE4784BEBE9E4FE97937BA&lt;/guid&gt;&#10;        &lt;description /&gt;&#10;        &lt;date&gt;7/1/2015 8:27:51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849DA7C323B492498448FAEE303C993&lt;/guid&gt;&#10;            &lt;repollguid&gt;176595D4B3394B7AB77723F615F642B9&lt;/repollguid&gt;&#10;            &lt;sourceid&gt;7F986F2297D94D16BDD120B0FBDE258B&lt;/sourceid&gt;&#10;            &lt;questiontext&gt;How much do you think climate change will harm your famil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BCED5B65BF484E4C9EA393893E48EBE7&lt;/guid&gt;&#10;                    &lt;answertext&gt;Not at all &lt;/answertext&gt;&#10;                    &lt;valuetype&gt;0&lt;/valuetype&gt;&#10;                &lt;/answer&gt;&#10;                &lt;answer&gt;&#10;                    &lt;guid&gt;3013872C57DA456084722F04307F2E0C&lt;/guid&gt;&#10;                    &lt;answertext&gt;Only a little &lt;/answertext&gt;&#10;                    &lt;valuetype&gt;0&lt;/valuetype&gt;&#10;                &lt;/answer&gt;&#10;                &lt;answer&gt;&#10;                    &lt;guid&gt;D380BDAE72ED454CA7431099F99D9E94&lt;/guid&gt;&#10;                    &lt;answertext&gt;A moderate amount &lt;/answertext&gt;&#10;                    &lt;valuetype&gt;0&lt;/valuetype&gt;&#10;                &lt;/answer&gt;&#10;                &lt;answer&gt;&#10;                    &lt;guid&gt;DD4A1E7E40D94E8BA0E8B2821433093C&lt;/guid&gt;&#10;                    &lt;answertext&gt;A great deal&lt;/answertext&gt;&#10;                    &lt;valuetype&gt;0&lt;/valuetype&gt;&#10;                &lt;/answer&gt;&#10;            &lt;/answers&gt;&#10;        &lt;/multichoice&gt;&#10;    &lt;/questions&gt;&#10;&lt;/questionlist&gt;"/>
  <p:tag name="TYPE" val="MultiChoiceSlide"/>
  <p:tag name="LIVECHARTING" val="False"/>
  <p:tag name="AUTOOPENPOLL" val="True"/>
  <p:tag name="AUTOFORMATCHART" val="True"/>
  <p:tag name="RESULTS" val="How much do you think climate change will harm your family?[;crlf;]15[;]15[;]15[;]False[;]0[;][;crlf;]2.6[;]3[;]0.711805216802087[;]0.506666666666667[;crlf;]1[;]0[;]Not at all1[;]Not at all[;][;crlf;]5[;]0[;]Only a little2[;]Only a little[;][;crlf;]8[;]0[;]A moderate amount3[;]A moderate amount[;][;crlf;]1[;]0[;]A great deal4[;]A great deal[;]"/>
  <p:tag name="HASRESULTS" val="True"/>
</p:tagLst>
</file>

<file path=ppt/tags/tag17.xml><?xml version="1.0" encoding="utf-8"?>
<p:tagLst xmlns:a="http://schemas.openxmlformats.org/drawingml/2006/main" xmlns:r="http://schemas.openxmlformats.org/officeDocument/2006/relationships" xmlns:p="http://schemas.openxmlformats.org/presentationml/2006/main">
  <p:tag name="ZEROBASED" val="False"/>
</p:tagLst>
</file>

<file path=ppt/tags/tag18.xml><?xml version="1.0" encoding="utf-8"?>
<p:tagLst xmlns:a="http://schemas.openxmlformats.org/drawingml/2006/main" xmlns:r="http://schemas.openxmlformats.org/officeDocument/2006/relationships" xmlns:p="http://schemas.openxmlformats.org/presentationml/2006/main">
  <p:tag name="TPQUESTIONXML" val="﻿&lt;?xml version=&quot;1.0&quot; encoding=&quot;utf-8&quot;?&gt;&#10;&lt;questionlist&gt;&#10;    &lt;properties&gt;&#10;        &lt;guid&gt;7DC81FEA872443B291E0E95DEBE84302&lt;/guid&gt;&#10;        &lt;description /&gt;&#10;        &lt;date&gt;7/1/2015 8:27:5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3BE6109197D4C7A89FED88B1F9F02C5&lt;/guid&gt;&#10;            &lt;repollguid&gt;34FD8CE29656446187AD18F826736689&lt;/repollguid&gt;&#10;            &lt;sourceid&gt;5FABF23DC4774EE8BD36908D6147E6FA&lt;/sourceid&gt;&#10;            &lt;questiontext&gt;How much do you think climate change will harm your communit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6B9280224E34D72A9B97A78FD992B2B&lt;/guid&gt;&#10;                    &lt;answertext&gt;Not at all &lt;/answertext&gt;&#10;                    &lt;valuetype&gt;0&lt;/valuetype&gt;&#10;                &lt;/answer&gt;&#10;                &lt;answer&gt;&#10;                    &lt;guid&gt;C0373A45C9EC4915A45173B49B535D26&lt;/guid&gt;&#10;                    &lt;answertext&gt;Only a little &lt;/answertext&gt;&#10;                    &lt;valuetype&gt;0&lt;/valuetype&gt;&#10;                &lt;/answer&gt;&#10;                &lt;answer&gt;&#10;                    &lt;guid&gt;018D6EB9B8B34B5AA545B2B0E41F9AA0&lt;/guid&gt;&#10;                    &lt;answertext&gt;A moderate amount &lt;/answertext&gt;&#10;                    &lt;valuetype&gt;0&lt;/valuetype&gt;&#10;                &lt;/answer&gt;&#10;                &lt;answer&gt;&#10;                    &lt;guid&gt;96B4A6E988F64EF6877C597792981E7B&lt;/guid&gt;&#10;                    &lt;answertext&gt;A great deal&lt;/answertext&gt;&#10;                    &lt;valuetype&gt;0&lt;/valuetype&gt;&#10;                &lt;/answer&gt;&#10;            &lt;/answers&gt;&#10;        &lt;/multichoice&gt;&#10;    &lt;/questions&gt;&#10;&lt;/questionlist&gt;"/>
  <p:tag name="TYPE" val="MultiChoiceSlide"/>
  <p:tag name="LIVECHARTING" val="False"/>
  <p:tag name="AUTOOPENPOLL" val="True"/>
  <p:tag name="AUTOFORMATCHART" val="True"/>
  <p:tag name="RESULTS" val="How much do you think climate change will harm your community?[;crlf;]14[;]15[;]14[;]False[;]0[;][;crlf;]3.07142857142857[;]3[;]0.798595706249925[;]0.637755102040816[;crlf;]0[;]0[;]Not at all1[;]Not at all[;][;crlf;]4[;]0[;]Only a little2[;]Only a little[;][;crlf;]5[;]0[;]A moderate amount3[;]A moderate amount[;][;crlf;]5[;]0[;]A great deal4[;]A great deal[;]"/>
  <p:tag name="HASRESULTS" val="True"/>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6B9C3952F6745EAABED0740771A8BE4&lt;/guid&gt;&#10;        &lt;description /&gt;&#10;        &lt;date&gt;6/28/2015 3:32:04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381F4B7BF8742EF955FE5780C57CF26&lt;/guid&gt;&#10;            &lt;repollguid&gt;EFDEFDA7B5D643EBB9F96987DF42A77C&lt;/repollguid&gt;&#10;            &lt;sourceid&gt;788126811E284687AE18D334F8C71671&lt;/sourceid&gt;&#10;            &lt;questiontext&gt;Warm up: how important is the public in addressing climate chang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614AD0F6FEE841BAAC093BF0EC6C8F70&lt;/guid&gt;&#10;                    &lt;answertext&gt;Not important&lt;/answertext&gt;&#10;                    &lt;valuetype&gt;0&lt;/valuetype&gt;&#10;                &lt;/answer&gt;&#10;                &lt;answer&gt;&#10;                    &lt;guid&gt;C3A79FD39BB9426E937F19AE9F8B6D38&lt;/guid&gt;&#10;                    &lt;answertext&gt;Somewhat important—mostly because of personal action&lt;/answertext&gt;&#10;                    &lt;valuetype&gt;0&lt;/valuetype&gt;&#10;                &lt;/answer&gt;&#10;                &lt;answer&gt;&#10;                    &lt;guid&gt;9A0C23DF2157429DA3E37530AFB7DD9F&lt;/guid&gt;&#10;                    &lt;answertext&gt;Somewhat important—mostly because of political influence&lt;/answertext&gt;&#10;                    &lt;valuetype&gt;0&lt;/valuetype&gt;&#10;                &lt;/answer&gt;&#10;                &lt;answer&gt;&#10;                    &lt;guid&gt;D43CE637031949CFB77C184770C53F6E&lt;/guid&gt;&#10;                    &lt;answertext&gt;Very important&lt;/answertext&gt;&#10;                    &lt;valuetype&gt;0&lt;/valuetype&gt;&#10;                &lt;/answer&gt;&#10;            &lt;/answers&gt;&#10;        &lt;/multichoice&gt;&#10;    &lt;/questions&gt;&#10;&lt;/questionlist&gt;"/>
  <p:tag name="LIVECHARTING" val="True"/>
  <p:tag name="AUTOOPENPOLL" val="True"/>
  <p:tag name="AUTOFORMATCHART" val="True"/>
  <p:tag name="RESULTS" val="Warm up: how important is the public in addressing climate change?[;crlf;]12[;]12[;]12[;]False[;]0[;][;crlf;]3.41666666666667[;]4[;]0.9537935951883[;]0.909722222222222[;crlf;]1[;]0[;]Not important1[;]Not important[;][;crlf;]1[;]0[;]Somewhat important—mostly because of personal action2[;]Somewhat important—mostly because of personal action[;][;crlf;]2[;]0[;]Somewhat important—mostly because of political influence3[;]Somewhat important—mostly because of political influence[;][;crlf;]8[;]0[;]Very important4[;]Very important[;]"/>
  <p:tag name="HASRESULTS" val="True"/>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195FDB57D3C94B5EBB7F03F7DB77A21E&lt;/guid&gt;&#10;        &lt;description /&gt;&#10;        &lt;date&gt;11/11/2014 7:03:3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9E211749CF14506A277542B8528EE63&lt;/guid&gt;&#10;            &lt;repollguid&gt;4FCC2BDA5E1140AAA6360E99D3E2CEAD&lt;/repollguid&gt;&#10;            &lt;sourceid&gt;2E5ED23C5D564FDEAB16E7A846EE2A99&lt;/sourceid&gt;&#10;            &lt;questiontext&gt;In the areas of science and technology, would you say you ar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3D7FD65CEACB4B35AA85148E32876216&lt;/guid&gt;&#10;                    &lt;answertext&gt;Very uninformed&lt;/answertext&gt;&#10;                    &lt;valuetype&gt;0&lt;/valuetype&gt;&#10;                &lt;/answer&gt;&#10;                &lt;answer&gt;&#10;                    &lt;guid&gt;62EE274B5FB242759B1FFB1E4E520326&lt;/guid&gt;&#10;                    &lt;answertext&gt;Somewhat uninformed&lt;/answertext&gt;&#10;                    &lt;valuetype&gt;0&lt;/valuetype&gt;&#10;                &lt;/answer&gt;&#10;                &lt;answer&gt;&#10;                    &lt;guid&gt;0E0E83C514164CF49B7113A11C0860FF&lt;/guid&gt;&#10;                    &lt;answertext&gt;Somewhat informed&lt;/answertext&gt;&#10;                    &lt;valuetype&gt;0&lt;/valuetype&gt;&#10;                &lt;/answer&gt;&#10;                &lt;answer&gt;&#10;                    &lt;guid&gt;C1872CCC527041B0A57AE95E3AD4D1BA&lt;/guid&gt;&#10;                    &lt;answertext&gt;Very informed&lt;/answertext&gt;&#10;                    &lt;valuetype&gt;0&lt;/valuetype&gt;&#10;                &lt;/answer&gt;&#10;            &lt;/answers&gt;&#10;        &lt;/multichoice&gt;&#10;    &lt;/questions&gt;&#10;&lt;/questionlist&gt;"/>
  <p:tag name="RESULTS" val="In the areas of science and technology, would you say you are…[;crlf;]14[;]15[;]14[;]False[;]0[;][;crlf;]3[;]3[;]0.925820099772551[;]0.857142857142857[;crlf;]2[;]0[;]Very uninformed1[;]Very uninformed[;][;crlf;]0[;]0[;]Somewhat uninformed2[;]Somewhat uninformed[;][;crlf;]8[;]0[;]Somewhat informed3[;]Somewhat informed[;][;crlf;]4[;]0[;]Very informed4[;]Very informed[;]"/>
  <p:tag name="HASRESULTS" val="True"/>
  <p:tag name="LIVECHARTING" val="False"/>
  <p:tag name="AUTOOPENPOLL" val="True"/>
  <p:tag name="AUTOFORMATCHART" val="True"/>
</p:tagLst>
</file>

<file path=ppt/tags/tag23.xml><?xml version="1.0" encoding="utf-8"?>
<p:tagLst xmlns:a="http://schemas.openxmlformats.org/drawingml/2006/main" xmlns:r="http://schemas.openxmlformats.org/officeDocument/2006/relationships" xmlns:p="http://schemas.openxmlformats.org/presentationml/2006/main">
  <p:tag name="ZEROBASED" val="False"/>
</p:tagLst>
</file>

<file path=ppt/tags/tag2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BD5ED588CC14264913121635A08BD08&lt;/guid&gt;&#10;        &lt;description /&gt;&#10;        &lt;date&gt;11/11/2014 7:04:5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F421D13AA204C70A473EC2C3EE9E941&lt;/guid&gt;&#10;            &lt;repollguid&gt;F5D1AA7B0DEE4C138638C9639B30D8AA&lt;/repollguid&gt;&#10;            &lt;sourceid&gt;C4EF2A9B7D0C48D2A84C62DFEBCA326B&lt;/sourceid&gt;&#10;            &lt;questiontext&gt;In the area of climate science, would you say you ar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0B583F4DB6834A5E8FE7D3C50CE82201&lt;/guid&gt;&#10;                    &lt;answertext&gt;Very uninformed&lt;/answertext&gt;&#10;                    &lt;valuetype&gt;0&lt;/valuetype&gt;&#10;                &lt;/answer&gt;&#10;                &lt;answer&gt;&#10;                    &lt;guid&gt;C5F1378A0EED4573ACF7BFBA43F9D98D&lt;/guid&gt;&#10;                    &lt;answertext&gt;Somewhat uninformed&lt;/answertext&gt;&#10;                    &lt;valuetype&gt;0&lt;/valuetype&gt;&#10;                &lt;/answer&gt;&#10;                &lt;answer&gt;&#10;                    &lt;guid&gt;6B160161CAA24FAA9DFA38AF4B39FF1B&lt;/guid&gt;&#10;                    &lt;answertext&gt;Somewhat informed&lt;/answertext&gt;&#10;                    &lt;valuetype&gt;0&lt;/valuetype&gt;&#10;                &lt;/answer&gt;&#10;                &lt;answer&gt;&#10;                    &lt;guid&gt;C8FF4EAD98CC4A39B1D3B1A27E9C4754&lt;/guid&gt;&#10;                    &lt;answertext&gt;Very informed&lt;/answertext&gt;&#10;                    &lt;valuetype&gt;0&lt;/valuetype&gt;&#10;                &lt;/answer&gt;&#10;            &lt;/answers&gt;&#10;        &lt;/multichoice&gt;&#10;    &lt;/questions&gt;&#10;&lt;/questionlist&gt;"/>
  <p:tag name="RESULTS" val="In the area of climate science, would you say you are..[;crlf;]14[;]15[;]14[;]False[;]0[;][;crlf;]2.85714285714286[;]3[;]0.63887656499994[;]0.408163265306122[;crlf;]0[;]0[;]Very uninformed1[;]Very uninformed[;][;crlf;]4[;]0[;]Somewhat uninformed2[;]Somewhat uninformed[;][;crlf;]8[;]0[;]Somewhat informed3[;]Somewhat informed[;][;crlf;]2[;]0[;]Very informed4[;]Very informed[;]"/>
  <p:tag name="HASRESULTS" val="True"/>
  <p:tag name="LIVECHARTING" val="False"/>
  <p:tag name="AUTOOPENPOLL" val="True"/>
  <p:tag name="AUTOFORMATCHART" val="True"/>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88C524C6B9D94A638B68F1F4EE7AA8B9&lt;/guid&gt;&#10;        &lt;description /&gt;&#10;        &lt;date&gt;11/11/2014 6:48:5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4971F0261704CF3AABE11C8A64DF915&lt;/guid&gt;&#10;            &lt;repollguid&gt;89D65DBB9F08443A91AE3AB17D018BBD&lt;/repollguid&gt;&#10;            &lt;sourceid&gt;55243A43EC4F422DB250D221B237EAA7&lt;/sourceid&gt;&#10;            &lt;questiontext&gt;I have observed changes in weather patterns over the course of my lifetim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9A8FD2E8EBD046DC91FB0C066BFB4B9C&lt;/guid&gt;&#10;                    &lt;answertext&gt;Strongly disagree&lt;/answertext&gt;&#10;                    &lt;valuetype&gt;0&lt;/valuetype&gt;&#10;                &lt;/answer&gt;&#10;                &lt;answer&gt;&#10;                    &lt;guid&gt;24B498FA8860469FBE00576284FEB602&lt;/guid&gt;&#10;                    &lt;answertext&gt;Somewhat disagree&lt;/answertext&gt;&#10;                    &lt;valuetype&gt;0&lt;/valuetype&gt;&#10;                &lt;/answer&gt;&#10;                &lt;answer&gt;&#10;                    &lt;guid&gt;D4644D09F24F4B7E989A12B40ADD56ED&lt;/guid&gt;&#10;                    &lt;answertext&gt;Neither agree nor disagree&lt;/answertext&gt;&#10;                    &lt;valuetype&gt;0&lt;/valuetype&gt;&#10;                &lt;/answer&gt;&#10;                &lt;answer&gt;&#10;                    &lt;guid&gt;932CD011A25F4C819EFBAC54B54F7580&lt;/guid&gt;&#10;                    &lt;answertext&gt;Somewhat disagree&lt;/answertext&gt;&#10;                    &lt;valuetype&gt;0&lt;/valuetype&gt;&#10;                &lt;/answer&gt;&#10;                &lt;answer&gt;&#10;                    &lt;guid&gt;67DA0D699EDC44EB99A3D80F8747E354&lt;/guid&gt;&#10;                    &lt;answertext&gt;Strongly disagree&lt;/answertext&gt;&#10;                    &lt;valuetype&gt;0&lt;/valuetype&gt;&#10;                &lt;/answer&gt;&#10;            &lt;/answers&gt;&#10;        &lt;/multichoice&gt;&#10;    &lt;/questions&gt;&#10;&lt;/questionlist&gt;"/>
  <p:tag name="LIVECHARTING" val="False"/>
  <p:tag name="AUTOOPENPOLL" val="True"/>
  <p:tag name="AUTOFORMATCHART" val="True"/>
  <p:tag name="RESULTS" val="I have observed changes in weather patterns over the course of my lifetime.[;crlf;]8[;]15[;]8[;]False[;]0[;][;crlf;]3.125[;]3.5[;]1.05326872164704[;]1.109375[;crlf;]1[;]0[;]Strongly disagree1[;]Strongly disagree[;][;crlf;]1[;]0[;]Somewhat disagree2[;]Somewhat disagree[;][;crlf;]2[;]0[;]Neither agree nor disagree3[;]Neither agree nor disagree[;][;crlf;]4[;]0[;]Somewhat agree4[;]Somewhat agree[;][;crlf;]0[;]0[;]Strongly agree5[;]Strongly agree[;]"/>
  <p:tag name="HASRESULTS" val="True"/>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2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ECE6F10ED5574BE8BEBA934390D9F02D&lt;/guid&gt;&#10;        &lt;description /&gt;&#10;        &lt;date&gt;11/11/2014 7:30:5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E58C3F1A5704EE4ACC40F381DEFF0F8&lt;/guid&gt;&#10;            &lt;repollguid&gt;74F7928D20E0402890D192210753EFA3&lt;/repollguid&gt;&#10;            &lt;sourceid&gt;0044E6DCF9794C809CEB95712EEC98FA&lt;/sourceid&gt;&#10;            &lt;questiontext&gt;Do you recall any unusual weather events in your local area that occurred in the past twelve month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E894AC0D0F54C6C89F90314BDC32C62&lt;/guid&gt;&#10;                    &lt;answertext&gt;Yes&lt;/answertext&gt;&#10;                    &lt;valuetype&gt;0&lt;/valuetype&gt;&#10;                &lt;/answer&gt;&#10;                &lt;answer&gt;&#10;                    &lt;guid&gt;1226D94729D34B1DACAB45D7F1B5AAAE&lt;/guid&gt;&#10;                    &lt;answertext&gt;No&lt;/answertext&gt;&#10;                    &lt;valuetype&gt;0&lt;/valuetype&gt;&#10;                &lt;/answer&gt;&#10;            &lt;/answers&gt;&#10;        &lt;/multichoice&gt;&#10;    &lt;/questions&gt;&#10;&lt;/questionlist&gt;"/>
  <p:tag name="LIVECHARTING" val="False"/>
  <p:tag name="AUTOOPENPOLL" val="True"/>
  <p:tag name="AUTOFORMATCHART" val="True"/>
  <p:tag name="RESULTS" val="Do you recall any unusual weather events in your local area that occurred in the past twelve months[;crlf;]15[;]15[;]15[;]False[;]0[;][;crlf;]1.06666666666667[;]1[;]0.249443825784929[;]0.0622222222222222[;crlf;]14[;]0[;]Yes1[;]Yes[;][;crlf;]1[;]0[;]No2[;]No[;]"/>
  <p:tag name="HASRESULTS" val="True"/>
</p:tagLst>
</file>

<file path=ppt/tags/tag3.xml><?xml version="1.0" encoding="utf-8"?>
<p:tagLst xmlns:a="http://schemas.openxmlformats.org/drawingml/2006/main" xmlns:r="http://schemas.openxmlformats.org/officeDocument/2006/relationships" xmlns:p="http://schemas.openxmlformats.org/presentationml/2006/main">
  <p:tag name="ZEROBASED" val="False"/>
</p:tagLst>
</file>

<file path=ppt/tags/tag30.xml><?xml version="1.0" encoding="utf-8"?>
<p:tagLst xmlns:a="http://schemas.openxmlformats.org/drawingml/2006/main" xmlns:r="http://schemas.openxmlformats.org/officeDocument/2006/relationships" xmlns:p="http://schemas.openxmlformats.org/presentationml/2006/main">
  <p:tag name="ZEROBASED" val="False"/>
</p:tagLst>
</file>

<file path=ppt/tags/tag3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ECE6F10ED5574BE8BEBA934390D9F02D&lt;/guid&gt;&#10;        &lt;description /&gt;&#10;        &lt;date&gt;11/11/2014 7:30:5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10884A78A70F462895851D2D5E80404C&lt;/guid&gt;&#10;            &lt;repollguid&gt;74F7928D20E0402890D192210753EFA3&lt;/repollguid&gt;&#10;            &lt;sourceid&gt;0044E6DCF9794C809CEB95712EEC98FA&lt;/sourceid&gt;&#10;            &lt;questiontext&gt;Do you recall any unusual weather events that occurred elsewhere in the US in the past twelve month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E894AC0D0F54C6C89F90314BDC32C62&lt;/guid&gt;&#10;                    &lt;answertext&gt;Yes&lt;/answertext&gt;&#10;                    &lt;valuetype&gt;0&lt;/valuetype&gt;&#10;                &lt;/answer&gt;&#10;                &lt;answer&gt;&#10;                    &lt;guid&gt;1226D94729D34B1DACAB45D7F1B5AAAE&lt;/guid&gt;&#10;                    &lt;answertext&gt;No&lt;/answertext&gt;&#10;                    &lt;valuetype&gt;0&lt;/valuetype&gt;&#10;                &lt;/answer&gt;&#10;            &lt;/answers&gt;&#10;        &lt;/multichoice&gt;&#10;    &lt;/questions&gt;&#10;&lt;/questionlist&gt;"/>
  <p:tag name="LIVECHARTING" val="False"/>
  <p:tag name="AUTOOPENPOLL" val="True"/>
  <p:tag name="AUTOFORMATCHART" val="True"/>
  <p:tag name="RESULTS" val="Do you recall any unusual weather events that occurred elsewhere in the US in the past twelve months[;crlf;]2[;]15[;]2[;]False[;]0[;][;crlf;]1[;]1[;]0[;]0[;crlf;]2[;]0[;]Yes1[;]Yes[;][;crlf;]0[;]0[;]No2[;]No[;]"/>
  <p:tag name="HASRESULTS" val="True"/>
</p:tagLst>
</file>

<file path=ppt/tags/tag32.xml><?xml version="1.0" encoding="utf-8"?>
<p:tagLst xmlns:a="http://schemas.openxmlformats.org/drawingml/2006/main" xmlns:r="http://schemas.openxmlformats.org/officeDocument/2006/relationships" xmlns:p="http://schemas.openxmlformats.org/presentationml/2006/main">
  <p:tag name="ZEROBASED" val="False"/>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TYPE" val="MultiChoiceSlide"/>
  <p:tag name="RESULTS" val="Do you think the following groups should be doing more or less to address climate change: The US Congress[;crlf;]24[;]25[;]24[;]False[;]0[;][;crlf;]4.70833333333333[;]5[;]0.538451999305004[;]0.289930555555556[;crlf;]0[;]0[;]Much less1[;]Much less[;][;crlf;]0[;]0[;]Less2[;]Less[;][;crlf;]1[;]0[;]Currently doing the right amount3[;]Currently doing the right amount[;][;crlf;]5[;]0[;]More4[;]More[;][;crlf;]18[;]0[;]Much More5[;]Much More[;]"/>
  <p:tag name="TPQUESTIONXML" val="﻿&lt;?xml version=&quot;1.0&quot; encoding=&quot;utf-8&quot;?&gt;&#10;&lt;questionlist&gt;&#10;    &lt;properties&gt;&#10;        &lt;guid&gt;81F8965B435B4F1BB5AD003E722EB6CC&lt;/guid&gt;&#10;        &lt;description /&gt;&#10;        &lt;date&gt;11/11/2014 7:18:2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F5C655D96BF4568B2EEEFEE6E685AA6&lt;/guid&gt;&#10;            &lt;repollguid&gt;963E15E8F89E4535842AEC283E969E93&lt;/repollguid&gt;&#10;            &lt;sourceid&gt;4DADB6C88C114C3189FC74870A05FC37&lt;/sourceid&gt;&#10;            &lt;questiontext&gt;Do you think the following groups should be doing more or less to address climate change: State Government&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083C785D1D07453492E9EF11F9E5DE46&lt;/guid&gt;&#10;                    &lt;answertext&gt;Much less&lt;/answertext&gt;&#10;                    &lt;valuetype&gt;0&lt;/valuetype&gt;&#10;                &lt;/answer&gt;&#10;                &lt;answer&gt;&#10;                    &lt;guid&gt;C7E0F70BF6E24CC19BE8A68006E2D26E&lt;/guid&gt;&#10;                    &lt;answertext&gt;Less&lt;/answertext&gt;&#10;                    &lt;valuetype&gt;0&lt;/valuetype&gt;&#10;                &lt;/answer&gt;&#10;                &lt;answer&gt;&#10;                    &lt;guid&gt;6FFB2E5C15EF44F889B16CA787CDDF75&lt;/guid&gt;&#10;                    &lt;answertext&gt;Currently doing the right amount&lt;/answertext&gt;&#10;                    &lt;valuetype&gt;0&lt;/valuetype&gt;&#10;                &lt;/answer&gt;&#10;                &lt;answer&gt;&#10;                    &lt;guid&gt;DFEC8161EB24446E9E18ADC2FE442F75&lt;/guid&gt;&#10;                    &lt;answertext&gt;More&lt;/answertext&gt;&#10;                    &lt;valuetype&gt;0&lt;/valuetype&gt;&#10;                &lt;/answer&gt;&#10;                &lt;answer&gt;&#10;                    &lt;guid&gt;6C5B14329807463691F1F78B322DF672&lt;/guid&gt;&#10;                    &lt;answertext&gt;Much More&lt;/answertext&gt;&#10;                    &lt;valuetype&gt;0&lt;/valuetype&gt;&#10;                &lt;/answer&gt;&#10;            &lt;/answers&gt;&#10;        &lt;/multichoice&gt;&#10;    &lt;/questions&gt;&#10;&lt;/questionlist&gt;"/>
  <p:tag name="HASRESULTS" val="False"/>
  <p:tag name="LIVECHARTING" val="False"/>
  <p:tag name="AUTOOPENPOLL" val="True"/>
  <p:tag name="AUTOFORMATCHART" val="True"/>
</p:tagLst>
</file>

<file path=ppt/tags/tag35.xml><?xml version="1.0" encoding="utf-8"?>
<p:tagLst xmlns:a="http://schemas.openxmlformats.org/drawingml/2006/main" xmlns:r="http://schemas.openxmlformats.org/officeDocument/2006/relationships" xmlns:p="http://schemas.openxmlformats.org/presentationml/2006/main">
  <p:tag name="ZEROBASED" val="False"/>
</p:tagLst>
</file>

<file path=ppt/tags/tag36.xml><?xml version="1.0" encoding="utf-8"?>
<p:tagLst xmlns:a="http://schemas.openxmlformats.org/drawingml/2006/main" xmlns:r="http://schemas.openxmlformats.org/officeDocument/2006/relationships" xmlns:p="http://schemas.openxmlformats.org/presentationml/2006/main">
  <p:tag name="TYPE" val="MultiChoiceSlide"/>
  <p:tag name="RESULTS" val="Do you think the following groups should be doing more or less to address climate change: The US Congress[;crlf;]24[;]25[;]24[;]False[;]0[;][;crlf;]4.70833333333333[;]5[;]0.538451999305004[;]0.289930555555556[;crlf;]0[;]0[;]Much less1[;]Much less[;][;crlf;]0[;]0[;]Less2[;]Less[;][;crlf;]1[;]0[;]Currently doing the right amount3[;]Currently doing the right amount[;][;crlf;]5[;]0[;]More4[;]More[;][;crlf;]18[;]0[;]Much More5[;]Much More[;]"/>
  <p:tag name="TPQUESTIONXML" val="﻿&lt;?xml version=&quot;1.0&quot; encoding=&quot;utf-8&quot;?&gt;&#10;&lt;questionlist&gt;&#10;    &lt;properties&gt;&#10;        &lt;guid&gt;81F8965B435B4F1BB5AD003E722EB6CC&lt;/guid&gt;&#10;        &lt;description /&gt;&#10;        &lt;date&gt;11/11/2014 7:18:2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F5C655D96BF4568B2EEEFEE6E685AA6&lt;/guid&gt;&#10;            &lt;repollguid&gt;963E15E8F89E4535842AEC283E969E93&lt;/repollguid&gt;&#10;            &lt;sourceid&gt;4DADB6C88C114C3189FC74870A05FC37&lt;/sourceid&gt;&#10;            &lt;questiontext&gt;Do you think the following groups should be doing more or less to address climate change: The US Congres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083C785D1D07453492E9EF11F9E5DE46&lt;/guid&gt;&#10;                    &lt;answertext&gt;Much less&lt;/answertext&gt;&#10;                    &lt;valuetype&gt;0&lt;/valuetype&gt;&#10;                &lt;/answer&gt;&#10;                &lt;answer&gt;&#10;                    &lt;guid&gt;C7E0F70BF6E24CC19BE8A68006E2D26E&lt;/guid&gt;&#10;                    &lt;answertext&gt;Less&lt;/answertext&gt;&#10;                    &lt;valuetype&gt;0&lt;/valuetype&gt;&#10;                &lt;/answer&gt;&#10;                &lt;answer&gt;&#10;                    &lt;guid&gt;6FFB2E5C15EF44F889B16CA787CDDF75&lt;/guid&gt;&#10;                    &lt;answertext&gt;Currently doing the right amount&lt;/answertext&gt;&#10;                    &lt;valuetype&gt;0&lt;/valuetype&gt;&#10;                &lt;/answer&gt;&#10;                &lt;answer&gt;&#10;                    &lt;guid&gt;DFEC8161EB24446E9E18ADC2FE442F75&lt;/guid&gt;&#10;                    &lt;answertext&gt;More&lt;/answertext&gt;&#10;                    &lt;valuetype&gt;0&lt;/valuetype&gt;&#10;                &lt;/answer&gt;&#10;                &lt;answer&gt;&#10;                    &lt;guid&gt;6C5B14329807463691F1F78B322DF672&lt;/guid&gt;&#10;                    &lt;answertext&gt;Much More&lt;/answertext&gt;&#10;                    &lt;valuetype&gt;0&lt;/valuetype&gt;&#10;                &lt;/answer&gt;&#10;            &lt;/answers&gt;&#10;        &lt;/multichoice&gt;&#10;    &lt;/questions&gt;&#10;&lt;/questionlist&gt;"/>
  <p:tag name="HASRESULTS" val="False"/>
  <p:tag name="LIVECHARTING" val="False"/>
  <p:tag name="AUTOOPENPOLL" val="True"/>
  <p:tag name="AUTOFORMATCHART" val="True"/>
</p:tagLst>
</file>

<file path=ppt/tags/tag37.xml><?xml version="1.0" encoding="utf-8"?>
<p:tagLst xmlns:a="http://schemas.openxmlformats.org/drawingml/2006/main" xmlns:r="http://schemas.openxmlformats.org/officeDocument/2006/relationships" xmlns:p="http://schemas.openxmlformats.org/presentationml/2006/main">
  <p:tag name="ZEROBASED" val="False"/>
</p:tagLst>
</file>

<file path=ppt/tags/tag38.xml><?xml version="1.0" encoding="utf-8"?>
<p:tagLst xmlns:a="http://schemas.openxmlformats.org/drawingml/2006/main" xmlns:r="http://schemas.openxmlformats.org/officeDocument/2006/relationships" xmlns:p="http://schemas.openxmlformats.org/presentationml/2006/main">
  <p:tag name="TYPE" val="MultiChoiceSlide"/>
  <p:tag name="RESULTS" val="Do you think the following groups should be doing more or less to address climate change: The US Congress[;crlf;]24[;]25[;]24[;]False[;]0[;][;crlf;]4.70833333333333[;]5[;]0.538451999305004[;]0.289930555555556[;crlf;]0[;]0[;]Much less1[;]Much less[;][;crlf;]0[;]0[;]Less2[;]Less[;][;crlf;]1[;]0[;]Currently doing the right amount3[;]Currently doing the right amount[;][;crlf;]5[;]0[;]More4[;]More[;][;crlf;]18[;]0[;]Much More5[;]Much More[;]"/>
  <p:tag name="TPQUESTIONXML" val="﻿&lt;?xml version=&quot;1.0&quot; encoding=&quot;utf-8&quot;?&gt;&#10;&lt;questionlist&gt;&#10;    &lt;properties&gt;&#10;        &lt;guid&gt;81F8965B435B4F1BB5AD003E722EB6CC&lt;/guid&gt;&#10;        &lt;description /&gt;&#10;        &lt;date&gt;11/11/2014 7:18:2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F5C655D96BF4568B2EEEFEE6E685AA6&lt;/guid&gt;&#10;            &lt;repollguid&gt;963E15E8F89E4535842AEC283E969E93&lt;/repollguid&gt;&#10;            &lt;sourceid&gt;4DADB6C88C114C3189FC74870A05FC37&lt;/sourceid&gt;&#10;            &lt;questiontext&gt;Do you think the following groups should be doing more or less to address climate change: Agricultur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083C785D1D07453492E9EF11F9E5DE46&lt;/guid&gt;&#10;                    &lt;answertext&gt;Much less&lt;/answertext&gt;&#10;                    &lt;valuetype&gt;0&lt;/valuetype&gt;&#10;                &lt;/answer&gt;&#10;                &lt;answer&gt;&#10;                    &lt;guid&gt;C7E0F70BF6E24CC19BE8A68006E2D26E&lt;/guid&gt;&#10;                    &lt;answertext&gt;Less&lt;/answertext&gt;&#10;                    &lt;valuetype&gt;0&lt;/valuetype&gt;&#10;                &lt;/answer&gt;&#10;                &lt;answer&gt;&#10;                    &lt;guid&gt;6FFB2E5C15EF44F889B16CA787CDDF75&lt;/guid&gt;&#10;                    &lt;answertext&gt;Currently doing the right amount&lt;/answertext&gt;&#10;                    &lt;valuetype&gt;0&lt;/valuetype&gt;&#10;                &lt;/answer&gt;&#10;                &lt;answer&gt;&#10;                    &lt;guid&gt;DFEC8161EB24446E9E18ADC2FE442F75&lt;/guid&gt;&#10;                    &lt;answertext&gt;More&lt;/answertext&gt;&#10;                    &lt;valuetype&gt;0&lt;/valuetype&gt;&#10;                &lt;/answer&gt;&#10;                &lt;answer&gt;&#10;                    &lt;guid&gt;6C5B14329807463691F1F78B322DF672&lt;/guid&gt;&#10;                    &lt;answertext&gt;Much More&lt;/answertext&gt;&#10;                    &lt;valuetype&gt;0&lt;/valuetype&gt;&#10;                &lt;/answer&gt;&#10;            &lt;/answers&gt;&#10;        &lt;/multichoice&gt;&#10;    &lt;/questions&gt;&#10;&lt;/questionlist&gt;"/>
  <p:tag name="HASRESULTS" val="False"/>
  <p:tag name="LIVECHARTING" val="False"/>
  <p:tag name="AUTOOPENPOLL" val="True"/>
  <p:tag name="AUTOFORMATCHART" val="True"/>
</p:tagLst>
</file>

<file path=ppt/tags/tag39.xml><?xml version="1.0" encoding="utf-8"?>
<p:tagLst xmlns:a="http://schemas.openxmlformats.org/drawingml/2006/main" xmlns:r="http://schemas.openxmlformats.org/officeDocument/2006/relationships" xmlns:p="http://schemas.openxmlformats.org/presentationml/2006/main">
  <p:tag name="ZEROBASED" val="False"/>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TYPE" val="MultiChoiceSlide"/>
  <p:tag name="RESULTS" val="Do you think the following groups should be doing more or less to address climate change: Citizens[;crlf;]25[;]25[;]25[;]False[;]0[;][;crlf;]4.76[;]5[;]0.427083130081252[;]0.1824[;crlf;]0[;]0[;]Much less1[;]Much less[;][;crlf;]0[;]0[;]Less2[;]Less[;][;crlf;]0[;]0[;]Currently doing the right amount3[;]Currently doing the right amount[;][;crlf;]6[;]0[;]More4[;]More[;][;crlf;]19[;]0[;]Much More5[;]Much More[;]"/>
  <p:tag name="TPQUESTIONXML" val="﻿&lt;?xml version=&quot;1.0&quot; encoding=&quot;utf-8&quot;?&gt;&#10;&lt;questionlist&gt;&#10;    &lt;properties&gt;&#10;        &lt;guid&gt;81F8965B435B4F1BB5AD003E722EB6CC&lt;/guid&gt;&#10;        &lt;description /&gt;&#10;        &lt;date&gt;11/11/2014 7:18:2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F5C655D96BF4568B2EEEFEE6E685AA6&lt;/guid&gt;&#10;            &lt;repollguid&gt;963E15E8F89E4535842AEC283E969E93&lt;/repollguid&gt;&#10;            &lt;sourceid&gt;4DADB6C88C114C3189FC74870A05FC37&lt;/sourceid&gt;&#10;            &lt;questiontext&gt;Do you think the following groups should be doing more or less to address climate change: Citizen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083C785D1D07453492E9EF11F9E5DE46&lt;/guid&gt;&#10;                    &lt;answertext&gt;Much less&lt;/answertext&gt;&#10;                    &lt;valuetype&gt;0&lt;/valuetype&gt;&#10;                &lt;/answer&gt;&#10;                &lt;answer&gt;&#10;                    &lt;guid&gt;C7E0F70BF6E24CC19BE8A68006E2D26E&lt;/guid&gt;&#10;                    &lt;answertext&gt;Less&lt;/answertext&gt;&#10;                    &lt;valuetype&gt;0&lt;/valuetype&gt;&#10;                &lt;/answer&gt;&#10;                &lt;answer&gt;&#10;                    &lt;guid&gt;6FFB2E5C15EF44F889B16CA787CDDF75&lt;/guid&gt;&#10;                    &lt;answertext&gt;Currently doing the right amount&lt;/answertext&gt;&#10;                    &lt;valuetype&gt;0&lt;/valuetype&gt;&#10;                &lt;/answer&gt;&#10;                &lt;answer&gt;&#10;                    &lt;guid&gt;DFEC8161EB24446E9E18ADC2FE442F75&lt;/guid&gt;&#10;                    &lt;answertext&gt;More&lt;/answertext&gt;&#10;                    &lt;valuetype&gt;0&lt;/valuetype&gt;&#10;                &lt;/answer&gt;&#10;                &lt;answer&gt;&#10;                    &lt;guid&gt;6C5B14329807463691F1F78B322DF672&lt;/guid&gt;&#10;                    &lt;answertext&gt;Much More&lt;/answertext&gt;&#10;                    &lt;valuetype&gt;0&lt;/valuetype&gt;&#10;                &lt;/answer&gt;&#10;            &lt;/answers&gt;&#10;        &lt;/multichoice&gt;&#10;    &lt;/questions&gt;&#10;&lt;/questionlist&gt;"/>
  <p:tag name="HASRESULTS" val="False"/>
  <p:tag name="LIVECHARTING" val="False"/>
  <p:tag name="AUTOOPENPOLL" val="True"/>
  <p:tag name="AUTOFORMATCHART" val="True"/>
</p:tagLst>
</file>

<file path=ppt/tags/tag41.xml><?xml version="1.0" encoding="utf-8"?>
<p:tagLst xmlns:a="http://schemas.openxmlformats.org/drawingml/2006/main" xmlns:r="http://schemas.openxmlformats.org/officeDocument/2006/relationships" xmlns:p="http://schemas.openxmlformats.org/presentationml/2006/main">
  <p:tag name="ZEROBASED" val="False"/>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TIMING" val="|0.1|0.3|0.3"/>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A01AB9D12E174B9BA46270EB62E827DF&lt;/guid&gt;&#10;        &lt;description /&gt;&#10;        &lt;date&gt;11/11/2014 6:40:5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C4E4E8BEE3042D589CE646DF2B0B09F&lt;/guid&gt;&#10;            &lt;repollguid&gt;5DD3C95C45B14C139FBD9D7A0BDDF4FD&lt;/repollguid&gt;&#10;            &lt;sourceid&gt;9C815FFA54A142CC8ECCAC7418B1B9F0&lt;/sourceid&gt;&#10;            &lt;questiontext&gt;Based on your understanding of the Earth’s climate, which of the following categories describes how the climate has changed over the past 100 year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CEA21165521648D0A1D601B2D8F8CAFF&lt;/guid&gt;&#10;                    &lt;answertext&gt;Temperatures have increased a great deal&lt;/answertext&gt;&#10;                    &lt;valuetype&gt;0&lt;/valuetype&gt;&#10;                &lt;/answer&gt;&#10;                &lt;answer&gt;&#10;                    &lt;guid&gt;5724F5676A2D4216A25F96E2EF959E07&lt;/guid&gt;&#10;                    &lt;answertext&gt;Temperatures have increased slightly&lt;/answertext&gt;&#10;                    &lt;valuetype&gt;0&lt;/valuetype&gt;&#10;                &lt;/answer&gt;&#10;                &lt;answer&gt;&#10;                    &lt;guid&gt;898187048F5349AB9A909A49DE338097&lt;/guid&gt;&#10;                    &lt;answertext&gt;Temperatures have changed but not significantly&lt;/answertext&gt;&#10;                    &lt;valuetype&gt;0&lt;/valuetype&gt;&#10;                &lt;/answer&gt;&#10;                &lt;answer&gt;&#10;                    &lt;guid&gt;D802D22CE9BC45A8B0E0A9A1E1ED6345&lt;/guid&gt;&#10;                    &lt;answertext&gt;Temperatures have not changed&lt;/answertext&gt;&#10;                    &lt;valuetype&gt;0&lt;/valuetype&gt;&#10;                &lt;/answer&gt;&#10;                &lt;answer&gt;&#10;                    &lt;guid&gt;F80164B812694F5EA68F2BD81C3FCEAA&lt;/guid&gt;&#10;                    &lt;answertext&gt;Temperatures have decreased&lt;/answertext&gt;&#10;                    &lt;valuetype&gt;0&lt;/valuetype&gt;&#10;                &lt;/answer&gt;&#10;            &lt;/answers&gt;&#10;        &lt;/multichoice&gt;&#10;    &lt;/questions&gt;&#10;&lt;/questionlist&gt;"/>
  <p:tag name="RESULTS" val="Based on your understanding of the Earth’s climate, which of the following categories describes how the climate has changed over the past 100 years? [;crlf;]14[;]15[;]14[;]False[;]0[;][;crlf;]2.07142857142857[;]2[;]0.457366016959489[;]0.209183673469388[;crlf;]1[;]0[;]Temperatures have increased a great deal1[;]Temperatures have increased a great deal[;][;crlf;]11[;]0[;]Temperatures have increased slightly2[;]Temperatures have increased slightly[;][;crlf;]2[;]0[;]Temperatures have changed but not significantly3[;]Temperatures have changed but not significantly[;][;crlf;]0[;]0[;]Temperatures have not changed4[;]Temperatures have not changed[;][;crlf;]0[;]0[;]Temperatures have decreased5[;]Temperatures have decreased[;]"/>
  <p:tag name="HASRESULTS" val="True"/>
  <p:tag name="LIVECHARTING" val="False"/>
  <p:tag name="AUTOOPENPOLL" val="True"/>
  <p:tag name="AUTOFORMATCHART" val="True"/>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TIMING" val="|0|0.4|0.4|0.7|0.4|0.3|0.3|0.3"/>
</p:tagLst>
</file>

<file path=ppt/tags/tag8.xml><?xml version="1.0" encoding="utf-8"?>
<p:tagLst xmlns:a="http://schemas.openxmlformats.org/drawingml/2006/main" xmlns:r="http://schemas.openxmlformats.org/officeDocument/2006/relationships" xmlns:p="http://schemas.openxmlformats.org/presentationml/2006/main">
  <p:tag name="TIMING" val="|0|0.4|0.4|0.7|0.4|0.3|0.3|0.3"/>
</p:tagLst>
</file>

<file path=ppt/tags/tag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BE40F6D73024F7293D63FDBD78739FB&lt;/guid&gt;&#10;        &lt;description /&gt;&#10;        &lt;date&gt;11/11/2014 6:46:2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04A03578F9C4A2B8E2DF1BF0DA3E2DB&lt;/guid&gt;&#10;            &lt;repollguid&gt;DD710A52A3BD4A58B614CE5B62547E06&lt;/repollguid&gt;&#10;            &lt;sourceid&gt;C73BAC2D8F0E4AA0A4603A26A403EC86&lt;/sourceid&gt;&#10;            &lt;questiontext&gt;In general would you describe your political view a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8E5EFE41CD9C4A40A7F026B6EDE84D02&lt;/guid&gt;&#10;                    &lt;answertext&gt;Very conservative&lt;/answertext&gt;&#10;                    &lt;valuetype&gt;0&lt;/valuetype&gt;&#10;                &lt;/answer&gt;&#10;                &lt;answer&gt;&#10;                    &lt;guid&gt;63EE7456DA00494787EF5226B3C14DFA&lt;/guid&gt;&#10;                    &lt;answertext&gt;Somewhat conservative&lt;/answertext&gt;&#10;                    &lt;valuetype&gt;0&lt;/valuetype&gt;&#10;                &lt;/answer&gt;&#10;                &lt;answer&gt;&#10;                    &lt;guid&gt;0E14EA84429B49B8A405E1F5FE747F71&lt;/guid&gt;&#10;                    &lt;answertext&gt;Moderate&lt;/answertext&gt;&#10;                    &lt;valuetype&gt;0&lt;/valuetype&gt;&#10;                &lt;/answer&gt;&#10;                &lt;answer&gt;&#10;                    &lt;guid&gt;72F3C0EA952C4DB7B1645B7F20F44D01&lt;/guid&gt;&#10;                    &lt;answertext&gt;Somewhat liberal&lt;/answertext&gt;&#10;                    &lt;valuetype&gt;0&lt;/valuetype&gt;&#10;                &lt;/answer&gt;&#10;                &lt;answer&gt;&#10;                    &lt;guid&gt;291F273EF53F4B0CB956F2FDB4659452&lt;/guid&gt;&#10;                    &lt;answertext&gt;Very liberal&lt;/answertext&gt;&#10;                    &lt;valuetype&gt;0&lt;/valuetype&gt;&#10;                &lt;/answer&gt;&#10;            &lt;/answers&gt;&#10;        &lt;/multichoice&gt;&#10;    &lt;/questions&gt;&#10;&lt;/questionlist&gt;"/>
  <p:tag name="LIVECHARTING" val="False"/>
  <p:tag name="AUTOOPENPOLL" val="True"/>
  <p:tag name="AUTOFORMATCHART" val="True"/>
  <p:tag name="RESULTS" val="In general would you describe your political view as…[;crlf;]13[;]15[;]13[;]False[;]0[;][;crlf;]2.53846153846154[;]2[;]1.15127919593044[;]1.32544378698225[;crlf;]3[;]0[;]Very conservative1[;]Very conservative[;][;crlf;]4[;]0[;]Somewhat conservative2[;]Somewhat conservative[;][;crlf;]2[;]0[;]Moderate3[;]Moderate[;][;crlf;]4[;]0[;]Somewhat liberal4[;]Somewhat liberal[;][;crlf;]0[;]0[;]Very liberal5[;]Very liberal[;]"/>
  <p:tag name="HASRESULTS" val="Tru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ACCH ">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REACCH " id="{2377D3D1-E482-0141-A7B3-B3139E759457}" vid="{1A04928D-D525-4347-8DC3-65ABBEB44F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REACCH </Template>
  <TotalTime>4167</TotalTime>
  <Words>3957</Words>
  <Application>Microsoft Macintosh PowerPoint</Application>
  <PresentationFormat>Widescreen</PresentationFormat>
  <Paragraphs>499</Paragraphs>
  <Slides>66</Slides>
  <Notes>62</Notes>
  <HiddenSlides>2</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1" baseType="lpstr">
      <vt:lpstr>Arial Black</vt:lpstr>
      <vt:lpstr>Calibri</vt:lpstr>
      <vt:lpstr>Arial</vt:lpstr>
      <vt:lpstr>REACCH </vt:lpstr>
      <vt:lpstr>Microsoft Word Document</vt:lpstr>
      <vt:lpstr>Climate Science and Society</vt:lpstr>
      <vt:lpstr>Standards</vt:lpstr>
      <vt:lpstr>Warm up:  </vt:lpstr>
      <vt:lpstr>Warm up: How important is the public in addressing climate change?</vt:lpstr>
      <vt:lpstr>What is Climate Change?</vt:lpstr>
      <vt:lpstr>Relationships between climate and society</vt:lpstr>
      <vt:lpstr>In this class </vt:lpstr>
      <vt:lpstr>What are sources we can use to describe public opinion?</vt:lpstr>
      <vt:lpstr>How Social Polls/Surveys are Used</vt:lpstr>
      <vt:lpstr>Sociology of Climate Change</vt:lpstr>
      <vt:lpstr>What other factors influence climate perceptions? </vt:lpstr>
      <vt:lpstr>We’re going to look at three studies:</vt:lpstr>
      <vt:lpstr>Class: Based on your understanding of the Earth’s climate, which of the following categories describes how the climate has changed over the past 100 years? </vt:lpstr>
      <vt:lpstr>PNW Public: Global temperatures over past 100 years have…</vt:lpstr>
      <vt:lpstr>CLASS: What do you think is the main cause of change in the earths temperature? </vt:lpstr>
      <vt:lpstr>PNW Public: What do you think is the MAIN cause of change in temperature? </vt:lpstr>
      <vt:lpstr>What do you think is the MAIN cause of change in temperature? </vt:lpstr>
      <vt:lpstr>National Study</vt:lpstr>
      <vt:lpstr>Class: In general would you describe your political view as…</vt:lpstr>
      <vt:lpstr>Political Profile of PNW</vt:lpstr>
      <vt:lpstr>How the climate has changed over the past 100 years: Temperatures have…</vt:lpstr>
      <vt:lpstr>Class: How concerned are you about this (climate) change?</vt:lpstr>
      <vt:lpstr>What are you concerned about? </vt:lpstr>
      <vt:lpstr>National Concern:</vt:lpstr>
      <vt:lpstr>PNW Public: Level of Concern</vt:lpstr>
      <vt:lpstr>PNW Public: How concerned are you  about this change * Cause of temp. changes. </vt:lpstr>
      <vt:lpstr>Gender and Concern</vt:lpstr>
      <vt:lpstr>How much do you think climate change will harm your family?</vt:lpstr>
      <vt:lpstr>How much do you think climate change will harm your community?</vt:lpstr>
      <vt:lpstr>Scale of Concern: How much do you think climate change will harm…</vt:lpstr>
      <vt:lpstr>Why might people deny climate change is occurring? </vt:lpstr>
      <vt:lpstr>Shifting Baselines</vt:lpstr>
      <vt:lpstr>VISUALIZING CLIMATE CHANGE</vt:lpstr>
      <vt:lpstr>In the areas of science and technology, would you say you are…</vt:lpstr>
      <vt:lpstr>In the area of climate science, would you say you are..</vt:lpstr>
      <vt:lpstr>PNW Public On Science and Technology, Climate Change</vt:lpstr>
      <vt:lpstr>PNW Public understanding of science and technology; and climate science</vt:lpstr>
      <vt:lpstr>I have observed changes in weather patterns over the course of my lifetime.</vt:lpstr>
      <vt:lpstr>PNW Public: I have observed changes in weather patterns over the course of my lifetime…</vt:lpstr>
      <vt:lpstr>Do you recall any unusual weather events in your local area that occurred in the past twelve months?</vt:lpstr>
      <vt:lpstr>Do you recall any unusual weather events that occurred elsewhere in the US in the past twelve months</vt:lpstr>
      <vt:lpstr>Yale Extreme Weather Survey</vt:lpstr>
      <vt:lpstr>Extreme Weather</vt:lpstr>
      <vt:lpstr>Adaptation and Mitigation</vt:lpstr>
      <vt:lpstr>Do you think each of the following groups should be doing more or less  to address climate change? </vt:lpstr>
      <vt:lpstr>CLASS: Do you think the State Government should be doing more or less to address climate change:  </vt:lpstr>
      <vt:lpstr>CLASS: Do you think the US Congress should be doing more or less to address climate change:  </vt:lpstr>
      <vt:lpstr>CLASS:  Do you think Agriculture should be doing more or less to address climate change:  </vt:lpstr>
      <vt:lpstr>CLASS: Do you think US Citizens should be doing more or less to address climate change:  </vt:lpstr>
      <vt:lpstr>PowerPoint Presentation</vt:lpstr>
      <vt:lpstr>PNW Public: How much more should each group be doing?</vt:lpstr>
      <vt:lpstr>How much more should  each group be doing?</vt:lpstr>
      <vt:lpstr>CLASS: What Percentage of Scientists have concluded that human caused global warming is occurring?</vt:lpstr>
      <vt:lpstr>How do we communicate climate science when this is the public perception of climate scientists? </vt:lpstr>
      <vt:lpstr>PowerPoint Presentation</vt:lpstr>
      <vt:lpstr>Conclusions from PNW Public study</vt:lpstr>
      <vt:lpstr>Computer lab EXERCISE 1</vt:lpstr>
      <vt:lpstr>Computer lab EXERCISE 2a</vt:lpstr>
      <vt:lpstr>Computer lab EXERCISE 2b</vt:lpstr>
      <vt:lpstr>Activity 3</vt:lpstr>
      <vt:lpstr>Discourse Alternatives to “CC”—Speaking to the values of the audience</vt:lpstr>
      <vt:lpstr>Visualizing climate change perceptions</vt:lpstr>
      <vt:lpstr>Implications: </vt:lpstr>
      <vt:lpstr>PowerPoint Presentation</vt:lpstr>
      <vt:lpstr>Alternative images: Communicating Climate Change</vt:lpstr>
      <vt:lpstr>Activities:</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Bernacchi</dc:creator>
  <cp:lastModifiedBy>White, Troy</cp:lastModifiedBy>
  <cp:revision>110</cp:revision>
  <cp:lastPrinted>2015-07-01T15:45:44Z</cp:lastPrinted>
  <dcterms:created xsi:type="dcterms:W3CDTF">2014-11-11T00:04:06Z</dcterms:created>
  <dcterms:modified xsi:type="dcterms:W3CDTF">2016-06-15T15:24:01Z</dcterms:modified>
</cp:coreProperties>
</file>