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Lst>
  <p:notesMasterIdLst>
    <p:notesMasterId r:id="rId40"/>
  </p:notesMasterIdLst>
  <p:handoutMasterIdLst>
    <p:handoutMasterId r:id="rId41"/>
  </p:handoutMasterIdLst>
  <p:sldIdLst>
    <p:sldId id="256" r:id="rId2"/>
    <p:sldId id="337" r:id="rId3"/>
    <p:sldId id="257" r:id="rId4"/>
    <p:sldId id="338" r:id="rId5"/>
    <p:sldId id="329" r:id="rId6"/>
    <p:sldId id="330" r:id="rId7"/>
    <p:sldId id="331" r:id="rId8"/>
    <p:sldId id="332" r:id="rId9"/>
    <p:sldId id="325" r:id="rId10"/>
    <p:sldId id="326" r:id="rId11"/>
    <p:sldId id="327" r:id="rId12"/>
    <p:sldId id="328" r:id="rId13"/>
    <p:sldId id="258" r:id="rId14"/>
    <p:sldId id="324" r:id="rId15"/>
    <p:sldId id="311" r:id="rId16"/>
    <p:sldId id="298" r:id="rId17"/>
    <p:sldId id="310" r:id="rId18"/>
    <p:sldId id="336" r:id="rId19"/>
    <p:sldId id="267" r:id="rId20"/>
    <p:sldId id="323" r:id="rId21"/>
    <p:sldId id="316" r:id="rId22"/>
    <p:sldId id="299" r:id="rId23"/>
    <p:sldId id="309" r:id="rId24"/>
    <p:sldId id="319" r:id="rId25"/>
    <p:sldId id="297" r:id="rId26"/>
    <p:sldId id="318" r:id="rId27"/>
    <p:sldId id="321" r:id="rId28"/>
    <p:sldId id="271" r:id="rId29"/>
    <p:sldId id="322" r:id="rId30"/>
    <p:sldId id="296" r:id="rId31"/>
    <p:sldId id="307" r:id="rId32"/>
    <p:sldId id="333" r:id="rId33"/>
    <p:sldId id="301" r:id="rId34"/>
    <p:sldId id="320" r:id="rId35"/>
    <p:sldId id="335" r:id="rId36"/>
    <p:sldId id="281" r:id="rId37"/>
    <p:sldId id="272" r:id="rId38"/>
    <p:sldId id="339" r:id="rId39"/>
  </p:sldIdLst>
  <p:sldSz cx="12192000" cy="6858000"/>
  <p:notesSz cx="9296400" cy="7010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son-Maynard, Jodi" initials="JJ" lastIdx="7" clrIdx="0"/>
  <p:cmAuthor id="1" name="Peter White" initials="PTW" lastIdx="1" clrIdx="1"/>
  <p:cmAuthor id="2" name="Wolf, Kattlyn (kwolf@uidaho.edu)" initials="WK(" lastIdx="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296270"/>
    <a:srgbClr val="C6EBFE"/>
    <a:srgbClr val="B5E5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69" autoAdjust="0"/>
    <p:restoredTop sz="88689" autoAdjust="0"/>
  </p:normalViewPr>
  <p:slideViewPr>
    <p:cSldViewPr snapToGrid="0" snapToObjects="1">
      <p:cViewPr varScale="1">
        <p:scale>
          <a:sx n="46" d="100"/>
          <a:sy n="46" d="100"/>
        </p:scale>
        <p:origin x="184" y="88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68"/>
    </p:cViewPr>
  </p:sorterViewPr>
  <p:notesViewPr>
    <p:cSldViewPr snapToGrid="0" snapToObjects="1">
      <p:cViewPr varScale="1">
        <p:scale>
          <a:sx n="108" d="100"/>
          <a:sy n="108" d="100"/>
        </p:scale>
        <p:origin x="-1740" y="-7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tags" Target="tags/tag1.xml"/><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dirty="0" smtClean="0"/>
              <a:t>Ecological Cycles in Crop Production</a:t>
            </a:r>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8ED6C77D-1064-2946-81DD-E5DE8078F3C7}" type="datetimeFigureOut">
              <a:rPr lang="en-US" smtClean="0"/>
              <a:t>9/19/16</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A20862D8-9C2F-064D-B02C-6C74513259FE}" type="slidenum">
              <a:rPr lang="en-US" smtClean="0"/>
              <a:t>‹#›</a:t>
            </a:fld>
            <a:endParaRPr lang="en-US"/>
          </a:p>
        </p:txBody>
      </p:sp>
    </p:spTree>
    <p:extLst>
      <p:ext uri="{BB962C8B-B14F-4D97-AF65-F5344CB8AC3E}">
        <p14:creationId xmlns:p14="http://schemas.microsoft.com/office/powerpoint/2010/main" val="884637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dirty="0" smtClean="0"/>
              <a:t>Insert Lesson Title and Unit Here</a:t>
            </a:r>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65EA3B44-C13B-C443-9386-F725BDBC880D}" type="datetimeFigureOut">
              <a:rPr lang="en-US" smtClean="0"/>
              <a:t>9/19/16</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4B271243-FA42-CE4E-9105-8C513301A413}" type="slidenum">
              <a:rPr lang="en-US" smtClean="0"/>
              <a:t>‹#›</a:t>
            </a:fld>
            <a:endParaRPr lang="en-US"/>
          </a:p>
        </p:txBody>
      </p:sp>
    </p:spTree>
    <p:extLst>
      <p:ext uri="{BB962C8B-B14F-4D97-AF65-F5344CB8AC3E}">
        <p14:creationId xmlns:p14="http://schemas.microsoft.com/office/powerpoint/2010/main" val="12054030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Teacher notes:  Nitrogen atoms</a:t>
            </a:r>
            <a:r>
              <a:rPr lang="en-US" baseline="0" dirty="0" smtClean="0"/>
              <a:t> participate in a continuous cycle, changing from organic, inorganic and gaseous forms.  Nitrogen cycling is especially important to understand because N is essential for plant growth, is the most common nutrient that limits plant growth in agricultural systems, can move from the soil to the atmosphere and can take the form of a potent greenhouse gas, is considered to be a ground water contaminant and is expensive for farmers to purchase.  Since each form of N differs in its availability to plants and environmental fate, it is very important to understand all of the potential reactions that take place within the N cycle. </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1</a:t>
            </a:fld>
            <a:endParaRPr lang="en-US"/>
          </a:p>
        </p:txBody>
      </p:sp>
    </p:spTree>
    <p:extLst>
      <p:ext uri="{BB962C8B-B14F-4D97-AF65-F5344CB8AC3E}">
        <p14:creationId xmlns:p14="http://schemas.microsoft.com/office/powerpoint/2010/main" val="3718075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Teacher notes:  Normal mineralization of N from</a:t>
            </a:r>
            <a:r>
              <a:rPr lang="en-US" baseline="0" dirty="0" smtClean="0"/>
              <a:t> organic matter is not sufficient to support the high yielding crop cultivars that we plant.  Soils, therefore, are enriched with natural (manure and compost) or synthetic fertilizers.  Legumes are plants that host N fixing bacteria in a symbiotic relationship.  The bacteria receive carbohydrates from the plant for energy, while the plant benefits from greater levels of reactive N.  Biological N2 fixation occurs within nodules which are formed on the roots of legumes.  </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28</a:t>
            </a:fld>
            <a:endParaRPr lang="en-US"/>
          </a:p>
        </p:txBody>
      </p:sp>
    </p:spTree>
    <p:extLst>
      <p:ext uri="{BB962C8B-B14F-4D97-AF65-F5344CB8AC3E}">
        <p14:creationId xmlns:p14="http://schemas.microsoft.com/office/powerpoint/2010/main" val="650101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Later</a:t>
            </a:r>
            <a:r>
              <a:rPr lang="en-US" baseline="0" dirty="0" smtClean="0"/>
              <a:t> units discuss precision </a:t>
            </a:r>
            <a:r>
              <a:rPr lang="en-US" baseline="0" dirty="0" err="1" smtClean="0"/>
              <a:t>ag</a:t>
            </a:r>
            <a:r>
              <a:rPr lang="en-US" baseline="0" dirty="0" smtClean="0"/>
              <a:t> in more detail</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30</a:t>
            </a:fld>
            <a:endParaRPr lang="en-US"/>
          </a:p>
        </p:txBody>
      </p:sp>
    </p:spTree>
    <p:extLst>
      <p:ext uri="{BB962C8B-B14F-4D97-AF65-F5344CB8AC3E}">
        <p14:creationId xmlns:p14="http://schemas.microsoft.com/office/powerpoint/2010/main" val="159775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http://www.epa.gov/climatechange/ghgemissions/gases/n2o.html</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33</a:t>
            </a:fld>
            <a:endParaRPr lang="en-US"/>
          </a:p>
        </p:txBody>
      </p:sp>
    </p:spTree>
    <p:extLst>
      <p:ext uri="{BB962C8B-B14F-4D97-AF65-F5344CB8AC3E}">
        <p14:creationId xmlns:p14="http://schemas.microsoft.com/office/powerpoint/2010/main" val="3472013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71243-FA42-CE4E-9105-8C513301A413}" type="slidenum">
              <a:rPr lang="en-US" smtClean="0"/>
              <a:t>35</a:t>
            </a:fld>
            <a:endParaRPr lang="en-US"/>
          </a:p>
        </p:txBody>
      </p:sp>
    </p:spTree>
    <p:extLst>
      <p:ext uri="{BB962C8B-B14F-4D97-AF65-F5344CB8AC3E}">
        <p14:creationId xmlns:p14="http://schemas.microsoft.com/office/powerpoint/2010/main" val="409994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Move to precision </a:t>
            </a:r>
            <a:r>
              <a:rPr lang="en-US" dirty="0" err="1" smtClean="0"/>
              <a:t>ag</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36</a:t>
            </a:fld>
            <a:endParaRPr lang="en-US"/>
          </a:p>
        </p:txBody>
      </p:sp>
    </p:spTree>
    <p:extLst>
      <p:ext uri="{BB962C8B-B14F-4D97-AF65-F5344CB8AC3E}">
        <p14:creationId xmlns:p14="http://schemas.microsoft.com/office/powerpoint/2010/main" val="3561197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Move to precision </a:t>
            </a:r>
            <a:r>
              <a:rPr lang="en-US" dirty="0" err="1" smtClean="0"/>
              <a:t>ag</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37</a:t>
            </a:fld>
            <a:endParaRPr lang="en-US"/>
          </a:p>
        </p:txBody>
      </p:sp>
    </p:spTree>
    <p:extLst>
      <p:ext uri="{BB962C8B-B14F-4D97-AF65-F5344CB8AC3E}">
        <p14:creationId xmlns:p14="http://schemas.microsoft.com/office/powerpoint/2010/main" val="3835741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Word Document contains all the lab activities.</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38</a:t>
            </a:fld>
            <a:endParaRPr lang="en-US"/>
          </a:p>
        </p:txBody>
      </p:sp>
    </p:spTree>
    <p:extLst>
      <p:ext uri="{BB962C8B-B14F-4D97-AF65-F5344CB8AC3E}">
        <p14:creationId xmlns:p14="http://schemas.microsoft.com/office/powerpoint/2010/main" val="124493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71243-FA42-CE4E-9105-8C513301A413}" type="slidenum">
              <a:rPr lang="en-US" smtClean="0"/>
              <a:t>3</a:t>
            </a:fld>
            <a:endParaRPr lang="en-US"/>
          </a:p>
        </p:txBody>
      </p:sp>
    </p:spTree>
    <p:extLst>
      <p:ext uri="{BB962C8B-B14F-4D97-AF65-F5344CB8AC3E}">
        <p14:creationId xmlns:p14="http://schemas.microsoft.com/office/powerpoint/2010/main" val="87181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Teacher</a:t>
            </a:r>
            <a:r>
              <a:rPr lang="en-US" baseline="0" dirty="0" smtClean="0"/>
              <a:t> notes:</a:t>
            </a:r>
          </a:p>
          <a:p>
            <a:r>
              <a:rPr lang="en-US" baseline="0" dirty="0" smtClean="0"/>
              <a:t>Nitrogen fixation: N often limits plant growth despite the fact that the atmosphere is 78% N.  This is because the N</a:t>
            </a:r>
            <a:r>
              <a:rPr lang="en-US" baseline="-25000" dirty="0" smtClean="0"/>
              <a:t>2</a:t>
            </a:r>
            <a:r>
              <a:rPr lang="en-US" baseline="0" dirty="0" smtClean="0"/>
              <a:t> (N triple bonded to N) is highly inert and can’t be used by crop plants.  Certain bacteria that are predominately living in a symbiotic relationship with plant roots can break the triple bond and convert the N into a more reactive (less inert) form of N.  The reaction is catalyzed by the </a:t>
            </a:r>
            <a:r>
              <a:rPr lang="en-US" baseline="0" dirty="0" err="1" smtClean="0"/>
              <a:t>nitrogenase</a:t>
            </a:r>
            <a:r>
              <a:rPr lang="en-US" baseline="0" dirty="0" smtClean="0"/>
              <a:t> enzyme.  The overall reaction looks like:  N</a:t>
            </a:r>
            <a:r>
              <a:rPr lang="en-US" baseline="-25000" dirty="0" smtClean="0"/>
              <a:t>2</a:t>
            </a:r>
            <a:r>
              <a:rPr lang="en-US" baseline="0" dirty="0" smtClean="0"/>
              <a:t> + 8H</a:t>
            </a:r>
            <a:r>
              <a:rPr lang="en-US" baseline="30000" dirty="0" smtClean="0"/>
              <a:t>+</a:t>
            </a:r>
            <a:r>
              <a:rPr lang="en-US" baseline="0" dirty="0" smtClean="0"/>
              <a:t> + 6e- </a:t>
            </a:r>
            <a:r>
              <a:rPr lang="en-US" baseline="0" dirty="0" smtClean="0">
                <a:sym typeface="Wingdings"/>
              </a:rPr>
              <a:t> 2NH</a:t>
            </a:r>
            <a:r>
              <a:rPr lang="en-US" baseline="-25000" dirty="0" smtClean="0">
                <a:sym typeface="Wingdings"/>
              </a:rPr>
              <a:t>3</a:t>
            </a:r>
            <a:r>
              <a:rPr lang="en-US" baseline="0" dirty="0" smtClean="0">
                <a:sym typeface="Wingdings"/>
              </a:rPr>
              <a:t> + H</a:t>
            </a:r>
            <a:r>
              <a:rPr lang="en-US" baseline="-25000" dirty="0" smtClean="0">
                <a:sym typeface="Wingdings"/>
              </a:rPr>
              <a:t>2 </a:t>
            </a:r>
            <a:r>
              <a:rPr lang="en-US" baseline="0" dirty="0" smtClean="0">
                <a:sym typeface="Wingdings"/>
              </a:rPr>
              <a:t> The NH3 produced can be converted to amino acids and proteins within the plant.  This reaction requires a large input of energy (consumes ATP).  Note that N2 is “artificially” fixed during the production of N-containing fertilizers in the Haber-Bosch process.  Fossil fuels are generally used as a source of energy- resulting in the price of N fertilizers fluctuating with the cost of fuel.</a:t>
            </a:r>
          </a:p>
          <a:p>
            <a:endParaRPr lang="en-US" baseline="0" dirty="0" smtClean="0">
              <a:sym typeface="Wingdings"/>
            </a:endParaRPr>
          </a:p>
          <a:p>
            <a:r>
              <a:rPr lang="en-US" baseline="0" dirty="0" smtClean="0">
                <a:sym typeface="Wingdings"/>
              </a:rPr>
              <a:t>Nitrification:  The enzymatic oxidation of NH4+ (ammonium) to NO2- (nitrite) and finally NO3- (nitrate).  The specific bacteria that carry out this reaction are called autotrophs because they get energy from oxidizing the ammonium ions, instead of from organic matter (as is the case with heterotrophs).  This reaction requires 02 and is extremely limited when soils are completely saturated with water (reduces O2 in pores).  This reaction is carried out in a 2-step process that looks like:  </a:t>
            </a:r>
          </a:p>
          <a:p>
            <a:r>
              <a:rPr lang="en-US" baseline="0" dirty="0" smtClean="0">
                <a:sym typeface="Wingdings"/>
              </a:rPr>
              <a:t>Step 1:  NH4+ + 1.5 O2  NO2- + 2H+ + H2O + energy</a:t>
            </a:r>
          </a:p>
          <a:p>
            <a:r>
              <a:rPr lang="en-US" baseline="0" dirty="0" smtClean="0">
                <a:sym typeface="Wingdings"/>
              </a:rPr>
              <a:t>Step 2:  NO2- + 0.5 O2  NO3- + energy</a:t>
            </a:r>
          </a:p>
          <a:p>
            <a:r>
              <a:rPr lang="en-US" baseline="0" dirty="0" smtClean="0">
                <a:sym typeface="Wingdings"/>
              </a:rPr>
              <a:t>Note that this reaction produces H+, which can reduce the pH (acidify) soils overtime.  This reaction can also produce greenhouse gases (NO and N2O).  Nitrification produces nitrate (NO3-) that is not retained by soils minerals, which predominately have a negative charge in temperate soils.  This means that nitrate can easily leach into groundwater where it is considered a human health hazard.</a:t>
            </a:r>
          </a:p>
          <a:p>
            <a:endParaRPr lang="en-US" baseline="0" dirty="0" smtClean="0">
              <a:sym typeface="Wingdings"/>
            </a:endParaRPr>
          </a:p>
          <a:p>
            <a:r>
              <a:rPr lang="en-US" baseline="0" dirty="0" smtClean="0">
                <a:sym typeface="Wingdings"/>
              </a:rPr>
              <a:t>Denitrification:  Denitrification returns soil N (in the form of nitrate) back to the atmosphere as a nitrogen gas.  The bacteria that carry out this reaction are generally facultative </a:t>
            </a:r>
            <a:r>
              <a:rPr lang="en-US" baseline="0" dirty="0" err="1" smtClean="0">
                <a:sym typeface="Wingdings"/>
              </a:rPr>
              <a:t>anerobes</a:t>
            </a:r>
            <a:r>
              <a:rPr lang="en-US" baseline="0" dirty="0" smtClean="0">
                <a:sym typeface="Wingdings"/>
              </a:rPr>
              <a:t> (prefer O2, but can use alternative electron acceptors under low O2 conditions).  The organisms can be heterotrophs (need organic matter as an energy source) or autotrophs that oxidize sulfide for energy.  The reaction, therefore, requires low O2 and organic matter and/or sulfide to occur.  The reaction can produce greenhouse gases (NO and N2O) but may go all the way back to N2 (inert).  The overall reaction looks like:</a:t>
            </a:r>
          </a:p>
          <a:p>
            <a:r>
              <a:rPr lang="en-US" baseline="0" dirty="0" smtClean="0">
                <a:sym typeface="Wingdings"/>
              </a:rPr>
              <a:t>2NO3-  2NO2-  2NO (g)  N2O (g) N2 (g)</a:t>
            </a:r>
          </a:p>
          <a:p>
            <a:endParaRPr lang="en-US" baseline="0" dirty="0" smtClean="0">
              <a:sym typeface="Wingdings"/>
            </a:endParaRPr>
          </a:p>
          <a:p>
            <a:r>
              <a:rPr lang="en-US" baseline="0" dirty="0" smtClean="0">
                <a:sym typeface="Wingdings"/>
              </a:rPr>
              <a:t>Ammonia volatilization:  Ammonia gas is produced when the following equilibrium reaction favors the products.</a:t>
            </a:r>
          </a:p>
          <a:p>
            <a:r>
              <a:rPr lang="en-US" baseline="0" dirty="0" smtClean="0">
                <a:sym typeface="Wingdings"/>
              </a:rPr>
              <a:t>NH4+ OH-  H2O + NH3 (g)  If you add a reactant (NH4+ or OH-) the reaction will be pushed to the right and more H2O and NH3 will be released.  NH3 production, therefore, is greatest when NH4-containing fertilizers are applied to the surface of alkaline (high pH) soils.  </a:t>
            </a:r>
          </a:p>
          <a:p>
            <a:endParaRPr lang="en-US" baseline="0" dirty="0" smtClean="0">
              <a:sym typeface="Wingdings"/>
            </a:endParaRPr>
          </a:p>
          <a:p>
            <a:r>
              <a:rPr lang="en-US" baseline="0" dirty="0" smtClean="0">
                <a:sym typeface="Wingdings"/>
              </a:rPr>
              <a:t>Mineralization:  Nitrogen is most often present in organic (non-plant available forms).  The material must be mineralized to become plant available.  The reaction relies on enzymes produced by microorganisms in the soil.  Typically only about 2-3% of the organic nitrogen in a soil mineralizes each year.  This may be adequate to support plant growth in a wildland system, but not in agricultural soils.  In agricultural soils, fertilizer N is generally added to maximize plant growth.    </a:t>
            </a:r>
          </a:p>
          <a:p>
            <a:endParaRPr lang="en-US" baseline="0" dirty="0" smtClean="0">
              <a:sym typeface="Wingdings"/>
            </a:endParaRPr>
          </a:p>
          <a:p>
            <a:endParaRPr lang="en-US" baseline="0"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13</a:t>
            </a:fld>
            <a:endParaRPr lang="en-US"/>
          </a:p>
        </p:txBody>
      </p:sp>
    </p:spTree>
    <p:extLst>
      <p:ext uri="{BB962C8B-B14F-4D97-AF65-F5344CB8AC3E}">
        <p14:creationId xmlns:p14="http://schemas.microsoft.com/office/powerpoint/2010/main" val="118070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Teacher</a:t>
            </a:r>
            <a:r>
              <a:rPr lang="en-US" baseline="0" dirty="0" smtClean="0"/>
              <a:t> notes:</a:t>
            </a:r>
          </a:p>
          <a:p>
            <a:r>
              <a:rPr lang="en-US" baseline="0" dirty="0" smtClean="0"/>
              <a:t>Nitrogen fixation: N often limits plant growth despite the fact that the atmosphere is 78% N.  This is because the N</a:t>
            </a:r>
            <a:r>
              <a:rPr lang="en-US" baseline="-25000" dirty="0" smtClean="0"/>
              <a:t>2</a:t>
            </a:r>
            <a:r>
              <a:rPr lang="en-US" baseline="0" dirty="0" smtClean="0"/>
              <a:t> (N triple bonded to N) is highly inert and can’t be used by crop plants.  Certain bacteria that are predominately living in a symbiotic relationship with plant roots can break the triple bond and convert the N into a more reactive (less inert) form of N.  The reaction is catalyzed by the </a:t>
            </a:r>
            <a:r>
              <a:rPr lang="en-US" baseline="0" dirty="0" err="1" smtClean="0"/>
              <a:t>nitrogenase</a:t>
            </a:r>
            <a:r>
              <a:rPr lang="en-US" baseline="0" dirty="0" smtClean="0"/>
              <a:t> enzyme.  The overall reaction looks like:  N</a:t>
            </a:r>
            <a:r>
              <a:rPr lang="en-US" baseline="-25000" dirty="0" smtClean="0"/>
              <a:t>2</a:t>
            </a:r>
            <a:r>
              <a:rPr lang="en-US" baseline="0" dirty="0" smtClean="0"/>
              <a:t> + 8H</a:t>
            </a:r>
            <a:r>
              <a:rPr lang="en-US" baseline="30000" dirty="0" smtClean="0"/>
              <a:t>+</a:t>
            </a:r>
            <a:r>
              <a:rPr lang="en-US" baseline="0" dirty="0" smtClean="0"/>
              <a:t> + 6e- </a:t>
            </a:r>
            <a:r>
              <a:rPr lang="en-US" baseline="0" dirty="0" smtClean="0">
                <a:sym typeface="Wingdings"/>
              </a:rPr>
              <a:t> 2NH</a:t>
            </a:r>
            <a:r>
              <a:rPr lang="en-US" baseline="-25000" dirty="0" smtClean="0">
                <a:sym typeface="Wingdings"/>
              </a:rPr>
              <a:t>3</a:t>
            </a:r>
            <a:r>
              <a:rPr lang="en-US" baseline="0" dirty="0" smtClean="0">
                <a:sym typeface="Wingdings"/>
              </a:rPr>
              <a:t> + H</a:t>
            </a:r>
            <a:r>
              <a:rPr lang="en-US" baseline="-25000" dirty="0" smtClean="0">
                <a:sym typeface="Wingdings"/>
              </a:rPr>
              <a:t>2 </a:t>
            </a:r>
            <a:r>
              <a:rPr lang="en-US" baseline="0" dirty="0" smtClean="0">
                <a:sym typeface="Wingdings"/>
              </a:rPr>
              <a:t> The NH3 produced can be converted to amino acids and proteins within the plant.  This reaction requires a large input of energy (consumes ATP).  Note that N2 is “artificially” fixed during the production of N-containing fertilizers in the Haber-Bosch process.  Fossil fuels are generally used as a source of energy- resulting in the price of N fertilizers fluctuating with the cost of fuel.</a:t>
            </a:r>
          </a:p>
          <a:p>
            <a:endParaRPr lang="en-US" baseline="0" dirty="0" smtClean="0">
              <a:sym typeface="Wingdings"/>
            </a:endParaRPr>
          </a:p>
          <a:p>
            <a:r>
              <a:rPr lang="en-US" baseline="0" dirty="0" smtClean="0">
                <a:sym typeface="Wingdings"/>
              </a:rPr>
              <a:t>Nitrification:  The enzymatic oxidation of NH4+ (ammonium) to NO2- (nitrite) and finally NO3- (nitrate).  The specific bacteria that carry out this reaction are called autotrophs because they get energy from oxidizing the ammonium ions, instead of from organic matter (as is the case with heterotrophs).  This reaction requires 02 and is extremely limited when soils are completely saturated with water (reduces O2 in pores).  This reaction is carried out in a 2-step process that looks like:  </a:t>
            </a:r>
          </a:p>
          <a:p>
            <a:r>
              <a:rPr lang="en-US" baseline="0" dirty="0" smtClean="0">
                <a:sym typeface="Wingdings"/>
              </a:rPr>
              <a:t>Step 1:  NH4+ + 1.5 O2  NO2- + 2H+ + H2O + energy</a:t>
            </a:r>
          </a:p>
          <a:p>
            <a:r>
              <a:rPr lang="en-US" baseline="0" dirty="0" smtClean="0">
                <a:sym typeface="Wingdings"/>
              </a:rPr>
              <a:t>Step 2:  NO2- + 0.5 O2  NO3- + energy</a:t>
            </a:r>
          </a:p>
          <a:p>
            <a:r>
              <a:rPr lang="en-US" baseline="0" dirty="0" smtClean="0">
                <a:sym typeface="Wingdings"/>
              </a:rPr>
              <a:t>Note that this reaction produces H+, which can reduce the pH (acidify) soils overtime.  This reaction can also produce greenhouse gases (NO and N2O).  Nitrification produces nitrate (NO3-) that is not retained by soils minerals, which predominately have a negative charge in temperate soils.  This means that nitrate can easily leach into groundwater where it is considered a human health hazard.</a:t>
            </a:r>
          </a:p>
          <a:p>
            <a:endParaRPr lang="en-US" baseline="0" dirty="0" smtClean="0">
              <a:sym typeface="Wingdings"/>
            </a:endParaRPr>
          </a:p>
          <a:p>
            <a:r>
              <a:rPr lang="en-US" baseline="0" dirty="0" smtClean="0">
                <a:sym typeface="Wingdings"/>
              </a:rPr>
              <a:t>Denitrification:  Denitrification returns soil N (in the form of nitrate) back to the atmosphere as a nitrogen gas.  The bacteria that carry out this reaction are generally facultative </a:t>
            </a:r>
            <a:r>
              <a:rPr lang="en-US" baseline="0" dirty="0" err="1" smtClean="0">
                <a:sym typeface="Wingdings"/>
              </a:rPr>
              <a:t>anerobes</a:t>
            </a:r>
            <a:r>
              <a:rPr lang="en-US" baseline="0" dirty="0" smtClean="0">
                <a:sym typeface="Wingdings"/>
              </a:rPr>
              <a:t> (prefer O2, but can use alternative electron acceptors under low O2 conditions).  The organisms can be heterotrophs (need organic matter as an energy source) or autotrophs that oxidize sulfide for energy.  The reaction, therefore, requires low O2 and organic matter and/or sulfide to occur.  The reaction can produce greenhouse gases (NO and N2O) but may go all the way back to N2 (inert).  The overall reaction looks like:</a:t>
            </a:r>
          </a:p>
          <a:p>
            <a:r>
              <a:rPr lang="en-US" baseline="0" dirty="0" smtClean="0">
                <a:sym typeface="Wingdings"/>
              </a:rPr>
              <a:t>2NO3-  2NO2-  2NO (g)  N2O (g) N2 (g)</a:t>
            </a:r>
          </a:p>
          <a:p>
            <a:endParaRPr lang="en-US" baseline="0" dirty="0" smtClean="0">
              <a:sym typeface="Wingdings"/>
            </a:endParaRPr>
          </a:p>
          <a:p>
            <a:r>
              <a:rPr lang="en-US" baseline="0" dirty="0" smtClean="0">
                <a:sym typeface="Wingdings"/>
              </a:rPr>
              <a:t>Ammonia volatilization:  Ammonia gas is produced when the following equilibrium reaction favors the products.</a:t>
            </a:r>
          </a:p>
          <a:p>
            <a:r>
              <a:rPr lang="en-US" baseline="0" dirty="0" smtClean="0">
                <a:sym typeface="Wingdings"/>
              </a:rPr>
              <a:t>NH4+ OH-  H2O + NH3 (g)  If you add a reactant (NH4+ or OH-) the reaction will be pushed to the right and more H2O and NH3 will be released.  NH3 production, therefore, is greatest when NH4-containing fertilizers are applied to the surface of alkaline (high pH) soils.  </a:t>
            </a:r>
          </a:p>
          <a:p>
            <a:endParaRPr lang="en-US" baseline="0" dirty="0" smtClean="0">
              <a:sym typeface="Wingdings"/>
            </a:endParaRPr>
          </a:p>
          <a:p>
            <a:r>
              <a:rPr lang="en-US" baseline="0" dirty="0" smtClean="0">
                <a:sym typeface="Wingdings"/>
              </a:rPr>
              <a:t>Mineralization:  Nitrogen is most often present in organic (non-plant available forms).  The material must be mineralized to become plant available.  The reaction relies on enzymes produced by microorganisms in the soil.  Typically only about 2-3% of the organic nitrogen in a soil mineralizes each year.  This may be adequate to support plant growth in a wildland system, but not in agricultural soils.  In agricultural soils, fertilizer N is generally added to maximize plant growth.    </a:t>
            </a:r>
          </a:p>
          <a:p>
            <a:endParaRPr lang="en-US" baseline="0" dirty="0" smtClean="0">
              <a:sym typeface="Wingdings"/>
            </a:endParaRPr>
          </a:p>
          <a:p>
            <a:endParaRPr lang="en-US" baseline="0"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14</a:t>
            </a:fld>
            <a:endParaRPr lang="en-US"/>
          </a:p>
        </p:txBody>
      </p:sp>
    </p:spTree>
    <p:extLst>
      <p:ext uri="{BB962C8B-B14F-4D97-AF65-F5344CB8AC3E}">
        <p14:creationId xmlns:p14="http://schemas.microsoft.com/office/powerpoint/2010/main" val="1180706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16</a:t>
            </a:fld>
            <a:endParaRPr lang="en-US"/>
          </a:p>
        </p:txBody>
      </p:sp>
    </p:spTree>
    <p:extLst>
      <p:ext uri="{BB962C8B-B14F-4D97-AF65-F5344CB8AC3E}">
        <p14:creationId xmlns:p14="http://schemas.microsoft.com/office/powerpoint/2010/main" val="232021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Teacher</a:t>
            </a:r>
            <a:r>
              <a:rPr lang="en-US" baseline="0" dirty="0" smtClean="0"/>
              <a:t> notes:  Scientists often diagram ecological cycles to help us better understand the types or pools of N (boxes), the flows between them.  Diagrams of cycles can be relatively simple like this one, or extremely detailed and complex.  </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17</a:t>
            </a:fld>
            <a:endParaRPr lang="en-US"/>
          </a:p>
        </p:txBody>
      </p:sp>
    </p:spTree>
    <p:extLst>
      <p:ext uri="{BB962C8B-B14F-4D97-AF65-F5344CB8AC3E}">
        <p14:creationId xmlns:p14="http://schemas.microsoft.com/office/powerpoint/2010/main" val="2881994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7738">
              <a:defRPr>
                <a:solidFill>
                  <a:schemeClr val="tx1"/>
                </a:solidFill>
                <a:latin typeface="Tahoma" charset="0"/>
                <a:ea typeface="ＭＳ Ｐゴシック" charset="0"/>
              </a:defRPr>
            </a:lvl1pPr>
            <a:lvl2pPr marL="742950" indent="-285750" defTabSz="947738">
              <a:defRPr>
                <a:solidFill>
                  <a:schemeClr val="tx1"/>
                </a:solidFill>
                <a:latin typeface="Tahoma" charset="0"/>
                <a:ea typeface="ＭＳ Ｐゴシック" charset="0"/>
              </a:defRPr>
            </a:lvl2pPr>
            <a:lvl3pPr marL="1143000" indent="-228600" defTabSz="947738">
              <a:defRPr>
                <a:solidFill>
                  <a:schemeClr val="tx1"/>
                </a:solidFill>
                <a:latin typeface="Tahoma" charset="0"/>
                <a:ea typeface="ＭＳ Ｐゴシック" charset="0"/>
              </a:defRPr>
            </a:lvl3pPr>
            <a:lvl4pPr marL="1600200" indent="-228600" defTabSz="947738">
              <a:defRPr>
                <a:solidFill>
                  <a:schemeClr val="tx1"/>
                </a:solidFill>
                <a:latin typeface="Tahoma" charset="0"/>
                <a:ea typeface="ＭＳ Ｐゴシック" charset="0"/>
              </a:defRPr>
            </a:lvl4pPr>
            <a:lvl5pPr marL="2057400" indent="-228600" defTabSz="947738">
              <a:defRPr>
                <a:solidFill>
                  <a:schemeClr val="tx1"/>
                </a:solidFill>
                <a:latin typeface="Tahoma" charset="0"/>
                <a:ea typeface="ＭＳ Ｐゴシック" charset="0"/>
              </a:defRPr>
            </a:lvl5pPr>
            <a:lvl6pPr marL="2514600" indent="-228600" defTabSz="947738" eaLnBrk="0" fontAlgn="base" hangingPunct="0">
              <a:spcBef>
                <a:spcPct val="0"/>
              </a:spcBef>
              <a:spcAft>
                <a:spcPct val="0"/>
              </a:spcAft>
              <a:defRPr>
                <a:solidFill>
                  <a:schemeClr val="tx1"/>
                </a:solidFill>
                <a:latin typeface="Tahoma" charset="0"/>
                <a:ea typeface="ＭＳ Ｐゴシック" charset="0"/>
              </a:defRPr>
            </a:lvl6pPr>
            <a:lvl7pPr marL="2971800" indent="-228600" defTabSz="947738" eaLnBrk="0" fontAlgn="base" hangingPunct="0">
              <a:spcBef>
                <a:spcPct val="0"/>
              </a:spcBef>
              <a:spcAft>
                <a:spcPct val="0"/>
              </a:spcAft>
              <a:defRPr>
                <a:solidFill>
                  <a:schemeClr val="tx1"/>
                </a:solidFill>
                <a:latin typeface="Tahoma" charset="0"/>
                <a:ea typeface="ＭＳ Ｐゴシック" charset="0"/>
              </a:defRPr>
            </a:lvl7pPr>
            <a:lvl8pPr marL="3429000" indent="-228600" defTabSz="947738" eaLnBrk="0" fontAlgn="base" hangingPunct="0">
              <a:spcBef>
                <a:spcPct val="0"/>
              </a:spcBef>
              <a:spcAft>
                <a:spcPct val="0"/>
              </a:spcAft>
              <a:defRPr>
                <a:solidFill>
                  <a:schemeClr val="tx1"/>
                </a:solidFill>
                <a:latin typeface="Tahoma" charset="0"/>
                <a:ea typeface="ＭＳ Ｐゴシック" charset="0"/>
              </a:defRPr>
            </a:lvl8pPr>
            <a:lvl9pPr marL="3886200" indent="-228600" defTabSz="947738" eaLnBrk="0" fontAlgn="base" hangingPunct="0">
              <a:spcBef>
                <a:spcPct val="0"/>
              </a:spcBef>
              <a:spcAft>
                <a:spcPct val="0"/>
              </a:spcAft>
              <a:defRPr>
                <a:solidFill>
                  <a:schemeClr val="tx1"/>
                </a:solidFill>
                <a:latin typeface="Tahoma" charset="0"/>
                <a:ea typeface="ＭＳ Ｐゴシック" charset="0"/>
              </a:defRPr>
            </a:lvl9pPr>
          </a:lstStyle>
          <a:p>
            <a:fld id="{8551ECF6-4E28-2F43-BEC2-C9CFC32BA8DE}" type="slidenum">
              <a:rPr lang="en-US">
                <a:latin typeface="Times New Roman" charset="0"/>
              </a:rPr>
              <a:pPr/>
              <a:t>18</a:t>
            </a:fld>
            <a:endParaRPr lang="en-US">
              <a:latin typeface="Times New Roman" charset="0"/>
            </a:endParaRPr>
          </a:p>
        </p:txBody>
      </p:sp>
      <p:sp>
        <p:nvSpPr>
          <p:cNvPr id="107523" name="Rectangle 2"/>
          <p:cNvSpPr>
            <a:spLocks noGrp="1" noRot="1" noChangeAspect="1" noChangeArrowheads="1" noTextEdit="1"/>
          </p:cNvSpPr>
          <p:nvPr>
            <p:ph type="sldImg"/>
          </p:nvPr>
        </p:nvSpPr>
        <p:spPr>
          <a:xfrm>
            <a:off x="2312988" y="525463"/>
            <a:ext cx="4672012" cy="2628900"/>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http://ltpwww.gsfc.nasa.gov/globe/NFTG/nitrocyc.htm </a:t>
            </a:r>
          </a:p>
        </p:txBody>
      </p:sp>
    </p:spTree>
    <p:extLst>
      <p:ext uri="{BB962C8B-B14F-4D97-AF65-F5344CB8AC3E}">
        <p14:creationId xmlns:p14="http://schemas.microsoft.com/office/powerpoint/2010/main" val="38329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http://www.sciencemuseum.org.uk/ClimateChanging/ClimateScienceInfoZone/ExploringEarthsclimate/1point6/1point6point2.aspx/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19</a:t>
            </a:fld>
            <a:endParaRPr lang="en-US"/>
          </a:p>
        </p:txBody>
      </p:sp>
    </p:spTree>
    <p:extLst>
      <p:ext uri="{BB962C8B-B14F-4D97-AF65-F5344CB8AC3E}">
        <p14:creationId xmlns:p14="http://schemas.microsoft.com/office/powerpoint/2010/main" val="3766081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baseline="0" dirty="0" smtClean="0"/>
              <a:t>Teacher notes: A simple representation of the nitrogen cycle focusing on plant agriculture. Emphasize that there is only one arrow that takes N2 out of the atmosphere (small amount is also fixed by lightning) and production of chemical N requires fossil fuels. Nitrogen harvest in food, leaves the system and isn’t available for future growth. N also leaves the system by erosion, erosion, leaching into groundwater or by denitrification (carried out by microorganisms). N</a:t>
            </a:r>
            <a:r>
              <a:rPr lang="en-US" baseline="-25000" dirty="0" smtClean="0"/>
              <a:t>2</a:t>
            </a:r>
            <a:r>
              <a:rPr lang="en-US" baseline="0" dirty="0" smtClean="0"/>
              <a:t>O is noted since it is a powerful greenhouse gas. This is not a closed cycle.  Chemical reactions are included in the notes section of slide 3.</a:t>
            </a:r>
          </a:p>
          <a:p>
            <a:endParaRPr lang="en-US" dirty="0"/>
          </a:p>
        </p:txBody>
      </p:sp>
      <p:sp>
        <p:nvSpPr>
          <p:cNvPr id="4" name="Slide Number Placeholder 3"/>
          <p:cNvSpPr>
            <a:spLocks noGrp="1"/>
          </p:cNvSpPr>
          <p:nvPr>
            <p:ph type="sldNum" sz="quarter" idx="10"/>
          </p:nvPr>
        </p:nvSpPr>
        <p:spPr/>
        <p:txBody>
          <a:bodyPr/>
          <a:lstStyle/>
          <a:p>
            <a:fld id="{E1F6427F-F4E7-0A49-9777-86A2280EF40F}"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1585316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8941061" cy="1927225"/>
          </a:xfrm>
        </p:spPr>
        <p:txBody>
          <a:bodyPr anchor="b">
            <a:noAutofit/>
          </a:bodyPr>
          <a:lstStyle>
            <a:lvl1pPr>
              <a:defRPr sz="4800" b="1"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September 19, 2016</a:t>
            </a:fld>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401" y="3398520"/>
            <a:ext cx="87823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clrChange>
              <a:clrFrom>
                <a:srgbClr val="FFFFFF"/>
              </a:clrFrom>
              <a:clrTo>
                <a:srgbClr val="FFFFFF">
                  <a:alpha val="0"/>
                </a:srgbClr>
              </a:clrTo>
            </a:clrChange>
            <a:duotone>
              <a:prstClr val="black"/>
              <a:srgbClr val="296270">
                <a:tint val="45000"/>
                <a:satMod val="400000"/>
              </a:srgbClr>
            </a:duotone>
            <a:extLst>
              <a:ext uri="{28A0092B-C50C-407E-A947-70E740481C1C}">
                <a14:useLocalDpi xmlns:a14="http://schemas.microsoft.com/office/drawing/2010/main"/>
              </a:ext>
            </a:extLst>
          </a:blip>
          <a:stretch>
            <a:fillRect/>
          </a:stretch>
        </p:blipFill>
        <p:spPr>
          <a:xfrm rot="18358697">
            <a:off x="446983" y="5715190"/>
            <a:ext cx="1017928" cy="1324768"/>
          </a:xfrm>
          <a:prstGeom prst="rect">
            <a:avLst/>
          </a:prstGeom>
        </p:spPr>
      </p:pic>
    </p:spTree>
    <p:extLst>
      <p:ext uri="{BB962C8B-B14F-4D97-AF65-F5344CB8AC3E}">
        <p14:creationId xmlns:p14="http://schemas.microsoft.com/office/powerpoint/2010/main" val="6086664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71975" y="1600200"/>
            <a:ext cx="9551199"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September 19,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661169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a:solidFill>
            <a:schemeClr val="bg1">
              <a:lumMod val="85000"/>
              <a:alpha val="46000"/>
            </a:schemeClr>
          </a:solidFill>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September 19,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19275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8738" y="18288"/>
            <a:ext cx="1230776" cy="329184"/>
          </a:xfrm>
        </p:spPr>
        <p:txBody>
          <a:bodyPr/>
          <a:lstStyle/>
          <a:p>
            <a:fld id="{6396A3A3-94A6-4E5B-AF39-173ACA3E61CC}" type="datetime2">
              <a:rPr lang="en-US" smtClean="0"/>
              <a:t>Monday, September 19, 2016</a:t>
            </a:fld>
            <a:endParaRPr lang="en-US"/>
          </a:p>
        </p:txBody>
      </p:sp>
      <p:sp>
        <p:nvSpPr>
          <p:cNvPr id="5" name="Footer Placeholder 4"/>
          <p:cNvSpPr>
            <a:spLocks noGrp="1"/>
          </p:cNvSpPr>
          <p:nvPr>
            <p:ph type="ftr" sz="quarter" idx="11"/>
          </p:nvPr>
        </p:nvSpPr>
        <p:spPr>
          <a:xfrm>
            <a:off x="4571999" y="18288"/>
            <a:ext cx="6585995" cy="329184"/>
          </a:xfrm>
        </p:spPr>
        <p:txBody>
          <a:bodyPr/>
          <a:lstStyle/>
          <a:p>
            <a:pPr algn="r"/>
            <a:endParaRPr lang="en-US" dirty="0"/>
          </a:p>
        </p:txBody>
      </p:sp>
      <p:sp>
        <p:nvSpPr>
          <p:cNvPr id="6" name="Slide Number Placeholder 5"/>
          <p:cNvSpPr>
            <a:spLocks noGrp="1"/>
          </p:cNvSpPr>
          <p:nvPr>
            <p:ph type="sldNum" sz="quarter" idx="12"/>
          </p:nvPr>
        </p:nvSpPr>
        <p:spPr>
          <a:xfrm>
            <a:off x="11250596" y="18288"/>
            <a:ext cx="760071" cy="329184"/>
          </a:xfrm>
        </p:spPr>
        <p:txBody>
          <a:bodyPr/>
          <a:lstStyle>
            <a:lvl1pPr algn="ctr">
              <a:defRPr/>
            </a:lvl1pPr>
          </a:lstStyle>
          <a:p>
            <a:fld id="{0CFEC368-1D7A-4F81-ABF6-AE0E36BAF64C}" type="slidenum">
              <a:rPr lang="en-US" smtClean="0"/>
              <a:pPr/>
              <a:t>‹#›</a:t>
            </a:fld>
            <a:endParaRPr lang="en-US"/>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duotone>
              <a:prstClr val="black"/>
              <a:srgbClr val="296270">
                <a:tint val="45000"/>
                <a:satMod val="400000"/>
              </a:srgbClr>
            </a:duotone>
            <a:extLst>
              <a:ext uri="{28A0092B-C50C-407E-A947-70E740481C1C}">
                <a14:useLocalDpi xmlns:a14="http://schemas.microsoft.com/office/drawing/2010/main"/>
              </a:ext>
            </a:extLst>
          </a:blip>
          <a:stretch>
            <a:fillRect/>
          </a:stretch>
        </p:blipFill>
        <p:spPr>
          <a:xfrm rot="18358697">
            <a:off x="446983" y="5715190"/>
            <a:ext cx="1017928" cy="1324768"/>
          </a:xfrm>
          <a:prstGeom prst="rect">
            <a:avLst/>
          </a:prstGeom>
        </p:spPr>
      </p:pic>
    </p:spTree>
    <p:extLst>
      <p:ext uri="{BB962C8B-B14F-4D97-AF65-F5344CB8AC3E}">
        <p14:creationId xmlns:p14="http://schemas.microsoft.com/office/powerpoint/2010/main" val="13917085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2362201"/>
            <a:ext cx="8641031" cy="2200275"/>
          </a:xfrm>
        </p:spPr>
        <p:txBody>
          <a:bodyPr anchor="b">
            <a:normAutofit/>
          </a:bodyPr>
          <a:lstStyle>
            <a:lvl1pPr algn="l">
              <a:defRPr sz="4800" b="0"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5" y="4626865"/>
            <a:ext cx="8641031" cy="1500187"/>
          </a:xfrm>
        </p:spPr>
        <p:txBody>
          <a:bodyPr anchor="t">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Monday, September 19, 2016</a:t>
            </a:fld>
            <a:endParaRPr lang="en-US" dirty="0"/>
          </a:p>
        </p:txBody>
      </p:sp>
      <p:sp>
        <p:nvSpPr>
          <p:cNvPr id="5" name="Footer Placeholder 4"/>
          <p:cNvSpPr>
            <a:spLocks noGrp="1"/>
          </p:cNvSpPr>
          <p:nvPr>
            <p:ph type="ftr" sz="quarter" idx="11"/>
          </p:nvPr>
        </p:nvSpPr>
        <p:spPr/>
        <p:txBody>
          <a:bodyPr/>
          <a:lstStyle/>
          <a:p>
            <a:pPr algn="r"/>
            <a:r>
              <a:rPr lang="en-US" smtClean="0"/>
              <a:t>Insert Lesson Title Here On Slide Master</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730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976" y="533400"/>
            <a:ext cx="9556616"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65638" y="1673352"/>
            <a:ext cx="4602567"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26025" y="1673352"/>
            <a:ext cx="4602567"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September 19,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duotone>
              <a:prstClr val="black"/>
              <a:srgbClr val="296270">
                <a:tint val="45000"/>
                <a:satMod val="400000"/>
              </a:srgbClr>
            </a:duotone>
            <a:extLst>
              <a:ext uri="{28A0092B-C50C-407E-A947-70E740481C1C}">
                <a14:useLocalDpi xmlns:a14="http://schemas.microsoft.com/office/drawing/2010/main"/>
              </a:ext>
            </a:extLst>
          </a:blip>
          <a:stretch>
            <a:fillRect/>
          </a:stretch>
        </p:blipFill>
        <p:spPr>
          <a:xfrm rot="18358697">
            <a:off x="446983" y="5715190"/>
            <a:ext cx="1017928" cy="1324768"/>
          </a:xfrm>
          <a:prstGeom prst="rect">
            <a:avLst/>
          </a:prstGeom>
        </p:spPr>
      </p:pic>
    </p:spTree>
    <p:extLst>
      <p:ext uri="{BB962C8B-B14F-4D97-AF65-F5344CB8AC3E}">
        <p14:creationId xmlns:p14="http://schemas.microsoft.com/office/powerpoint/2010/main" val="70036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78868" y="1676400"/>
            <a:ext cx="4589321"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8868" y="2438400"/>
            <a:ext cx="4589321" cy="42683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13" y="1676400"/>
            <a:ext cx="4589321"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13" y="2438400"/>
            <a:ext cx="4589321" cy="42683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September 19, 2016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flipH="1">
            <a:off x="4984736" y="1691640"/>
            <a:ext cx="1059" cy="501506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clrChange>
              <a:clrFrom>
                <a:srgbClr val="FFFFFF"/>
              </a:clrFrom>
              <a:clrTo>
                <a:srgbClr val="FFFFFF">
                  <a:alpha val="0"/>
                </a:srgbClr>
              </a:clrTo>
            </a:clrChange>
            <a:duotone>
              <a:prstClr val="black"/>
              <a:srgbClr val="296270">
                <a:tint val="45000"/>
                <a:satMod val="400000"/>
              </a:srgbClr>
            </a:duotone>
            <a:extLst>
              <a:ext uri="{28A0092B-C50C-407E-A947-70E740481C1C}">
                <a14:useLocalDpi xmlns:a14="http://schemas.microsoft.com/office/drawing/2010/main"/>
              </a:ext>
            </a:extLst>
          </a:blip>
          <a:stretch>
            <a:fillRect/>
          </a:stretch>
        </p:blipFill>
        <p:spPr>
          <a:xfrm rot="18358697">
            <a:off x="446983" y="5715190"/>
            <a:ext cx="1017928" cy="1324768"/>
          </a:xfrm>
          <a:prstGeom prst="rect">
            <a:avLst/>
          </a:prstGeom>
        </p:spPr>
      </p:pic>
    </p:spTree>
    <p:extLst>
      <p:ext uri="{BB962C8B-B14F-4D97-AF65-F5344CB8AC3E}">
        <p14:creationId xmlns:p14="http://schemas.microsoft.com/office/powerpoint/2010/main" val="70130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September 19, 2016</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49410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September 19, 2016</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94687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803" y="792080"/>
            <a:ext cx="2353669"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692433" y="792080"/>
            <a:ext cx="7083656"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9804" y="2130553"/>
            <a:ext cx="2353669"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September 19,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212315"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64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491" y="792480"/>
            <a:ext cx="2313983"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700217" y="1016782"/>
            <a:ext cx="7036183" cy="487638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99492" y="2133600"/>
            <a:ext cx="2310760"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September 19,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5766324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Wheat-Moscow-Mid July (10).JPG"/>
          <p:cNvPicPr>
            <a:picLocks noChangeAspect="1"/>
          </p:cNvPicPr>
          <p:nvPr/>
        </p:nvPicPr>
        <p:blipFill rotWithShape="1">
          <a:blip r:embed="rId13" cstate="email">
            <a:extLst>
              <a:ext uri="{28A0092B-C50C-407E-A947-70E740481C1C}">
                <a14:useLocalDpi xmlns:a14="http://schemas.microsoft.com/office/drawing/2010/main" val="0"/>
              </a:ext>
            </a:extLst>
          </a:blip>
          <a:srcRect l="27384" r="49079"/>
          <a:stretch/>
        </p:blipFill>
        <p:spPr>
          <a:xfrm>
            <a:off x="11067863" y="347471"/>
            <a:ext cx="1138448" cy="6446520"/>
          </a:xfrm>
          <a:prstGeom prst="rect">
            <a:avLst/>
          </a:prstGeom>
          <a:effectLst/>
        </p:spPr>
      </p:pic>
      <p:sp>
        <p:nvSpPr>
          <p:cNvPr id="10" name="Rectangle 9"/>
          <p:cNvSpPr/>
          <p:nvPr/>
        </p:nvSpPr>
        <p:spPr>
          <a:xfrm>
            <a:off x="0" y="220786"/>
            <a:ext cx="9863728"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71976" y="533400"/>
            <a:ext cx="9691753"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1976" y="1600200"/>
            <a:ext cx="9691753"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September 19, 2016</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smtClean="0"/>
              <a:t>Insert Lesson Title Here On Slide Master</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pic>
        <p:nvPicPr>
          <p:cNvPr id="9" name="Picture 8" descr="REACCHlogo_wheat"/>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1067744" y="6350991"/>
            <a:ext cx="1148144" cy="507682"/>
          </a:xfrm>
          <a:prstGeom prst="rect">
            <a:avLst/>
          </a:prstGeom>
          <a:noFill/>
          <a:ln>
            <a:noFill/>
          </a:ln>
          <a:effectLst/>
        </p:spPr>
      </p:pic>
      <p:cxnSp>
        <p:nvCxnSpPr>
          <p:cNvPr id="12" name="Straight Connector 11"/>
          <p:cNvCxnSpPr/>
          <p:nvPr/>
        </p:nvCxnSpPr>
        <p:spPr>
          <a:xfrm>
            <a:off x="11067744" y="347471"/>
            <a:ext cx="0" cy="6511202"/>
          </a:xfrm>
          <a:prstGeom prst="line">
            <a:avLst/>
          </a:prstGeom>
          <a:ln w="41275" cmpd="sng">
            <a:prstDash val="solid"/>
          </a:ln>
          <a:effectLst>
            <a:outerShdw dist="38100" dir="5400000" algn="ctr" rotWithShape="0">
              <a:srgbClr val="93A299"/>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531838"/>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iming>
    <p:tnLst>
      <p:par>
        <p:cTn id="1" dur="indefinite" restart="never" nodeType="tmRoot"/>
      </p:par>
    </p:tnLst>
  </p:timing>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tags" Target="../tags/tag13.xml"/><Relationship Id="rId3"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tags" Target="../tags/tag15.xml"/><Relationship Id="rId3"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tags" Target="../tags/tag17.xml"/><Relationship Id="rId3"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tags" Target="../tags/tag19.xml"/><Relationship Id="rId3"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tags" Target="../tags/tag21.xml"/><Relationship Id="rId3"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slideLayout" Target="../slideLayouts/slideLayout2.xml"/><Relationship Id="rId5" Type="http://schemas.openxmlformats.org/officeDocument/2006/relationships/image" Target="../media/image11.png"/><Relationship Id="rId1" Type="http://schemas.openxmlformats.org/officeDocument/2006/relationships/tags" Target="../tags/tag22.xml"/><Relationship Id="rId2" Type="http://schemas.openxmlformats.org/officeDocument/2006/relationships/tags" Target="../tags/tag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slideLayout" Target="../slideLayouts/slideLayout2.xml"/><Relationship Id="rId5" Type="http://schemas.openxmlformats.org/officeDocument/2006/relationships/image" Target="../media/image11.png"/><Relationship Id="rId1" Type="http://schemas.openxmlformats.org/officeDocument/2006/relationships/tags" Target="../tags/tag25.xml"/><Relationship Id="rId2"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tags" Target="../tags/tag30.xml"/><Relationship Id="rId4" Type="http://schemas.openxmlformats.org/officeDocument/2006/relationships/slideLayout" Target="../slideLayouts/slideLayout2.xml"/><Relationship Id="rId5" Type="http://schemas.openxmlformats.org/officeDocument/2006/relationships/image" Target="../media/image12.png"/><Relationship Id="rId1" Type="http://schemas.openxmlformats.org/officeDocument/2006/relationships/tags" Target="../tags/tag28.xml"/><Relationship Id="rId2" Type="http://schemas.openxmlformats.org/officeDocument/2006/relationships/tags" Target="../tags/tag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tags" Target="../tags/tag33.xml"/><Relationship Id="rId4" Type="http://schemas.openxmlformats.org/officeDocument/2006/relationships/slideLayout" Target="../slideLayouts/slideLayout2.xml"/><Relationship Id="rId5" Type="http://schemas.openxmlformats.org/officeDocument/2006/relationships/image" Target="../media/image12.png"/><Relationship Id="rId1" Type="http://schemas.openxmlformats.org/officeDocument/2006/relationships/tags" Target="../tags/tag31.xml"/><Relationship Id="rId2" Type="http://schemas.openxmlformats.org/officeDocument/2006/relationships/tags" Target="../tags/tag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slideLayout" Target="../slideLayouts/slideLayout2.xml"/><Relationship Id="rId5" Type="http://schemas.openxmlformats.org/officeDocument/2006/relationships/image" Target="../media/image11.png"/><Relationship Id="rId1" Type="http://schemas.openxmlformats.org/officeDocument/2006/relationships/tags" Target="../tags/tag34.xml"/><Relationship Id="rId2" Type="http://schemas.openxmlformats.org/officeDocument/2006/relationships/tags" Target="../tags/tag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3" Type="http://schemas.openxmlformats.org/officeDocument/2006/relationships/tags" Target="../tags/tag39.xml"/><Relationship Id="rId4" Type="http://schemas.openxmlformats.org/officeDocument/2006/relationships/slideLayout" Target="../slideLayouts/slideLayout2.xml"/><Relationship Id="rId5" Type="http://schemas.openxmlformats.org/officeDocument/2006/relationships/image" Target="../media/image12.png"/><Relationship Id="rId1" Type="http://schemas.openxmlformats.org/officeDocument/2006/relationships/tags" Target="../tags/tag37.xml"/><Relationship Id="rId2" Type="http://schemas.openxmlformats.org/officeDocument/2006/relationships/tags" Target="../tags/tag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3" Type="http://schemas.openxmlformats.org/officeDocument/2006/relationships/hyperlink" Target="http://cropwatch.unl.edu/c/document_library/get_file?folderId=506359&amp;name=DLFE-12658.pdf" TargetMode="External"/><Relationship Id="rId4" Type="http://schemas.openxmlformats.org/officeDocument/2006/relationships/hyperlink" Target="http://cropwatch.unl.edu/c/document_library/get_file?folderId=506359&amp;name=DLFE-12662.pdf" TargetMode="External"/><Relationship Id="rId5" Type="http://schemas.openxmlformats.org/officeDocument/2006/relationships/hyperlink" Target="http://cropwatch.unl.edu/c/document_library/get_file?folderId=506359&amp;name=DLFE-12659.pdf" TargetMode="External"/><Relationship Id="rId6" Type="http://schemas.openxmlformats.org/officeDocument/2006/relationships/hyperlink" Target="http://www.precisionag.com/" TargetMode="External"/><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3" Type="http://schemas.openxmlformats.org/officeDocument/2006/relationships/hyperlink" Target="http://www.agmachinery.okstate.edu/PrecisionAgTech/OverviewOfVariableRateTechnology.pdf" TargetMode="External"/><Relationship Id="rId4"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package" Target="../embeddings/Microsoft_Word_Document2.docx"/><Relationship Id="rId5"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tags" Target="../tags/tag5.xml"/><Relationship Id="rId3"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tags" Target="../tags/tag7.xml"/><Relationship Id="rId3"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tags" Target="../tags/tag9.xml"/><Relationship Id="rId3"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tags" Target="../tags/tag11.xml"/><Relationship Id="rId3"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513542"/>
            <a:ext cx="7848600" cy="1927225"/>
          </a:xfrm>
        </p:spPr>
        <p:txBody>
          <a:bodyPr/>
          <a:lstStyle/>
          <a:p>
            <a:pPr algn="ctr"/>
            <a:r>
              <a:rPr lang="en-US" dirty="0" smtClean="0"/>
              <a:t>The Nitrogen Cycle</a:t>
            </a:r>
            <a:endParaRPr lang="en-US" dirty="0"/>
          </a:p>
        </p:txBody>
      </p:sp>
      <p:sp>
        <p:nvSpPr>
          <p:cNvPr id="3" name="Subtitle 2"/>
          <p:cNvSpPr>
            <a:spLocks noGrp="1"/>
          </p:cNvSpPr>
          <p:nvPr>
            <p:ph type="subTitle" idx="1"/>
          </p:nvPr>
        </p:nvSpPr>
        <p:spPr>
          <a:xfrm>
            <a:off x="3083464" y="3513717"/>
            <a:ext cx="7584537" cy="1752600"/>
          </a:xfrm>
        </p:spPr>
        <p:txBody>
          <a:bodyPr/>
          <a:lstStyle/>
          <a:p>
            <a:pPr algn="ctr"/>
            <a:r>
              <a:rPr lang="en-US" dirty="0" smtClean="0"/>
              <a:t>How are my farming practices </a:t>
            </a:r>
            <a:r>
              <a:rPr lang="en-US" dirty="0"/>
              <a:t>a</a:t>
            </a:r>
            <a:r>
              <a:rPr lang="en-US" dirty="0" smtClean="0"/>
              <a:t>ffecting the environment &amp; long term stability?</a:t>
            </a:r>
            <a:endParaRPr lang="en-US" dirty="0"/>
          </a:p>
        </p:txBody>
      </p:sp>
    </p:spTree>
    <p:extLst>
      <p:ext uri="{BB962C8B-B14F-4D97-AF65-F5344CB8AC3E}">
        <p14:creationId xmlns:p14="http://schemas.microsoft.com/office/powerpoint/2010/main" val="1161639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a:bodyPr>
          <a:lstStyle/>
          <a:p>
            <a:r>
              <a:rPr lang="en-US" dirty="0"/>
              <a:t>Nitrate </a:t>
            </a:r>
            <a:r>
              <a:rPr lang="en-US" dirty="0" smtClean="0"/>
              <a:t>is safe to have in drinking water.</a:t>
            </a:r>
            <a:endParaRPr lang="en-US" dirty="0">
              <a:latin typeface="Calibri" charset="0"/>
              <a:ea typeface="MS PGothic" charset="0"/>
            </a:endParaRPr>
          </a:p>
        </p:txBody>
      </p:sp>
      <p:sp>
        <p:nvSpPr>
          <p:cNvPr id="2051" name="TPAnswers"/>
          <p:cNvSpPr>
            <a:spLocks noGrp="1"/>
          </p:cNvSpPr>
          <p:nvPr>
            <p:ph idx="1"/>
            <p:custDataLst>
              <p:tags r:id="rId2"/>
            </p:custDataLst>
          </p:nvPr>
        </p:nvSpPr>
        <p:spPr/>
        <p:txBody>
          <a:bodyPr/>
          <a:lstStyle/>
          <a:p>
            <a:pPr marL="514350" indent="-514350">
              <a:buFont typeface="Arial" charset="0"/>
              <a:buAutoNum type="alphaUcPeriod"/>
            </a:pPr>
            <a:r>
              <a:rPr lang="en-US" smtClean="0">
                <a:latin typeface="Calibri" charset="0"/>
                <a:ea typeface="MS PGothic" charset="0"/>
              </a:rPr>
              <a:t>True</a:t>
            </a:r>
          </a:p>
          <a:p>
            <a:pPr marL="514350" indent="-514350">
              <a:buFont typeface="Arial" charset="0"/>
              <a:buAutoNum type="alphaUcPeriod"/>
            </a:pPr>
            <a:r>
              <a:rPr lang="en-US" smtClean="0">
                <a:latin typeface="Calibri" charset="0"/>
                <a:ea typeface="MS PGothic" charset="0"/>
              </a:rPr>
              <a:t>False</a:t>
            </a:r>
            <a:endParaRPr lang="en-US">
              <a:latin typeface="Calibri" charset="0"/>
              <a:ea typeface="MS PGothic" charset="0"/>
            </a:endParaRPr>
          </a:p>
        </p:txBody>
      </p:sp>
    </p:spTree>
    <p:custDataLst>
      <p:tags r:id="rId1"/>
    </p:custDataLst>
    <p:extLst>
      <p:ext uri="{BB962C8B-B14F-4D97-AF65-F5344CB8AC3E}">
        <p14:creationId xmlns:p14="http://schemas.microsoft.com/office/powerpoint/2010/main" val="1807407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a:xfrm>
            <a:off x="1195233" y="533400"/>
            <a:ext cx="8668496" cy="990600"/>
          </a:xfrm>
        </p:spPr>
        <p:txBody>
          <a:bodyPr>
            <a:normAutofit fontScale="90000"/>
          </a:bodyPr>
          <a:lstStyle/>
          <a:p>
            <a:r>
              <a:rPr lang="en-US" dirty="0" err="1"/>
              <a:t>Denitrification</a:t>
            </a:r>
            <a:r>
              <a:rPr lang="en-US" dirty="0"/>
              <a:t> can produce greenhouse gases such as:</a:t>
            </a:r>
            <a:endParaRPr lang="en-US" dirty="0">
              <a:latin typeface="Calibri" charset="0"/>
              <a:ea typeface="MS PGothic" charset="0"/>
            </a:endParaRPr>
          </a:p>
        </p:txBody>
      </p:sp>
      <p:sp>
        <p:nvSpPr>
          <p:cNvPr id="2051" name="TPAnswers"/>
          <p:cNvSpPr>
            <a:spLocks noGrp="1"/>
          </p:cNvSpPr>
          <p:nvPr>
            <p:ph idx="1"/>
            <p:custDataLst>
              <p:tags r:id="rId2"/>
            </p:custDataLst>
          </p:nvPr>
        </p:nvSpPr>
        <p:spPr>
          <a:xfrm>
            <a:off x="1195233" y="1600200"/>
            <a:ext cx="8668496" cy="4876800"/>
          </a:xfrm>
        </p:spPr>
        <p:txBody>
          <a:bodyPr/>
          <a:lstStyle/>
          <a:p>
            <a:pPr marL="514350" indent="-514350">
              <a:buAutoNum type="alphaLcPeriod"/>
            </a:pPr>
            <a:r>
              <a:rPr lang="en-US" dirty="0"/>
              <a:t>N</a:t>
            </a:r>
            <a:r>
              <a:rPr lang="en-US" baseline="-25000" dirty="0"/>
              <a:t>2</a:t>
            </a:r>
            <a:r>
              <a:rPr lang="en-US" dirty="0"/>
              <a:t> (g)</a:t>
            </a:r>
          </a:p>
          <a:p>
            <a:pPr marL="514350" indent="-514350">
              <a:buAutoNum type="alphaLcPeriod"/>
            </a:pPr>
            <a:r>
              <a:rPr lang="en-US" dirty="0"/>
              <a:t>NO</a:t>
            </a:r>
            <a:r>
              <a:rPr lang="en-US" baseline="-25000" dirty="0"/>
              <a:t>4</a:t>
            </a:r>
            <a:r>
              <a:rPr lang="en-US" dirty="0"/>
              <a:t> (g)</a:t>
            </a:r>
          </a:p>
          <a:p>
            <a:pPr marL="514350" indent="-514350">
              <a:buAutoNum type="alphaLcPeriod"/>
            </a:pPr>
            <a:r>
              <a:rPr lang="en-US" dirty="0"/>
              <a:t>N</a:t>
            </a:r>
            <a:r>
              <a:rPr lang="en-US" baseline="-25000" dirty="0"/>
              <a:t>2</a:t>
            </a:r>
            <a:r>
              <a:rPr lang="en-US" dirty="0"/>
              <a:t>O (g)</a:t>
            </a:r>
          </a:p>
        </p:txBody>
      </p:sp>
    </p:spTree>
    <p:custDataLst>
      <p:tags r:id="rId1"/>
    </p:custDataLst>
    <p:extLst>
      <p:ext uri="{BB962C8B-B14F-4D97-AF65-F5344CB8AC3E}">
        <p14:creationId xmlns:p14="http://schemas.microsoft.com/office/powerpoint/2010/main" val="2533316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r>
              <a:rPr lang="en-US" dirty="0"/>
              <a:t>Ammonia gas is more likely to be produced when:</a:t>
            </a:r>
            <a:endParaRPr lang="en-US" dirty="0">
              <a:latin typeface="Calibri" charset="0"/>
              <a:ea typeface="MS PGothic" charset="0"/>
            </a:endParaRPr>
          </a:p>
        </p:txBody>
      </p:sp>
      <p:sp>
        <p:nvSpPr>
          <p:cNvPr id="2051" name="TPAnswers"/>
          <p:cNvSpPr>
            <a:spLocks noGrp="1"/>
          </p:cNvSpPr>
          <p:nvPr>
            <p:ph idx="1"/>
            <p:custDataLst>
              <p:tags r:id="rId2"/>
            </p:custDataLst>
          </p:nvPr>
        </p:nvSpPr>
        <p:spPr>
          <a:xfrm>
            <a:off x="2941985" y="1600201"/>
            <a:ext cx="3840883" cy="4525963"/>
          </a:xfrm>
        </p:spPr>
        <p:txBody>
          <a:bodyPr/>
          <a:lstStyle/>
          <a:p>
            <a:pPr marL="514350" indent="-514350">
              <a:buAutoNum type="alphaLcPeriod"/>
            </a:pPr>
            <a:r>
              <a:rPr lang="en-US" dirty="0"/>
              <a:t>Nitrate fertilizers are incorporated into the soil</a:t>
            </a:r>
          </a:p>
          <a:p>
            <a:pPr marL="514350" indent="-514350">
              <a:buAutoNum type="alphaLcPeriod"/>
            </a:pPr>
            <a:r>
              <a:rPr lang="en-US" dirty="0"/>
              <a:t>Ammonium fertilizers are applied to the surface of soils</a:t>
            </a:r>
          </a:p>
          <a:p>
            <a:pPr marL="514350" indent="-514350">
              <a:buAutoNum type="alphaLcPeriod"/>
            </a:pPr>
            <a:r>
              <a:rPr lang="en-US" dirty="0"/>
              <a:t>Soils are acidic  </a:t>
            </a:r>
          </a:p>
        </p:txBody>
      </p:sp>
    </p:spTree>
    <p:custDataLst>
      <p:tags r:id="rId1"/>
    </p:custDataLst>
    <p:extLst>
      <p:ext uri="{BB962C8B-B14F-4D97-AF65-F5344CB8AC3E}">
        <p14:creationId xmlns:p14="http://schemas.microsoft.com/office/powerpoint/2010/main" val="3856957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060" y="463676"/>
            <a:ext cx="9708418" cy="990600"/>
          </a:xfrm>
        </p:spPr>
        <p:txBody>
          <a:bodyPr/>
          <a:lstStyle/>
          <a:p>
            <a:r>
              <a:rPr lang="en-US" dirty="0" smtClean="0"/>
              <a:t>Terms:</a:t>
            </a:r>
            <a:endParaRPr lang="en-US" dirty="0"/>
          </a:p>
        </p:txBody>
      </p:sp>
      <p:sp>
        <p:nvSpPr>
          <p:cNvPr id="3" name="Content Placeholder 2"/>
          <p:cNvSpPr>
            <a:spLocks noGrp="1"/>
          </p:cNvSpPr>
          <p:nvPr>
            <p:ph idx="1"/>
          </p:nvPr>
        </p:nvSpPr>
        <p:spPr>
          <a:xfrm>
            <a:off x="622517" y="1298036"/>
            <a:ext cx="9792792" cy="4572000"/>
          </a:xfrm>
        </p:spPr>
        <p:txBody>
          <a:bodyPr>
            <a:noAutofit/>
          </a:bodyPr>
          <a:lstStyle/>
          <a:p>
            <a:r>
              <a:rPr lang="en-US" sz="2800" dirty="0" smtClean="0"/>
              <a:t>Nitrogen fixation: conversion of atmospheric nitrogen (N</a:t>
            </a:r>
            <a:r>
              <a:rPr lang="en-US" sz="2800" baseline="-25000" dirty="0" smtClean="0"/>
              <a:t>2</a:t>
            </a:r>
            <a:r>
              <a:rPr lang="en-US" sz="2800" dirty="0" smtClean="0"/>
              <a:t>) to organic </a:t>
            </a:r>
            <a:r>
              <a:rPr lang="en-US" sz="2800" dirty="0"/>
              <a:t>compounds, especially by certain </a:t>
            </a:r>
            <a:r>
              <a:rPr lang="en-US" sz="2800" dirty="0" smtClean="0"/>
              <a:t>microorganisms. N</a:t>
            </a:r>
            <a:r>
              <a:rPr lang="en-US" sz="2800" baseline="-25000" dirty="0" smtClean="0"/>
              <a:t>2</a:t>
            </a:r>
            <a:r>
              <a:rPr lang="en-US" sz="2800" dirty="0" smtClean="0"/>
              <a:t> can also be fixed through lightening.</a:t>
            </a:r>
          </a:p>
          <a:p>
            <a:r>
              <a:rPr lang="en-US" sz="2800" dirty="0" smtClean="0"/>
              <a:t>Nitrification: </a:t>
            </a:r>
            <a:r>
              <a:rPr lang="en-US" sz="2800" dirty="0"/>
              <a:t>biological </a:t>
            </a:r>
            <a:r>
              <a:rPr lang="en-US" sz="2800" dirty="0" smtClean="0"/>
              <a:t>conversion of </a:t>
            </a:r>
            <a:r>
              <a:rPr lang="en-US" sz="2800" dirty="0"/>
              <a:t>ammonia or ammonium to nitrite followed by </a:t>
            </a:r>
            <a:r>
              <a:rPr lang="en-US" sz="2800" dirty="0" smtClean="0"/>
              <a:t>conversion of nitrite </a:t>
            </a:r>
            <a:r>
              <a:rPr lang="en-US" sz="2800" dirty="0"/>
              <a:t>to nitrate</a:t>
            </a:r>
            <a:endParaRPr lang="en-US" sz="2800" dirty="0" smtClean="0"/>
          </a:p>
          <a:p>
            <a:r>
              <a:rPr lang="en-US" sz="2800" dirty="0" smtClean="0"/>
              <a:t>Denitrification: microbial conversion of nitrate that may produce </a:t>
            </a:r>
            <a:r>
              <a:rPr lang="en-US" sz="2800" dirty="0"/>
              <a:t>molecular nitrogen (N</a:t>
            </a:r>
            <a:r>
              <a:rPr lang="en-US" sz="2800" baseline="-25000" dirty="0"/>
              <a:t>2</a:t>
            </a:r>
            <a:r>
              <a:rPr lang="en-US" sz="2800" dirty="0"/>
              <a:t>) through a series of intermediate gaseous nitrogen oxide </a:t>
            </a:r>
            <a:r>
              <a:rPr lang="en-US" sz="2800" dirty="0" smtClean="0"/>
              <a:t>products</a:t>
            </a:r>
          </a:p>
        </p:txBody>
      </p:sp>
    </p:spTree>
    <p:extLst>
      <p:ext uri="{BB962C8B-B14F-4D97-AF65-F5344CB8AC3E}">
        <p14:creationId xmlns:p14="http://schemas.microsoft.com/office/powerpoint/2010/main" val="34368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65" y="307436"/>
            <a:ext cx="9249770" cy="990600"/>
          </a:xfrm>
        </p:spPr>
        <p:txBody>
          <a:bodyPr/>
          <a:lstStyle/>
          <a:p>
            <a:r>
              <a:rPr lang="en-US" dirty="0" smtClean="0"/>
              <a:t>Terms:</a:t>
            </a:r>
            <a:endParaRPr lang="en-US" dirty="0"/>
          </a:p>
        </p:txBody>
      </p:sp>
      <p:sp>
        <p:nvSpPr>
          <p:cNvPr id="3" name="Content Placeholder 2"/>
          <p:cNvSpPr>
            <a:spLocks noGrp="1"/>
          </p:cNvSpPr>
          <p:nvPr>
            <p:ph idx="1"/>
          </p:nvPr>
        </p:nvSpPr>
        <p:spPr>
          <a:xfrm>
            <a:off x="535365" y="1558868"/>
            <a:ext cx="9804119" cy="4572000"/>
          </a:xfrm>
        </p:spPr>
        <p:txBody>
          <a:bodyPr>
            <a:noAutofit/>
          </a:bodyPr>
          <a:lstStyle/>
          <a:p>
            <a:r>
              <a:rPr lang="en-US" sz="3200" dirty="0"/>
              <a:t>Ammonia Volatilization: production of NH3 gas through an equilibrium reaction</a:t>
            </a:r>
          </a:p>
          <a:p>
            <a:r>
              <a:rPr lang="en-US" sz="3200" dirty="0"/>
              <a:t>Mineralization: Conversion of an element from an organic state to an inorganic state as a result of microbial decomposition</a:t>
            </a:r>
          </a:p>
          <a:p>
            <a:r>
              <a:rPr lang="en-US" sz="3200" dirty="0"/>
              <a:t>Immobilization:  Conversion of an inorganic element to an organic form by plant or microbial uptake.</a:t>
            </a:r>
          </a:p>
        </p:txBody>
      </p:sp>
    </p:spTree>
    <p:extLst>
      <p:ext uri="{BB962C8B-B14F-4D97-AF65-F5344CB8AC3E}">
        <p14:creationId xmlns:p14="http://schemas.microsoft.com/office/powerpoint/2010/main" val="2846991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65" y="360199"/>
            <a:ext cx="8967418" cy="990600"/>
          </a:xfrm>
        </p:spPr>
        <p:txBody>
          <a:bodyPr/>
          <a:lstStyle/>
          <a:p>
            <a:r>
              <a:rPr lang="en-US" dirty="0" smtClean="0"/>
              <a:t>Terms</a:t>
            </a:r>
            <a:endParaRPr lang="en-US" dirty="0"/>
          </a:p>
        </p:txBody>
      </p:sp>
      <p:sp>
        <p:nvSpPr>
          <p:cNvPr id="3" name="Content Placeholder 2"/>
          <p:cNvSpPr>
            <a:spLocks noGrp="1"/>
          </p:cNvSpPr>
          <p:nvPr>
            <p:ph idx="1"/>
          </p:nvPr>
        </p:nvSpPr>
        <p:spPr>
          <a:xfrm>
            <a:off x="1643445" y="1520785"/>
            <a:ext cx="8046908" cy="5011615"/>
          </a:xfrm>
        </p:spPr>
        <p:txBody>
          <a:bodyPr>
            <a:normAutofit/>
          </a:bodyPr>
          <a:lstStyle/>
          <a:p>
            <a:r>
              <a:rPr lang="en-US" b="1" dirty="0" smtClean="0">
                <a:latin typeface="Arial" panose="020B0604020202020204" pitchFamily="34" charset="0"/>
                <a:cs typeface="Arial" panose="020B0604020202020204" pitchFamily="34" charset="0"/>
              </a:rPr>
              <a:t>N </a:t>
            </a:r>
            <a:r>
              <a:rPr lang="en-US" b="1" dirty="0">
                <a:latin typeface="Arial" panose="020B0604020202020204" pitchFamily="34" charset="0"/>
                <a:cs typeface="Arial" panose="020B0604020202020204" pitchFamily="34" charset="0"/>
              </a:rPr>
              <a:t>forms</a:t>
            </a:r>
          </a:p>
          <a:p>
            <a:pPr marL="0" indent="0">
              <a:buNone/>
            </a:pPr>
            <a:r>
              <a:rPr lang="en-US" dirty="0" smtClean="0">
                <a:latin typeface="Arial" panose="020B0604020202020204" pitchFamily="34" charset="0"/>
                <a:cs typeface="Arial" panose="020B0604020202020204" pitchFamily="34" charset="0"/>
              </a:rPr>
              <a:t>     NH</a:t>
            </a:r>
            <a:r>
              <a:rPr lang="en-US" baseline="-25000" dirty="0" smtClean="0">
                <a:latin typeface="Arial" panose="020B0604020202020204" pitchFamily="34" charset="0"/>
                <a:cs typeface="Arial" panose="020B0604020202020204" pitchFamily="34" charset="0"/>
              </a:rPr>
              <a:t>4</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ammonium</a:t>
            </a:r>
          </a:p>
          <a:p>
            <a:pPr marL="0" indent="0">
              <a:buNone/>
            </a:pPr>
            <a:r>
              <a:rPr lang="en-US" dirty="0" smtClean="0">
                <a:latin typeface="Arial" panose="020B0604020202020204" pitchFamily="34" charset="0"/>
                <a:cs typeface="Arial" panose="020B0604020202020204" pitchFamily="34" charset="0"/>
              </a:rPr>
              <a:t>     NO</a:t>
            </a:r>
            <a:r>
              <a:rPr lang="en-US" baseline="-25000" dirty="0" smtClean="0">
                <a:latin typeface="Arial" panose="020B0604020202020204" pitchFamily="34" charset="0"/>
                <a:cs typeface="Arial" panose="020B0604020202020204" pitchFamily="34" charset="0"/>
              </a:rPr>
              <a:t>3</a:t>
            </a:r>
            <a:r>
              <a:rPr lang="en-US" baseline="30000"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nitrate</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NO</a:t>
            </a:r>
            <a:r>
              <a:rPr lang="en-US" baseline="-25000" dirty="0" smtClean="0">
                <a:latin typeface="Arial" panose="020B0604020202020204" pitchFamily="34" charset="0"/>
                <a:cs typeface="Arial" panose="020B0604020202020204" pitchFamily="34" charset="0"/>
              </a:rPr>
              <a:t>2</a:t>
            </a:r>
            <a:r>
              <a:rPr lang="en-US" baseline="30000"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nitrite</a:t>
            </a:r>
          </a:p>
          <a:p>
            <a:pPr marL="0" indent="0">
              <a:buNone/>
            </a:pPr>
            <a:r>
              <a:rPr lang="en-US" dirty="0" smtClean="0">
                <a:latin typeface="Arial" panose="020B0604020202020204" pitchFamily="34" charset="0"/>
                <a:cs typeface="Arial" panose="020B0604020202020204" pitchFamily="34" charset="0"/>
              </a:rPr>
              <a:t>     N</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dinitrogen gas</a:t>
            </a:r>
          </a:p>
          <a:p>
            <a:pPr marL="0" indent="0">
              <a:buNone/>
            </a:pPr>
            <a:r>
              <a:rPr lang="en-US" dirty="0" smtClean="0">
                <a:latin typeface="Arial" panose="020B0604020202020204" pitchFamily="34" charset="0"/>
                <a:cs typeface="Arial" panose="020B0604020202020204" pitchFamily="34" charset="0"/>
              </a:rPr>
              <a:t>     NH</a:t>
            </a:r>
            <a:r>
              <a:rPr lang="en-US" baseline="-25000" dirty="0" smtClean="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ammonia gas</a:t>
            </a:r>
          </a:p>
          <a:p>
            <a:pPr marL="0" indent="0">
              <a:buNone/>
            </a:pPr>
            <a:r>
              <a:rPr lang="en-US" dirty="0" smtClean="0">
                <a:latin typeface="Arial" panose="020B0604020202020204" pitchFamily="34" charset="0"/>
                <a:cs typeface="Arial" panose="020B0604020202020204" pitchFamily="34" charset="0"/>
              </a:rPr>
              <a:t>     N</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O </a:t>
            </a:r>
            <a:r>
              <a:rPr lang="en-US" dirty="0">
                <a:latin typeface="Arial" panose="020B0604020202020204" pitchFamily="34" charset="0"/>
                <a:cs typeface="Arial" panose="020B0604020202020204" pitchFamily="34" charset="0"/>
              </a:rPr>
              <a:t>= nitrous oxide </a:t>
            </a:r>
            <a:r>
              <a:rPr lang="en-US" dirty="0" smtClean="0">
                <a:latin typeface="Arial" panose="020B0604020202020204" pitchFamily="34" charset="0"/>
                <a:cs typeface="Arial" panose="020B0604020202020204" pitchFamily="34" charset="0"/>
              </a:rPr>
              <a:t>gas</a:t>
            </a: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     R-NH</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amino compounds</a:t>
            </a: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0197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cycles</a:t>
            </a:r>
            <a:endParaRPr lang="en-US" dirty="0"/>
          </a:p>
        </p:txBody>
      </p:sp>
      <p:sp>
        <p:nvSpPr>
          <p:cNvPr id="3" name="Content Placeholder 2"/>
          <p:cNvSpPr>
            <a:spLocks noGrp="1"/>
          </p:cNvSpPr>
          <p:nvPr>
            <p:ph idx="1"/>
          </p:nvPr>
        </p:nvSpPr>
        <p:spPr>
          <a:xfrm>
            <a:off x="1132981" y="1600200"/>
            <a:ext cx="8730748" cy="4876800"/>
          </a:xfrm>
        </p:spPr>
        <p:txBody>
          <a:bodyPr>
            <a:normAutofit/>
          </a:bodyPr>
          <a:lstStyle/>
          <a:p>
            <a:r>
              <a:rPr lang="en-US" dirty="0" smtClean="0"/>
              <a:t>“Biogeochemical Cycles</a:t>
            </a:r>
          </a:p>
          <a:p>
            <a:r>
              <a:rPr lang="en-US" dirty="0" smtClean="0"/>
              <a:t>“self</a:t>
            </a:r>
            <a:r>
              <a:rPr lang="en-US" dirty="0"/>
              <a:t>-regulating processes that recycle the earth's limited </a:t>
            </a:r>
            <a:r>
              <a:rPr lang="en-US" dirty="0" smtClean="0"/>
              <a:t>resources that are necessary for life”</a:t>
            </a:r>
          </a:p>
          <a:p>
            <a:r>
              <a:rPr lang="en-US" dirty="0" smtClean="0"/>
              <a:t>Nitrogen is one of the major plant essential macronutrients that participates in an ecological cycle</a:t>
            </a:r>
          </a:p>
          <a:p>
            <a:pPr lvl="1">
              <a:buFont typeface="Arial"/>
              <a:buChar char="•"/>
            </a:pPr>
            <a:r>
              <a:rPr lang="en-US" dirty="0" smtClean="0"/>
              <a:t>Nitrogen is often most limiting</a:t>
            </a:r>
          </a:p>
          <a:p>
            <a:r>
              <a:rPr lang="en-US" dirty="0" smtClean="0"/>
              <a:t>Carbon, phosphorus and sulfur are also critical to understand in crop production and climate change</a:t>
            </a:r>
          </a:p>
        </p:txBody>
      </p:sp>
    </p:spTree>
    <p:extLst>
      <p:ext uri="{BB962C8B-B14F-4D97-AF65-F5344CB8AC3E}">
        <p14:creationId xmlns:p14="http://schemas.microsoft.com/office/powerpoint/2010/main" val="860235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914" y="329141"/>
            <a:ext cx="9110558" cy="990600"/>
          </a:xfrm>
        </p:spPr>
        <p:txBody>
          <a:bodyPr>
            <a:normAutofit/>
          </a:bodyPr>
          <a:lstStyle/>
          <a:p>
            <a:r>
              <a:rPr lang="en-US" dirty="0" smtClean="0"/>
              <a:t>Nutrient Cycle diagrams: Nitrogen</a:t>
            </a:r>
            <a:endParaRPr lang="en-US" dirty="0"/>
          </a:p>
        </p:txBody>
      </p:sp>
      <p:grpSp>
        <p:nvGrpSpPr>
          <p:cNvPr id="3" name="Group 2"/>
          <p:cNvGrpSpPr/>
          <p:nvPr/>
        </p:nvGrpSpPr>
        <p:grpSpPr>
          <a:xfrm>
            <a:off x="3151090" y="1436248"/>
            <a:ext cx="7089570" cy="5205046"/>
            <a:chOff x="1627090" y="1436248"/>
            <a:chExt cx="7089570" cy="5205046"/>
          </a:xfrm>
        </p:grpSpPr>
        <p:sp>
          <p:nvSpPr>
            <p:cNvPr id="18" name="Rectangle 17"/>
            <p:cNvSpPr/>
            <p:nvPr/>
          </p:nvSpPr>
          <p:spPr>
            <a:xfrm>
              <a:off x="3149802" y="2602693"/>
              <a:ext cx="1137138" cy="1160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Plant material</a:t>
              </a:r>
            </a:p>
          </p:txBody>
        </p:sp>
        <p:sp>
          <p:nvSpPr>
            <p:cNvPr id="9" name="Rectangle 8"/>
            <p:cNvSpPr/>
            <p:nvPr/>
          </p:nvSpPr>
          <p:spPr>
            <a:xfrm>
              <a:off x="7582421" y="3070179"/>
              <a:ext cx="1019907" cy="820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Soil organic matter</a:t>
              </a:r>
            </a:p>
          </p:txBody>
        </p:sp>
        <p:cxnSp>
          <p:nvCxnSpPr>
            <p:cNvPr id="11" name="Straight Arrow Connector 10"/>
            <p:cNvCxnSpPr>
              <a:endCxn id="9" idx="0"/>
            </p:cNvCxnSpPr>
            <p:nvPr/>
          </p:nvCxnSpPr>
          <p:spPr>
            <a:xfrm>
              <a:off x="7136944" y="2308180"/>
              <a:ext cx="955431" cy="7619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12" descr="Unknown.png"/>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945240" y="2589023"/>
              <a:ext cx="637009" cy="1181364"/>
            </a:xfrm>
            <a:prstGeom prst="rect">
              <a:avLst/>
            </a:prstGeom>
          </p:spPr>
        </p:pic>
        <p:sp>
          <p:nvSpPr>
            <p:cNvPr id="12" name="Rectangle 11"/>
            <p:cNvSpPr/>
            <p:nvPr/>
          </p:nvSpPr>
          <p:spPr>
            <a:xfrm>
              <a:off x="6811628" y="5061346"/>
              <a:ext cx="1434156" cy="70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NH</a:t>
              </a:r>
              <a:r>
                <a:rPr lang="en-US" baseline="-25000" dirty="0"/>
                <a:t>4</a:t>
              </a:r>
              <a:r>
                <a:rPr lang="en-US" baseline="30000" dirty="0"/>
                <a:t>+</a:t>
              </a:r>
            </a:p>
            <a:p>
              <a:pPr algn="ctr"/>
              <a:r>
                <a:rPr lang="en-US" dirty="0"/>
                <a:t>Ammonium</a:t>
              </a:r>
            </a:p>
          </p:txBody>
        </p:sp>
        <p:sp>
          <p:nvSpPr>
            <p:cNvPr id="14" name="Rectangle 13"/>
            <p:cNvSpPr/>
            <p:nvPr/>
          </p:nvSpPr>
          <p:spPr>
            <a:xfrm>
              <a:off x="4575451" y="5058678"/>
              <a:ext cx="902677" cy="70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r>
                <a:rPr lang="en-US" baseline="-25000" dirty="0"/>
                <a:t>3</a:t>
              </a:r>
              <a:r>
                <a:rPr lang="en-US" baseline="30000" dirty="0"/>
                <a:t>-</a:t>
              </a:r>
            </a:p>
            <a:p>
              <a:pPr algn="ctr"/>
              <a:r>
                <a:rPr lang="en-US" dirty="0"/>
                <a:t>Nitrate</a:t>
              </a:r>
            </a:p>
          </p:txBody>
        </p:sp>
        <p:sp>
          <p:nvSpPr>
            <p:cNvPr id="15" name="Rectangle 14"/>
            <p:cNvSpPr/>
            <p:nvPr/>
          </p:nvSpPr>
          <p:spPr>
            <a:xfrm>
              <a:off x="4286940" y="1447970"/>
              <a:ext cx="1418958" cy="715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NH</a:t>
              </a:r>
              <a:r>
                <a:rPr lang="en-US" baseline="-25000" dirty="0"/>
                <a:t>3</a:t>
              </a:r>
              <a:r>
                <a:rPr lang="en-US" dirty="0"/>
                <a:t> (g)</a:t>
              </a:r>
            </a:p>
            <a:p>
              <a:pPr algn="ctr"/>
              <a:r>
                <a:rPr lang="en-US" dirty="0"/>
                <a:t>Ammonia</a:t>
              </a:r>
            </a:p>
          </p:txBody>
        </p:sp>
        <p:sp>
          <p:nvSpPr>
            <p:cNvPr id="17" name="Rectangle 16"/>
            <p:cNvSpPr/>
            <p:nvPr/>
          </p:nvSpPr>
          <p:spPr>
            <a:xfrm>
              <a:off x="3197618" y="1436248"/>
              <a:ext cx="808893" cy="715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r>
                <a:rPr lang="en-US" baseline="-25000" dirty="0"/>
                <a:t>2</a:t>
              </a:r>
              <a:r>
                <a:rPr lang="en-US" dirty="0"/>
                <a:t> (g)</a:t>
              </a:r>
            </a:p>
          </p:txBody>
        </p:sp>
        <p:cxnSp>
          <p:nvCxnSpPr>
            <p:cNvPr id="20" name="Straight Arrow Connector 19"/>
            <p:cNvCxnSpPr>
              <a:stCxn id="9" idx="2"/>
              <a:endCxn id="12" idx="0"/>
            </p:cNvCxnSpPr>
            <p:nvPr/>
          </p:nvCxnSpPr>
          <p:spPr>
            <a:xfrm flipH="1">
              <a:off x="7528706" y="3890794"/>
              <a:ext cx="563669" cy="1170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1"/>
              <a:endCxn id="14" idx="3"/>
            </p:cNvCxnSpPr>
            <p:nvPr/>
          </p:nvCxnSpPr>
          <p:spPr>
            <a:xfrm flipH="1" flipV="1">
              <a:off x="5478128" y="5410371"/>
              <a:ext cx="1333500" cy="2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5" idx="2"/>
              <a:endCxn id="12" idx="0"/>
            </p:cNvCxnSpPr>
            <p:nvPr/>
          </p:nvCxnSpPr>
          <p:spPr>
            <a:xfrm rot="16200000" flipH="1">
              <a:off x="4813428" y="2346067"/>
              <a:ext cx="2898269" cy="2532287"/>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7" name="Straight Arrow Connector 1026"/>
            <p:cNvCxnSpPr>
              <a:stCxn id="18" idx="3"/>
              <a:endCxn id="1030" idx="1"/>
            </p:cNvCxnSpPr>
            <p:nvPr/>
          </p:nvCxnSpPr>
          <p:spPr>
            <a:xfrm flipV="1">
              <a:off x="4286940" y="2308180"/>
              <a:ext cx="1436785" cy="874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2" name="Straight Arrow Connector 1031"/>
            <p:cNvCxnSpPr/>
            <p:nvPr/>
          </p:nvCxnSpPr>
          <p:spPr>
            <a:xfrm flipH="1" flipV="1">
              <a:off x="4417188" y="3763277"/>
              <a:ext cx="2394440" cy="1298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4" name="Straight Arrow Connector 1033"/>
            <p:cNvCxnSpPr>
              <a:stCxn id="14" idx="0"/>
            </p:cNvCxnSpPr>
            <p:nvPr/>
          </p:nvCxnSpPr>
          <p:spPr>
            <a:xfrm flipH="1" flipV="1">
              <a:off x="4147559" y="3816031"/>
              <a:ext cx="879231" cy="12426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6" name="Elbow Connector 1035"/>
            <p:cNvCxnSpPr>
              <a:stCxn id="14" idx="1"/>
              <a:endCxn id="17" idx="1"/>
            </p:cNvCxnSpPr>
            <p:nvPr/>
          </p:nvCxnSpPr>
          <p:spPr>
            <a:xfrm rot="10800000">
              <a:off x="3197619" y="1793803"/>
              <a:ext cx="1377833" cy="3616569"/>
            </a:xfrm>
            <a:prstGeom prst="bentConnector3">
              <a:avLst>
                <a:gd name="adj1" fmla="val 11659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8" name="Straight Arrow Connector 1037"/>
            <p:cNvCxnSpPr/>
            <p:nvPr/>
          </p:nvCxnSpPr>
          <p:spPr>
            <a:xfrm>
              <a:off x="4286940" y="3253369"/>
              <a:ext cx="32954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1" name="Straight Arrow Connector 1040"/>
            <p:cNvCxnSpPr>
              <a:stCxn id="14" idx="2"/>
            </p:cNvCxnSpPr>
            <p:nvPr/>
          </p:nvCxnSpPr>
          <p:spPr>
            <a:xfrm>
              <a:off x="5026790" y="5762063"/>
              <a:ext cx="0" cy="879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2" name="TextBox 1041"/>
            <p:cNvSpPr txBox="1"/>
            <p:nvPr/>
          </p:nvSpPr>
          <p:spPr>
            <a:xfrm>
              <a:off x="5032305" y="6017012"/>
              <a:ext cx="946093" cy="338554"/>
            </a:xfrm>
            <a:prstGeom prst="rect">
              <a:avLst/>
            </a:prstGeom>
            <a:noFill/>
          </p:spPr>
          <p:txBody>
            <a:bodyPr wrap="none" rtlCol="0">
              <a:spAutoFit/>
            </a:bodyPr>
            <a:lstStyle/>
            <a:p>
              <a:r>
                <a:rPr lang="en-US" sz="1600" dirty="0"/>
                <a:t>leaching</a:t>
              </a:r>
            </a:p>
          </p:txBody>
        </p:sp>
        <p:sp>
          <p:nvSpPr>
            <p:cNvPr id="1043" name="TextBox 1042"/>
            <p:cNvSpPr txBox="1"/>
            <p:nvPr/>
          </p:nvSpPr>
          <p:spPr>
            <a:xfrm>
              <a:off x="7268828" y="4475454"/>
              <a:ext cx="1447832" cy="338554"/>
            </a:xfrm>
            <a:prstGeom prst="rect">
              <a:avLst/>
            </a:prstGeom>
            <a:noFill/>
          </p:spPr>
          <p:txBody>
            <a:bodyPr wrap="none" rtlCol="0">
              <a:spAutoFit/>
            </a:bodyPr>
            <a:lstStyle/>
            <a:p>
              <a:r>
                <a:rPr lang="en-US" sz="1600" dirty="0"/>
                <a:t>mineralization</a:t>
              </a:r>
            </a:p>
          </p:txBody>
        </p:sp>
        <p:sp>
          <p:nvSpPr>
            <p:cNvPr id="1044" name="TextBox 1043"/>
            <p:cNvSpPr txBox="1"/>
            <p:nvPr/>
          </p:nvSpPr>
          <p:spPr>
            <a:xfrm>
              <a:off x="4429576" y="4402183"/>
              <a:ext cx="1481496" cy="338554"/>
            </a:xfrm>
            <a:prstGeom prst="rect">
              <a:avLst/>
            </a:prstGeom>
            <a:noFill/>
          </p:spPr>
          <p:txBody>
            <a:bodyPr wrap="none" rtlCol="0">
              <a:spAutoFit/>
            </a:bodyPr>
            <a:lstStyle/>
            <a:p>
              <a:r>
                <a:rPr lang="en-US" sz="1600" dirty="0"/>
                <a:t>immobilization</a:t>
              </a:r>
            </a:p>
          </p:txBody>
        </p:sp>
        <p:sp>
          <p:nvSpPr>
            <p:cNvPr id="1045" name="TextBox 1044"/>
            <p:cNvSpPr txBox="1"/>
            <p:nvPr/>
          </p:nvSpPr>
          <p:spPr>
            <a:xfrm>
              <a:off x="5102743" y="3318489"/>
              <a:ext cx="1298753" cy="584775"/>
            </a:xfrm>
            <a:prstGeom prst="rect">
              <a:avLst/>
            </a:prstGeom>
            <a:noFill/>
          </p:spPr>
          <p:txBody>
            <a:bodyPr wrap="none" rtlCol="0">
              <a:spAutoFit/>
            </a:bodyPr>
            <a:lstStyle/>
            <a:p>
              <a:r>
                <a:rPr lang="en-US" sz="1600" dirty="0"/>
                <a:t>ammonia </a:t>
              </a:r>
            </a:p>
            <a:p>
              <a:r>
                <a:rPr lang="en-US" sz="1600" dirty="0"/>
                <a:t>volatilization</a:t>
              </a:r>
            </a:p>
          </p:txBody>
        </p:sp>
        <p:cxnSp>
          <p:nvCxnSpPr>
            <p:cNvPr id="1047" name="Straight Arrow Connector 1046"/>
            <p:cNvCxnSpPr>
              <a:stCxn id="17" idx="2"/>
            </p:cNvCxnSpPr>
            <p:nvPr/>
          </p:nvCxnSpPr>
          <p:spPr>
            <a:xfrm flipH="1">
              <a:off x="3602064" y="2151355"/>
              <a:ext cx="1" cy="439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8" name="TextBox 1047"/>
            <p:cNvSpPr txBox="1"/>
            <p:nvPr/>
          </p:nvSpPr>
          <p:spPr>
            <a:xfrm>
              <a:off x="3067529" y="2198219"/>
              <a:ext cx="1114408" cy="338554"/>
            </a:xfrm>
            <a:prstGeom prst="rect">
              <a:avLst/>
            </a:prstGeom>
            <a:noFill/>
          </p:spPr>
          <p:txBody>
            <a:bodyPr wrap="none" rtlCol="0">
              <a:spAutoFit/>
            </a:bodyPr>
            <a:lstStyle/>
            <a:p>
              <a:r>
                <a:rPr lang="en-US" sz="1600" dirty="0"/>
                <a:t>N</a:t>
              </a:r>
              <a:r>
                <a:rPr lang="en-US" sz="1600" baseline="-25000" dirty="0"/>
                <a:t>2</a:t>
              </a:r>
              <a:r>
                <a:rPr lang="en-US" sz="1600" dirty="0"/>
                <a:t> fixation</a:t>
              </a:r>
            </a:p>
          </p:txBody>
        </p:sp>
        <p:sp>
          <p:nvSpPr>
            <p:cNvPr id="1060" name="TextBox 1059"/>
            <p:cNvSpPr txBox="1"/>
            <p:nvPr/>
          </p:nvSpPr>
          <p:spPr>
            <a:xfrm>
              <a:off x="2711482" y="5041038"/>
              <a:ext cx="1391728" cy="338554"/>
            </a:xfrm>
            <a:prstGeom prst="rect">
              <a:avLst/>
            </a:prstGeom>
            <a:noFill/>
          </p:spPr>
          <p:txBody>
            <a:bodyPr wrap="none" rtlCol="0">
              <a:spAutoFit/>
            </a:bodyPr>
            <a:lstStyle/>
            <a:p>
              <a:r>
                <a:rPr lang="en-US" sz="1600" dirty="0"/>
                <a:t>denitrification</a:t>
              </a:r>
            </a:p>
          </p:txBody>
        </p:sp>
        <p:cxnSp>
          <p:nvCxnSpPr>
            <p:cNvPr id="4" name="Straight Arrow Connector 3"/>
            <p:cNvCxnSpPr>
              <a:stCxn id="18" idx="1"/>
            </p:cNvCxnSpPr>
            <p:nvPr/>
          </p:nvCxnSpPr>
          <p:spPr>
            <a:xfrm flipH="1">
              <a:off x="1627090" y="3182985"/>
              <a:ext cx="15227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02311" y="3114783"/>
              <a:ext cx="857927" cy="338554"/>
            </a:xfrm>
            <a:prstGeom prst="rect">
              <a:avLst/>
            </a:prstGeom>
            <a:noFill/>
          </p:spPr>
          <p:txBody>
            <a:bodyPr wrap="none" rtlCol="0">
              <a:spAutoFit/>
            </a:bodyPr>
            <a:lstStyle/>
            <a:p>
              <a:r>
                <a:rPr lang="en-US" sz="1600" dirty="0"/>
                <a:t>harvest</a:t>
              </a:r>
            </a:p>
          </p:txBody>
        </p:sp>
        <p:sp>
          <p:nvSpPr>
            <p:cNvPr id="6" name="TextBox 5"/>
            <p:cNvSpPr txBox="1"/>
            <p:nvPr/>
          </p:nvSpPr>
          <p:spPr>
            <a:xfrm>
              <a:off x="5562660" y="5401888"/>
              <a:ext cx="1164101" cy="338554"/>
            </a:xfrm>
            <a:prstGeom prst="rect">
              <a:avLst/>
            </a:prstGeom>
            <a:noFill/>
          </p:spPr>
          <p:txBody>
            <a:bodyPr wrap="none" rtlCol="0">
              <a:spAutoFit/>
            </a:bodyPr>
            <a:lstStyle/>
            <a:p>
              <a:r>
                <a:rPr lang="en-US" sz="1600" dirty="0"/>
                <a:t>nitrification</a:t>
              </a:r>
            </a:p>
          </p:txBody>
        </p:sp>
        <p:pic>
          <p:nvPicPr>
            <p:cNvPr id="1030" name="Picture 6" descr="Cattle%20Clip%20Art"/>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3725" y="1691864"/>
              <a:ext cx="1734663" cy="123263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130701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pPr eaLnBrk="1" hangingPunct="1"/>
            <a:r>
              <a:rPr lang="en-US">
                <a:latin typeface="Tahoma" charset="0"/>
              </a:rPr>
              <a:t>The Nitrogen Cycle</a:t>
            </a:r>
            <a:br>
              <a:rPr lang="en-US">
                <a:latin typeface="Tahoma" charset="0"/>
              </a:rPr>
            </a:br>
            <a:endParaRPr lang="en-US">
              <a:latin typeface="Tahoma" charset="0"/>
            </a:endParaRPr>
          </a:p>
        </p:txBody>
      </p:sp>
      <p:sp>
        <p:nvSpPr>
          <p:cNvPr id="92163" name="Rectangle 3"/>
          <p:cNvSpPr>
            <a:spLocks noGrp="1" noChangeArrowheads="1"/>
          </p:cNvSpPr>
          <p:nvPr>
            <p:ph idx="1"/>
          </p:nvPr>
        </p:nvSpPr>
        <p:spPr/>
        <p:txBody>
          <a:bodyPr/>
          <a:lstStyle/>
          <a:p>
            <a:pPr eaLnBrk="1" hangingPunct="1"/>
            <a:endParaRPr lang="en-US">
              <a:latin typeface="Tahoma" charset="0"/>
            </a:endParaRPr>
          </a:p>
        </p:txBody>
      </p:sp>
      <p:pic>
        <p:nvPicPr>
          <p:cNvPr id="92164" name="Picture 5" descr="The Nitrogen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73164"/>
            <a:ext cx="9144000" cy="568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7939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Cycle</a:t>
            </a:r>
            <a:endParaRPr lang="en-US" dirty="0"/>
          </a:p>
        </p:txBody>
      </p:sp>
      <p:sp>
        <p:nvSpPr>
          <p:cNvPr id="3" name="Content Placeholder 2"/>
          <p:cNvSpPr>
            <a:spLocks noGrp="1"/>
          </p:cNvSpPr>
          <p:nvPr>
            <p:ph idx="1"/>
          </p:nvPr>
        </p:nvSpPr>
        <p:spPr>
          <a:xfrm>
            <a:off x="647417" y="1524000"/>
            <a:ext cx="6822789" cy="4876800"/>
          </a:xfrm>
        </p:spPr>
        <p:txBody>
          <a:bodyPr>
            <a:normAutofit/>
          </a:bodyPr>
          <a:lstStyle/>
          <a:p>
            <a:r>
              <a:rPr lang="en-US" dirty="0" smtClean="0"/>
              <a:t>Nitrogen is an important plant essential macronutrient</a:t>
            </a:r>
          </a:p>
          <a:p>
            <a:r>
              <a:rPr lang="en-US" dirty="0" smtClean="0"/>
              <a:t>A key component of:</a:t>
            </a:r>
          </a:p>
          <a:p>
            <a:pPr lvl="1">
              <a:buFont typeface="Arial"/>
              <a:buChar char="•"/>
            </a:pPr>
            <a:r>
              <a:rPr lang="en-US" dirty="0" smtClean="0"/>
              <a:t>Proteins</a:t>
            </a:r>
          </a:p>
          <a:p>
            <a:pPr lvl="1">
              <a:buFont typeface="Arial"/>
              <a:buChar char="•"/>
            </a:pPr>
            <a:r>
              <a:rPr lang="en-US" dirty="0" smtClean="0"/>
              <a:t>DNA, RNA</a:t>
            </a:r>
          </a:p>
          <a:p>
            <a:pPr lvl="1">
              <a:buFont typeface="Arial"/>
              <a:buChar char="•"/>
            </a:pPr>
            <a:r>
              <a:rPr lang="en-US" dirty="0" smtClean="0"/>
              <a:t>Enzymes</a:t>
            </a:r>
          </a:p>
          <a:p>
            <a:r>
              <a:rPr lang="en-US" dirty="0" smtClean="0"/>
              <a:t>N</a:t>
            </a:r>
            <a:r>
              <a:rPr lang="en-US" baseline="-25000" dirty="0" smtClean="0"/>
              <a:t>2</a:t>
            </a:r>
            <a:r>
              <a:rPr lang="en-US" dirty="0" smtClean="0"/>
              <a:t> in the atmosphere is the most common form</a:t>
            </a:r>
          </a:p>
          <a:p>
            <a:r>
              <a:rPr lang="en-US" dirty="0" smtClean="0"/>
              <a:t>Plants primarily use </a:t>
            </a:r>
            <a:r>
              <a:rPr lang="en-US" dirty="0"/>
              <a:t>nitrate (NO</a:t>
            </a:r>
            <a:r>
              <a:rPr lang="en-US" baseline="-25000" dirty="0"/>
              <a:t>3</a:t>
            </a:r>
            <a:r>
              <a:rPr lang="en-US" baseline="30000" dirty="0" smtClean="0"/>
              <a:t>-</a:t>
            </a:r>
            <a:r>
              <a:rPr lang="en-US" dirty="0" smtClean="0"/>
              <a:t>) </a:t>
            </a:r>
            <a:r>
              <a:rPr lang="en-US" dirty="0"/>
              <a:t>or </a:t>
            </a:r>
            <a:r>
              <a:rPr lang="en-US" dirty="0" smtClean="0"/>
              <a:t>ammonium </a:t>
            </a:r>
            <a:r>
              <a:rPr lang="en-US" dirty="0"/>
              <a:t>(NH</a:t>
            </a:r>
            <a:r>
              <a:rPr lang="en-US" baseline="-25000" dirty="0"/>
              <a:t>4</a:t>
            </a:r>
            <a:r>
              <a:rPr lang="en-US" baseline="30000" dirty="0" smtClean="0"/>
              <a:t>+</a:t>
            </a:r>
            <a:r>
              <a:rPr lang="en-US" dirty="0" smtClean="0"/>
              <a:t>)</a:t>
            </a:r>
          </a:p>
          <a:p>
            <a:r>
              <a:rPr lang="en-US" dirty="0" smtClean="0"/>
              <a:t>Bacteria are able to convert N</a:t>
            </a:r>
            <a:r>
              <a:rPr lang="en-US" baseline="-25000" dirty="0" smtClean="0"/>
              <a:t>2</a:t>
            </a:r>
            <a:r>
              <a:rPr lang="en-US" dirty="0" smtClean="0"/>
              <a:t> to more reactive forms (NH</a:t>
            </a:r>
            <a:r>
              <a:rPr lang="en-US" baseline="-25000" dirty="0" smtClean="0"/>
              <a:t>3</a:t>
            </a:r>
            <a:r>
              <a:rPr lang="en-US" dirty="0" smtClean="0"/>
              <a:t> and NH</a:t>
            </a:r>
            <a:r>
              <a:rPr lang="en-US" baseline="-25000" dirty="0" smtClean="0"/>
              <a:t>4</a:t>
            </a:r>
            <a:r>
              <a:rPr lang="en-US" baseline="30000" dirty="0" smtClean="0"/>
              <a:t>+</a:t>
            </a:r>
            <a:r>
              <a:rPr lang="en-US" dirty="0" smtClean="0"/>
              <a:t>)</a:t>
            </a:r>
          </a:p>
          <a:p>
            <a:endParaRPr lang="en-US" dirty="0"/>
          </a:p>
        </p:txBody>
      </p:sp>
      <p:pic>
        <p:nvPicPr>
          <p:cNvPr id="4" name="Picture 3"/>
          <p:cNvPicPr>
            <a:picLocks noChangeAspect="1"/>
          </p:cNvPicPr>
          <p:nvPr/>
        </p:nvPicPr>
        <p:blipFill>
          <a:blip r:embed="rId3"/>
          <a:stretch>
            <a:fillRect/>
          </a:stretch>
        </p:blipFill>
        <p:spPr>
          <a:xfrm>
            <a:off x="6964096" y="2003354"/>
            <a:ext cx="3536222" cy="1947848"/>
          </a:xfrm>
          <a:prstGeom prst="rect">
            <a:avLst/>
          </a:prstGeom>
        </p:spPr>
      </p:pic>
      <p:sp>
        <p:nvSpPr>
          <p:cNvPr id="5" name="Oval 4"/>
          <p:cNvSpPr/>
          <p:nvPr/>
        </p:nvSpPr>
        <p:spPr>
          <a:xfrm>
            <a:off x="7693421" y="2551113"/>
            <a:ext cx="407033" cy="42328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6964095" y="675955"/>
            <a:ext cx="4075091" cy="3275247"/>
            <a:chOff x="3757922" y="1124230"/>
            <a:chExt cx="5346404" cy="4100789"/>
          </a:xfrm>
        </p:grpSpPr>
        <p:pic>
          <p:nvPicPr>
            <p:cNvPr id="6" name="Picture 5"/>
            <p:cNvPicPr>
              <a:picLocks noChangeAspect="1"/>
            </p:cNvPicPr>
            <p:nvPr/>
          </p:nvPicPr>
          <p:blipFill>
            <a:blip r:embed="rId4"/>
            <a:stretch>
              <a:fillRect/>
            </a:stretch>
          </p:blipFill>
          <p:spPr>
            <a:xfrm>
              <a:off x="3757922" y="1124230"/>
              <a:ext cx="5346404" cy="4100789"/>
            </a:xfrm>
            <a:prstGeom prst="rect">
              <a:avLst/>
            </a:prstGeom>
          </p:spPr>
        </p:pic>
        <p:sp>
          <p:nvSpPr>
            <p:cNvPr id="7" name="Oval 6"/>
            <p:cNvSpPr/>
            <p:nvPr/>
          </p:nvSpPr>
          <p:spPr>
            <a:xfrm>
              <a:off x="6431124" y="1383811"/>
              <a:ext cx="2255676" cy="179081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200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29519192"/>
              </p:ext>
            </p:extLst>
          </p:nvPr>
        </p:nvGraphicFramePr>
        <p:xfrm>
          <a:off x="373063" y="1480457"/>
          <a:ext cx="3800475" cy="4876800"/>
        </p:xfrm>
        <a:graphic>
          <a:graphicData uri="http://schemas.openxmlformats.org/presentationml/2006/ole">
            <mc:AlternateContent xmlns:mc="http://schemas.openxmlformats.org/markup-compatibility/2006">
              <mc:Choice xmlns:v="urn:schemas-microsoft-com:vml" Requires="v">
                <p:oleObj spid="_x0000_s1035" name="Document" r:id="rId4" imgW="6858000" imgH="8801100" progId="Word.Document.12">
                  <p:embed/>
                </p:oleObj>
              </mc:Choice>
              <mc:Fallback>
                <p:oleObj name="Document" r:id="rId4" imgW="6858000" imgH="8801100" progId="Word.Document.12">
                  <p:embed/>
                  <p:pic>
                    <p:nvPicPr>
                      <p:cNvPr id="0" name=""/>
                      <p:cNvPicPr/>
                      <p:nvPr/>
                    </p:nvPicPr>
                    <p:blipFill>
                      <a:blip r:embed="rId5"/>
                      <a:stretch>
                        <a:fillRect/>
                      </a:stretch>
                    </p:blipFill>
                    <p:spPr>
                      <a:xfrm>
                        <a:off x="373063" y="1480457"/>
                        <a:ext cx="3800475" cy="4876800"/>
                      </a:xfrm>
                      <a:prstGeom prst="rect">
                        <a:avLst/>
                      </a:prstGeom>
                    </p:spPr>
                  </p:pic>
                </p:oleObj>
              </mc:Fallback>
            </mc:AlternateContent>
          </a:graphicData>
        </a:graphic>
      </p:graphicFrame>
      <p:sp>
        <p:nvSpPr>
          <p:cNvPr id="3" name="TextBox 2"/>
          <p:cNvSpPr txBox="1"/>
          <p:nvPr/>
        </p:nvSpPr>
        <p:spPr>
          <a:xfrm>
            <a:off x="3062785" y="1111125"/>
            <a:ext cx="4837720" cy="369332"/>
          </a:xfrm>
          <a:prstGeom prst="rect">
            <a:avLst/>
          </a:prstGeom>
          <a:noFill/>
        </p:spPr>
        <p:txBody>
          <a:bodyPr wrap="none" rtlCol="0">
            <a:spAutoFit/>
          </a:bodyPr>
          <a:lstStyle/>
          <a:p>
            <a:r>
              <a:rPr lang="en-US" dirty="0" smtClean="0"/>
              <a:t>Double click on image to open MS Word Doc.</a:t>
            </a:r>
          </a:p>
        </p:txBody>
      </p:sp>
      <p:sp>
        <p:nvSpPr>
          <p:cNvPr id="5" name="TextBox 4"/>
          <p:cNvSpPr txBox="1"/>
          <p:nvPr/>
        </p:nvSpPr>
        <p:spPr>
          <a:xfrm>
            <a:off x="5104517" y="1821115"/>
            <a:ext cx="5591976" cy="3170099"/>
          </a:xfrm>
          <a:prstGeom prst="rect">
            <a:avLst/>
          </a:prstGeom>
          <a:noFill/>
        </p:spPr>
        <p:txBody>
          <a:bodyPr wrap="square" rtlCol="0">
            <a:spAutoFit/>
          </a:bodyPr>
          <a:lstStyle/>
          <a:p>
            <a:r>
              <a:rPr lang="en-US" sz="2000" b="1" dirty="0"/>
              <a:t>Lesson Goal(s):</a:t>
            </a:r>
            <a:endParaRPr lang="en-US" sz="2000" dirty="0"/>
          </a:p>
          <a:p>
            <a:pPr marL="285750" indent="-285750">
              <a:buFont typeface="Arial" charset="0"/>
              <a:buChar char="•"/>
            </a:pPr>
            <a:r>
              <a:rPr lang="en-US" sz="2000" dirty="0"/>
              <a:t>Students will diagram the flow of nitrogen through an ecosystem</a:t>
            </a:r>
            <a:r>
              <a:rPr lang="en-US" sz="2000" dirty="0" smtClean="0"/>
              <a:t>.</a:t>
            </a:r>
            <a:endParaRPr lang="en-US" sz="2000" dirty="0"/>
          </a:p>
          <a:p>
            <a:pPr marL="285750" indent="-285750">
              <a:buFont typeface="Arial" charset="0"/>
              <a:buChar char="•"/>
            </a:pPr>
            <a:r>
              <a:rPr lang="en-US" sz="2000" dirty="0" smtClean="0"/>
              <a:t>Following </a:t>
            </a:r>
            <a:r>
              <a:rPr lang="en-US" sz="2000" dirty="0"/>
              <a:t>the nitrogen cycle game students create diagram of the nitrogen cycle.</a:t>
            </a:r>
          </a:p>
          <a:p>
            <a:pPr marL="285750" indent="-285750">
              <a:buFont typeface="Arial" charset="0"/>
              <a:buChar char="•"/>
            </a:pPr>
            <a:r>
              <a:rPr lang="en-US" sz="2000" dirty="0"/>
              <a:t>Students will use their nitrogen cycle diagrams and in class readings to recommend ways to reduce ground water contamination.</a:t>
            </a:r>
          </a:p>
          <a:p>
            <a:endParaRPr lang="en-US" sz="2000" dirty="0"/>
          </a:p>
        </p:txBody>
      </p:sp>
    </p:spTree>
    <p:extLst>
      <p:ext uri="{BB962C8B-B14F-4D97-AF65-F5344CB8AC3E}">
        <p14:creationId xmlns:p14="http://schemas.microsoft.com/office/powerpoint/2010/main" val="1698888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a:bodyPr>
          <a:lstStyle/>
          <a:p>
            <a:r>
              <a:rPr lang="en-US" dirty="0"/>
              <a:t>N is essential for plants because it is part of:</a:t>
            </a:r>
            <a:endParaRPr lang="en-US" dirty="0">
              <a:latin typeface="Calibri" charset="0"/>
              <a:ea typeface="MS PGothic" charset="0"/>
            </a:endParaRPr>
          </a:p>
        </p:txBody>
      </p:sp>
      <p:sp>
        <p:nvSpPr>
          <p:cNvPr id="2051" name="TPAnswers"/>
          <p:cNvSpPr>
            <a:spLocks noGrp="1"/>
          </p:cNvSpPr>
          <p:nvPr>
            <p:ph idx="1"/>
            <p:custDataLst>
              <p:tags r:id="rId2"/>
            </p:custDataLst>
          </p:nvPr>
        </p:nvSpPr>
        <p:spPr>
          <a:xfrm>
            <a:off x="1294836" y="1600200"/>
            <a:ext cx="8568893" cy="4876800"/>
          </a:xfrm>
        </p:spPr>
        <p:txBody>
          <a:bodyPr/>
          <a:lstStyle/>
          <a:p>
            <a:pPr marL="514350" indent="-514350">
              <a:buAutoNum type="alphaLcPeriod"/>
            </a:pPr>
            <a:r>
              <a:rPr lang="en-US" dirty="0" smtClean="0"/>
              <a:t>Lignin</a:t>
            </a:r>
            <a:endParaRPr lang="en-US" dirty="0"/>
          </a:p>
          <a:p>
            <a:pPr marL="514350" indent="-514350">
              <a:buAutoNum type="alphaLcPeriod"/>
            </a:pPr>
            <a:r>
              <a:rPr lang="en-US" dirty="0"/>
              <a:t>Water</a:t>
            </a:r>
          </a:p>
          <a:p>
            <a:pPr marL="514350" indent="-514350">
              <a:buAutoNum type="alphaLcPeriod"/>
            </a:pPr>
            <a:r>
              <a:rPr lang="en-US" dirty="0"/>
              <a:t>Enzymes and </a:t>
            </a:r>
            <a:r>
              <a:rPr lang="en-US" dirty="0" smtClean="0"/>
              <a:t>proteins</a:t>
            </a:r>
            <a:endParaRPr lang="en-US" dirty="0">
              <a:latin typeface="Calibri" charset="0"/>
              <a:ea typeface="MS PGothic" charset="0"/>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a:bodyPr>
          <a:lstStyle/>
          <a:p>
            <a:pPr marL="514350" indent="-514350"/>
            <a:r>
              <a:rPr lang="en-US" dirty="0"/>
              <a:t>Plants generally utilize which form(s) of N?</a:t>
            </a:r>
          </a:p>
        </p:txBody>
      </p:sp>
      <p:sp>
        <p:nvSpPr>
          <p:cNvPr id="2051" name="TPAnswers"/>
          <p:cNvSpPr>
            <a:spLocks noGrp="1"/>
          </p:cNvSpPr>
          <p:nvPr>
            <p:ph idx="1"/>
            <p:custDataLst>
              <p:tags r:id="rId2"/>
            </p:custDataLst>
          </p:nvPr>
        </p:nvSpPr>
        <p:spPr>
          <a:xfrm>
            <a:off x="996028" y="1770822"/>
            <a:ext cx="6308031" cy="4525963"/>
          </a:xfrm>
        </p:spPr>
        <p:txBody>
          <a:bodyPr/>
          <a:lstStyle/>
          <a:p>
            <a:pPr marL="514350" indent="-514350">
              <a:buAutoNum type="alphaLcPeriod"/>
            </a:pPr>
            <a:r>
              <a:rPr lang="en-US" dirty="0"/>
              <a:t>N in organic form (proteins for example)</a:t>
            </a:r>
          </a:p>
          <a:p>
            <a:pPr marL="514350" indent="-514350">
              <a:buAutoNum type="alphaLcPeriod"/>
            </a:pPr>
            <a:r>
              <a:rPr lang="en-US" dirty="0"/>
              <a:t>Ammonium and nitrate</a:t>
            </a:r>
          </a:p>
          <a:p>
            <a:pPr marL="514350" indent="-514350">
              <a:buAutoNum type="alphaLcPeriod"/>
            </a:pPr>
            <a:r>
              <a:rPr lang="en-US" dirty="0"/>
              <a:t>N</a:t>
            </a:r>
            <a:r>
              <a:rPr lang="en-US" baseline="-25000" dirty="0"/>
              <a:t>2</a:t>
            </a:r>
            <a:r>
              <a:rPr lang="en-US" dirty="0"/>
              <a:t> </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173" y="533400"/>
            <a:ext cx="9029556" cy="990600"/>
          </a:xfrm>
        </p:spPr>
        <p:txBody>
          <a:bodyPr/>
          <a:lstStyle/>
          <a:p>
            <a:r>
              <a:rPr lang="en-US" dirty="0" smtClean="0"/>
              <a:t>N-cycle activities</a:t>
            </a:r>
            <a:endParaRPr lang="en-US" dirty="0"/>
          </a:p>
        </p:txBody>
      </p:sp>
      <p:sp>
        <p:nvSpPr>
          <p:cNvPr id="3" name="Content Placeholder 2"/>
          <p:cNvSpPr>
            <a:spLocks noGrp="1"/>
          </p:cNvSpPr>
          <p:nvPr>
            <p:ph idx="1"/>
          </p:nvPr>
        </p:nvSpPr>
        <p:spPr>
          <a:xfrm>
            <a:off x="834173" y="1600200"/>
            <a:ext cx="9029556" cy="4876800"/>
          </a:xfrm>
        </p:spPr>
        <p:txBody>
          <a:bodyPr/>
          <a:lstStyle/>
          <a:p>
            <a:r>
              <a:rPr lang="en-US" dirty="0" smtClean="0"/>
              <a:t>“Be the N atom”</a:t>
            </a:r>
          </a:p>
          <a:p>
            <a:r>
              <a:rPr lang="en-US" dirty="0" smtClean="0"/>
              <a:t>Role dice to determine the form of N you are/become</a:t>
            </a:r>
          </a:p>
          <a:p>
            <a:r>
              <a:rPr lang="en-US" dirty="0" smtClean="0"/>
              <a:t>Record the different forms you take</a:t>
            </a:r>
          </a:p>
          <a:p>
            <a:r>
              <a:rPr lang="en-US" dirty="0" smtClean="0"/>
              <a:t>Draw a N cycle that reflects your journey</a:t>
            </a:r>
            <a:r>
              <a:rPr lang="en-US" dirty="0"/>
              <a:t> </a:t>
            </a:r>
            <a:r>
              <a:rPr lang="en-US" dirty="0" smtClean="0"/>
              <a:t>and share it with the larger group</a:t>
            </a:r>
          </a:p>
        </p:txBody>
      </p:sp>
    </p:spTree>
    <p:extLst>
      <p:ext uri="{BB962C8B-B14F-4D97-AF65-F5344CB8AC3E}">
        <p14:creationId xmlns:p14="http://schemas.microsoft.com/office/powerpoint/2010/main" val="213076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279" y="533400"/>
            <a:ext cx="8805450" cy="990600"/>
          </a:xfrm>
        </p:spPr>
        <p:txBody>
          <a:bodyPr/>
          <a:lstStyle/>
          <a:p>
            <a:r>
              <a:rPr lang="en-US" dirty="0" smtClean="0"/>
              <a:t>Post activity questions</a:t>
            </a:r>
            <a:endParaRPr lang="en-US" dirty="0"/>
          </a:p>
        </p:txBody>
      </p:sp>
      <p:sp>
        <p:nvSpPr>
          <p:cNvPr id="3" name="Content Placeholder 2"/>
          <p:cNvSpPr>
            <a:spLocks noGrp="1"/>
          </p:cNvSpPr>
          <p:nvPr>
            <p:ph idx="1"/>
          </p:nvPr>
        </p:nvSpPr>
        <p:spPr>
          <a:xfrm>
            <a:off x="1058279" y="1600200"/>
            <a:ext cx="8805450" cy="4876800"/>
          </a:xfrm>
        </p:spPr>
        <p:txBody>
          <a:bodyPr/>
          <a:lstStyle/>
          <a:p>
            <a:r>
              <a:rPr lang="en-US" dirty="0" smtClean="0"/>
              <a:t>What N forms did you take?</a:t>
            </a:r>
          </a:p>
          <a:p>
            <a:r>
              <a:rPr lang="en-US" dirty="0" smtClean="0"/>
              <a:t>Did you experience each possible form?</a:t>
            </a:r>
          </a:p>
          <a:p>
            <a:r>
              <a:rPr lang="en-US" dirty="0" smtClean="0"/>
              <a:t>What processes (mineralization, immobilization, etc.) describe each arrow on your N cycle?</a:t>
            </a:r>
          </a:p>
          <a:p>
            <a:endParaRPr lang="en-US" dirty="0" smtClean="0"/>
          </a:p>
          <a:p>
            <a:pPr marL="0" indent="0">
              <a:buNone/>
            </a:pPr>
            <a:endParaRPr lang="en-US" dirty="0"/>
          </a:p>
        </p:txBody>
      </p:sp>
    </p:spTree>
    <p:extLst>
      <p:ext uri="{BB962C8B-B14F-4D97-AF65-F5344CB8AC3E}">
        <p14:creationId xmlns:p14="http://schemas.microsoft.com/office/powerpoint/2010/main" val="922914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a:bodyPr>
          <a:lstStyle/>
          <a:p>
            <a:r>
              <a:rPr lang="en-US" dirty="0"/>
              <a:t>Nitrate </a:t>
            </a:r>
            <a:r>
              <a:rPr lang="en-US" dirty="0" smtClean="0"/>
              <a:t>is safe to have in drinking water.</a:t>
            </a:r>
            <a:endParaRPr lang="en-US" dirty="0">
              <a:latin typeface="Calibri" charset="0"/>
              <a:ea typeface="MS PGothic" charset="0"/>
            </a:endParaRPr>
          </a:p>
        </p:txBody>
      </p:sp>
      <p:sp>
        <p:nvSpPr>
          <p:cNvPr id="2051" name="TPAnswers"/>
          <p:cNvSpPr>
            <a:spLocks noGrp="1"/>
          </p:cNvSpPr>
          <p:nvPr>
            <p:ph idx="1"/>
            <p:custDataLst>
              <p:tags r:id="rId2"/>
            </p:custDataLst>
          </p:nvPr>
        </p:nvSpPr>
        <p:spPr>
          <a:xfrm>
            <a:off x="3137528" y="1770822"/>
            <a:ext cx="4114800" cy="4525963"/>
          </a:xfrm>
        </p:spPr>
        <p:txBody>
          <a:bodyPr/>
          <a:lstStyle/>
          <a:p>
            <a:pPr marL="514350" indent="-514350">
              <a:buFont typeface="Arial" charset="0"/>
              <a:buAutoNum type="alphaUcPeriod"/>
            </a:pPr>
            <a:r>
              <a:rPr lang="en-US" dirty="0" smtClean="0">
                <a:latin typeface="Calibri" charset="0"/>
                <a:ea typeface="MS PGothic" charset="0"/>
              </a:rPr>
              <a:t>True</a:t>
            </a:r>
          </a:p>
          <a:p>
            <a:pPr marL="514350" indent="-514350">
              <a:buFont typeface="Arial" charset="0"/>
              <a:buAutoNum type="alphaUcPeriod"/>
            </a:pPr>
            <a:r>
              <a:rPr lang="en-US" dirty="0" smtClean="0">
                <a:latin typeface="Calibri" charset="0"/>
                <a:ea typeface="MS PGothic" charset="0"/>
              </a:rPr>
              <a:t>False</a:t>
            </a:r>
            <a:endParaRPr lang="en-US" dirty="0">
              <a:latin typeface="Calibri" charset="0"/>
              <a:ea typeface="MS PGothic" charset="0"/>
            </a:endParaRPr>
          </a:p>
        </p:txBody>
      </p:sp>
      <p:pic>
        <p:nvPicPr>
          <p:cNvPr id="2" name="TPChart" descr="929EFE4480F148A6BBA29F3F095D3D98Chart20150622143817032.png" hidden="1"/>
          <p:cNvPicPr>
            <a:picLocks/>
          </p:cNvPicPr>
          <p:nvPr>
            <p:custDataLst>
              <p:tags r:id="rId3"/>
            </p:custDataLst>
          </p:nvPr>
        </p:nvPicPr>
        <p:blipFill>
          <a:blip r:embed="rId5" cstate="email">
            <a:extLst>
              <a:ext uri="{28A0092B-C50C-407E-A947-70E740481C1C}">
                <a14:useLocalDpi xmlns:a14="http://schemas.microsoft.com/office/drawing/2010/main" val="0"/>
              </a:ext>
            </a:extLst>
          </a:blip>
          <a:stretch>
            <a:fillRect/>
          </a:stretch>
        </p:blipFill>
        <p:spPr>
          <a:xfrm>
            <a:off x="6032500" y="1600200"/>
            <a:ext cx="4572000" cy="5143500"/>
          </a:xfrm>
          <a:prstGeom prst="rect">
            <a:avLst/>
          </a:prstGeom>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278" y="-2284"/>
            <a:ext cx="9230722" cy="3492201"/>
          </a:xfrm>
          <a:prstGeom prst="rect">
            <a:avLst/>
          </a:prstGeom>
          <a:gradFill>
            <a:gsLst>
              <a:gs pos="0">
                <a:schemeClr val="accent1">
                  <a:tint val="100000"/>
                  <a:shade val="100000"/>
                  <a:satMod val="130000"/>
                </a:schemeClr>
              </a:gs>
              <a:gs pos="100000">
                <a:schemeClr val="tx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 name="Rectangle 4"/>
          <p:cNvSpPr/>
          <p:nvPr/>
        </p:nvSpPr>
        <p:spPr>
          <a:xfrm>
            <a:off x="1524000" y="3492202"/>
            <a:ext cx="9230722" cy="3492201"/>
          </a:xfrm>
          <a:prstGeom prst="rect">
            <a:avLst/>
          </a:prstGeom>
          <a:gradFill>
            <a:gsLst>
              <a:gs pos="0">
                <a:schemeClr val="accent6">
                  <a:lumMod val="75000"/>
                </a:schemeClr>
              </a:gs>
              <a:gs pos="100000">
                <a:schemeClr val="accent6">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2" name="TextBox 11"/>
          <p:cNvSpPr txBox="1"/>
          <p:nvPr/>
        </p:nvSpPr>
        <p:spPr>
          <a:xfrm>
            <a:off x="5494422" y="5351331"/>
            <a:ext cx="1584049" cy="1569660"/>
          </a:xfrm>
          <a:prstGeom prst="rect">
            <a:avLst/>
          </a:prstGeom>
          <a:noFill/>
          <a:ln>
            <a:solidFill>
              <a:schemeClr val="bg1"/>
            </a:solidFill>
          </a:ln>
        </p:spPr>
        <p:txBody>
          <a:bodyPr wrap="square" rtlCol="0">
            <a:spAutoFit/>
          </a:bodyPr>
          <a:lstStyle/>
          <a:p>
            <a:pPr algn="ctr" defTabSz="457200"/>
            <a:r>
              <a:rPr lang="en-US" sz="3200" dirty="0">
                <a:solidFill>
                  <a:prstClr val="white"/>
                </a:solidFill>
                <a:latin typeface="Calibri"/>
              </a:rPr>
              <a:t>Soil </a:t>
            </a:r>
          </a:p>
          <a:p>
            <a:pPr algn="ctr" defTabSz="457200"/>
            <a:r>
              <a:rPr lang="en-US" sz="3200" dirty="0">
                <a:solidFill>
                  <a:prstClr val="white"/>
                </a:solidFill>
                <a:latin typeface="Calibri"/>
              </a:rPr>
              <a:t>organic </a:t>
            </a:r>
          </a:p>
          <a:p>
            <a:pPr algn="ctr" defTabSz="457200"/>
            <a:r>
              <a:rPr lang="en-US" sz="3200" dirty="0">
                <a:solidFill>
                  <a:prstClr val="white"/>
                </a:solidFill>
                <a:latin typeface="Calibri"/>
              </a:rPr>
              <a:t>matter</a:t>
            </a:r>
          </a:p>
        </p:txBody>
      </p:sp>
      <p:cxnSp>
        <p:nvCxnSpPr>
          <p:cNvPr id="14" name="Straight Arrow Connector 13"/>
          <p:cNvCxnSpPr/>
          <p:nvPr/>
        </p:nvCxnSpPr>
        <p:spPr>
          <a:xfrm>
            <a:off x="9383447" y="1753326"/>
            <a:ext cx="0" cy="3767832"/>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1524002" y="2853566"/>
            <a:ext cx="4197682" cy="0"/>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rot="5400000">
            <a:off x="8704352" y="2602690"/>
            <a:ext cx="1819857" cy="461665"/>
          </a:xfrm>
          <a:prstGeom prst="rect">
            <a:avLst/>
          </a:prstGeom>
          <a:noFill/>
        </p:spPr>
        <p:txBody>
          <a:bodyPr wrap="square" rtlCol="0">
            <a:spAutoFit/>
          </a:bodyPr>
          <a:lstStyle/>
          <a:p>
            <a:pPr defTabSz="457200"/>
            <a:r>
              <a:rPr lang="en-US" sz="2400" dirty="0">
                <a:solidFill>
                  <a:prstClr val="white"/>
                </a:solidFill>
                <a:latin typeface="Calibri"/>
              </a:rPr>
              <a:t>N-fixation</a:t>
            </a:r>
          </a:p>
        </p:txBody>
      </p:sp>
      <p:sp>
        <p:nvSpPr>
          <p:cNvPr id="33" name="TextBox 32"/>
          <p:cNvSpPr txBox="1"/>
          <p:nvPr/>
        </p:nvSpPr>
        <p:spPr>
          <a:xfrm>
            <a:off x="1726240" y="5456053"/>
            <a:ext cx="3589163" cy="1323439"/>
          </a:xfrm>
          <a:prstGeom prst="rect">
            <a:avLst/>
          </a:prstGeom>
          <a:noFill/>
          <a:ln w="57150" cmpd="sng">
            <a:noFill/>
          </a:ln>
        </p:spPr>
        <p:txBody>
          <a:bodyPr wrap="square" rtlCol="0">
            <a:spAutoFit/>
          </a:bodyPr>
          <a:lstStyle/>
          <a:p>
            <a:pPr algn="ctr" defTabSz="457200"/>
            <a:r>
              <a:rPr lang="en-US" sz="4000" dirty="0">
                <a:solidFill>
                  <a:prstClr val="white"/>
                </a:solidFill>
                <a:latin typeface="Courier"/>
                <a:cs typeface="Courier"/>
              </a:rPr>
              <a:t>Nitrogen in Agriculture</a:t>
            </a:r>
          </a:p>
        </p:txBody>
      </p:sp>
      <p:pic>
        <p:nvPicPr>
          <p:cNvPr id="27" name="Picture 26" descr="Unknown.png"/>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839192" y="2337470"/>
            <a:ext cx="783919" cy="1453813"/>
          </a:xfrm>
          <a:prstGeom prst="rect">
            <a:avLst/>
          </a:prstGeom>
        </p:spPr>
      </p:pic>
      <p:pic>
        <p:nvPicPr>
          <p:cNvPr id="44" name="Picture 43" descr="Unknown.png"/>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294552" y="2374851"/>
            <a:ext cx="783919" cy="1453813"/>
          </a:xfrm>
          <a:prstGeom prst="rect">
            <a:avLst/>
          </a:prstGeom>
        </p:spPr>
      </p:pic>
      <p:pic>
        <p:nvPicPr>
          <p:cNvPr id="45" name="Picture 44" descr="Unknown.png"/>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89914" y="2337470"/>
            <a:ext cx="783919" cy="1453813"/>
          </a:xfrm>
          <a:prstGeom prst="rect">
            <a:avLst/>
          </a:prstGeom>
        </p:spPr>
      </p:pic>
      <p:pic>
        <p:nvPicPr>
          <p:cNvPr id="46" name="Picture 45" descr="Unknown.png"/>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055273" y="2374851"/>
            <a:ext cx="783919" cy="1453813"/>
          </a:xfrm>
          <a:prstGeom prst="rect">
            <a:avLst/>
          </a:prstGeom>
        </p:spPr>
      </p:pic>
      <p:sp>
        <p:nvSpPr>
          <p:cNvPr id="47" name="TextBox 46"/>
          <p:cNvSpPr txBox="1"/>
          <p:nvPr/>
        </p:nvSpPr>
        <p:spPr>
          <a:xfrm>
            <a:off x="9077568" y="995440"/>
            <a:ext cx="767544" cy="646331"/>
          </a:xfrm>
          <a:prstGeom prst="rect">
            <a:avLst/>
          </a:prstGeom>
          <a:noFill/>
        </p:spPr>
        <p:txBody>
          <a:bodyPr wrap="square" rtlCol="0">
            <a:spAutoFit/>
          </a:bodyPr>
          <a:lstStyle/>
          <a:p>
            <a:pPr defTabSz="457200"/>
            <a:r>
              <a:rPr lang="en-US" sz="3600" dirty="0">
                <a:solidFill>
                  <a:srgbClr val="4BACC6">
                    <a:lumMod val="20000"/>
                    <a:lumOff val="80000"/>
                  </a:srgbClr>
                </a:solidFill>
                <a:latin typeface="Calibri"/>
              </a:rPr>
              <a:t>N</a:t>
            </a:r>
            <a:r>
              <a:rPr lang="en-US" sz="3600" baseline="-25000" dirty="0">
                <a:solidFill>
                  <a:srgbClr val="4BACC6">
                    <a:lumMod val="20000"/>
                    <a:lumOff val="80000"/>
                  </a:srgbClr>
                </a:solidFill>
                <a:latin typeface="Calibri"/>
              </a:rPr>
              <a:t>2</a:t>
            </a:r>
            <a:endParaRPr lang="en-US" sz="3600" dirty="0">
              <a:solidFill>
                <a:srgbClr val="4BACC6">
                  <a:lumMod val="20000"/>
                  <a:lumOff val="80000"/>
                </a:srgbClr>
              </a:solidFill>
              <a:latin typeface="Calibri"/>
            </a:endParaRPr>
          </a:p>
        </p:txBody>
      </p:sp>
      <p:sp>
        <p:nvSpPr>
          <p:cNvPr id="39" name="TextBox 38"/>
          <p:cNvSpPr txBox="1"/>
          <p:nvPr/>
        </p:nvSpPr>
        <p:spPr>
          <a:xfrm>
            <a:off x="9126206" y="5415021"/>
            <a:ext cx="1556052" cy="584776"/>
          </a:xfrm>
          <a:prstGeom prst="rect">
            <a:avLst/>
          </a:prstGeom>
          <a:noFill/>
        </p:spPr>
        <p:txBody>
          <a:bodyPr wrap="square" rtlCol="0">
            <a:spAutoFit/>
          </a:bodyPr>
          <a:lstStyle/>
          <a:p>
            <a:pPr algn="ctr" defTabSz="457200"/>
            <a:r>
              <a:rPr lang="en-US" sz="3200" dirty="0">
                <a:solidFill>
                  <a:prstClr val="white"/>
                </a:solidFill>
                <a:latin typeface="Calibri"/>
              </a:rPr>
              <a:t>Bacteria</a:t>
            </a:r>
          </a:p>
        </p:txBody>
      </p:sp>
      <p:cxnSp>
        <p:nvCxnSpPr>
          <p:cNvPr id="40" name="Straight Arrow Connector 39"/>
          <p:cNvCxnSpPr/>
          <p:nvPr/>
        </p:nvCxnSpPr>
        <p:spPr>
          <a:xfrm flipH="1" flipV="1">
            <a:off x="8599166" y="5705139"/>
            <a:ext cx="478403" cy="2"/>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6223680" y="3545869"/>
            <a:ext cx="17870" cy="1805462"/>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8131286" y="1753326"/>
            <a:ext cx="1" cy="2377516"/>
          </a:xfrm>
          <a:prstGeom prst="straightConnector1">
            <a:avLst/>
          </a:prstGeom>
          <a:ln w="1778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7029861" y="1163016"/>
            <a:ext cx="1556052" cy="523220"/>
          </a:xfrm>
          <a:prstGeom prst="rect">
            <a:avLst/>
          </a:prstGeom>
          <a:noFill/>
        </p:spPr>
        <p:txBody>
          <a:bodyPr wrap="square" rtlCol="0">
            <a:spAutoFit/>
          </a:bodyPr>
          <a:lstStyle/>
          <a:p>
            <a:pPr algn="ctr" defTabSz="457200"/>
            <a:r>
              <a:rPr lang="en-US" sz="2800" dirty="0">
                <a:solidFill>
                  <a:prstClr val="white"/>
                </a:solidFill>
                <a:latin typeface="Calibri"/>
              </a:rPr>
              <a:t>Fertilizer</a:t>
            </a:r>
          </a:p>
        </p:txBody>
      </p:sp>
      <p:cxnSp>
        <p:nvCxnSpPr>
          <p:cNvPr id="52" name="Straight Arrow Connector 51"/>
          <p:cNvCxnSpPr/>
          <p:nvPr/>
        </p:nvCxnSpPr>
        <p:spPr>
          <a:xfrm flipH="1">
            <a:off x="1524001" y="4543461"/>
            <a:ext cx="2590118" cy="0"/>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978526" y="3978546"/>
            <a:ext cx="3301878" cy="1384995"/>
          </a:xfrm>
          <a:prstGeom prst="rect">
            <a:avLst/>
          </a:prstGeom>
          <a:noFill/>
        </p:spPr>
        <p:txBody>
          <a:bodyPr wrap="square" rtlCol="0">
            <a:spAutoFit/>
          </a:bodyPr>
          <a:lstStyle/>
          <a:p>
            <a:pPr algn="ctr" defTabSz="457200"/>
            <a:r>
              <a:rPr lang="en-US" sz="2800" dirty="0">
                <a:solidFill>
                  <a:prstClr val="white"/>
                </a:solidFill>
                <a:latin typeface="Calibri"/>
              </a:rPr>
              <a:t>NO</a:t>
            </a:r>
            <a:r>
              <a:rPr lang="en-US" sz="2800" baseline="-25000" dirty="0">
                <a:solidFill>
                  <a:prstClr val="white"/>
                </a:solidFill>
                <a:latin typeface="Calibri"/>
              </a:rPr>
              <a:t>3</a:t>
            </a:r>
            <a:r>
              <a:rPr lang="en-US" sz="2800" baseline="30000" dirty="0">
                <a:solidFill>
                  <a:prstClr val="white"/>
                </a:solidFill>
                <a:latin typeface="Calibri"/>
              </a:rPr>
              <a:t>-</a:t>
            </a:r>
            <a:r>
              <a:rPr lang="en-US" sz="2800" dirty="0">
                <a:solidFill>
                  <a:prstClr val="white"/>
                </a:solidFill>
                <a:latin typeface="Calibri"/>
              </a:rPr>
              <a:t> leaches to ground and surface water</a:t>
            </a:r>
          </a:p>
        </p:txBody>
      </p:sp>
      <p:cxnSp>
        <p:nvCxnSpPr>
          <p:cNvPr id="54" name="Straight Arrow Connector 53"/>
          <p:cNvCxnSpPr/>
          <p:nvPr/>
        </p:nvCxnSpPr>
        <p:spPr>
          <a:xfrm flipH="1">
            <a:off x="1524002" y="3526167"/>
            <a:ext cx="1735126" cy="0"/>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274071" y="3015118"/>
            <a:ext cx="2752044" cy="523220"/>
          </a:xfrm>
          <a:prstGeom prst="rect">
            <a:avLst/>
          </a:prstGeom>
          <a:noFill/>
        </p:spPr>
        <p:txBody>
          <a:bodyPr wrap="square" rtlCol="0">
            <a:spAutoFit/>
          </a:bodyPr>
          <a:lstStyle/>
          <a:p>
            <a:pPr algn="ctr" defTabSz="457200"/>
            <a:r>
              <a:rPr lang="en-US" sz="2800" dirty="0">
                <a:solidFill>
                  <a:prstClr val="white"/>
                </a:solidFill>
                <a:latin typeface="Calibri"/>
              </a:rPr>
              <a:t>erosion</a:t>
            </a:r>
          </a:p>
        </p:txBody>
      </p:sp>
      <p:cxnSp>
        <p:nvCxnSpPr>
          <p:cNvPr id="56" name="Straight Arrow Connector 55"/>
          <p:cNvCxnSpPr/>
          <p:nvPr/>
        </p:nvCxnSpPr>
        <p:spPr>
          <a:xfrm flipV="1">
            <a:off x="10168821" y="1753327"/>
            <a:ext cx="0" cy="3661695"/>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rot="5400000">
            <a:off x="9439099" y="3215281"/>
            <a:ext cx="2142524" cy="461665"/>
          </a:xfrm>
          <a:prstGeom prst="rect">
            <a:avLst/>
          </a:prstGeom>
          <a:noFill/>
        </p:spPr>
        <p:txBody>
          <a:bodyPr wrap="square" rtlCol="0">
            <a:spAutoFit/>
          </a:bodyPr>
          <a:lstStyle/>
          <a:p>
            <a:pPr defTabSz="457200"/>
            <a:r>
              <a:rPr lang="en-US" sz="2400" dirty="0">
                <a:solidFill>
                  <a:prstClr val="white"/>
                </a:solidFill>
                <a:latin typeface="Calibri"/>
              </a:rPr>
              <a:t>De-nitrification</a:t>
            </a:r>
          </a:p>
        </p:txBody>
      </p:sp>
      <p:sp>
        <p:nvSpPr>
          <p:cNvPr id="59" name="TextBox 58"/>
          <p:cNvSpPr txBox="1"/>
          <p:nvPr/>
        </p:nvSpPr>
        <p:spPr>
          <a:xfrm>
            <a:off x="9717081" y="513366"/>
            <a:ext cx="1156753" cy="1200329"/>
          </a:xfrm>
          <a:prstGeom prst="rect">
            <a:avLst/>
          </a:prstGeom>
          <a:noFill/>
        </p:spPr>
        <p:txBody>
          <a:bodyPr wrap="square" rtlCol="0">
            <a:spAutoFit/>
          </a:bodyPr>
          <a:lstStyle/>
          <a:p>
            <a:pPr algn="ctr" defTabSz="457200"/>
            <a:r>
              <a:rPr lang="en-US" sz="3600" dirty="0">
                <a:solidFill>
                  <a:srgbClr val="4BACC6">
                    <a:lumMod val="20000"/>
                    <a:lumOff val="80000"/>
                  </a:srgbClr>
                </a:solidFill>
                <a:latin typeface="Calibri"/>
              </a:rPr>
              <a:t>N</a:t>
            </a:r>
            <a:r>
              <a:rPr lang="en-US" sz="3600" baseline="-25000" dirty="0">
                <a:solidFill>
                  <a:srgbClr val="4BACC6">
                    <a:lumMod val="20000"/>
                    <a:lumOff val="80000"/>
                  </a:srgbClr>
                </a:solidFill>
                <a:latin typeface="Calibri"/>
              </a:rPr>
              <a:t>2</a:t>
            </a:r>
            <a:r>
              <a:rPr lang="en-US" sz="3600" dirty="0">
                <a:solidFill>
                  <a:srgbClr val="4BACC6">
                    <a:lumMod val="20000"/>
                    <a:lumOff val="80000"/>
                  </a:srgbClr>
                </a:solidFill>
                <a:latin typeface="Calibri"/>
              </a:rPr>
              <a:t>ON</a:t>
            </a:r>
            <a:r>
              <a:rPr lang="en-US" sz="3600" baseline="-25000" dirty="0">
                <a:solidFill>
                  <a:srgbClr val="4BACC6">
                    <a:lumMod val="20000"/>
                    <a:lumOff val="80000"/>
                  </a:srgbClr>
                </a:solidFill>
                <a:latin typeface="Calibri"/>
              </a:rPr>
              <a:t>2</a:t>
            </a:r>
            <a:endParaRPr lang="en-US" sz="3600" dirty="0">
              <a:solidFill>
                <a:srgbClr val="4BACC6">
                  <a:lumMod val="20000"/>
                  <a:lumOff val="80000"/>
                </a:srgbClr>
              </a:solidFill>
              <a:latin typeface="Calibri"/>
            </a:endParaRPr>
          </a:p>
        </p:txBody>
      </p:sp>
      <p:sp>
        <p:nvSpPr>
          <p:cNvPr id="30" name="TextBox 29"/>
          <p:cNvSpPr txBox="1"/>
          <p:nvPr/>
        </p:nvSpPr>
        <p:spPr>
          <a:xfrm>
            <a:off x="2282050" y="2283716"/>
            <a:ext cx="2752044" cy="523220"/>
          </a:xfrm>
          <a:prstGeom prst="rect">
            <a:avLst/>
          </a:prstGeom>
          <a:noFill/>
        </p:spPr>
        <p:txBody>
          <a:bodyPr wrap="square" rtlCol="0">
            <a:spAutoFit/>
          </a:bodyPr>
          <a:lstStyle/>
          <a:p>
            <a:pPr algn="ctr" defTabSz="457200"/>
            <a:r>
              <a:rPr lang="en-US" sz="2800" dirty="0">
                <a:solidFill>
                  <a:prstClr val="white"/>
                </a:solidFill>
                <a:latin typeface="Calibri"/>
              </a:rPr>
              <a:t>Harvest</a:t>
            </a:r>
          </a:p>
        </p:txBody>
      </p:sp>
      <p:sp>
        <p:nvSpPr>
          <p:cNvPr id="32" name="TextBox 31"/>
          <p:cNvSpPr txBox="1"/>
          <p:nvPr/>
        </p:nvSpPr>
        <p:spPr>
          <a:xfrm>
            <a:off x="7373832" y="4232290"/>
            <a:ext cx="1225332" cy="1569660"/>
          </a:xfrm>
          <a:prstGeom prst="rect">
            <a:avLst/>
          </a:prstGeom>
          <a:noFill/>
          <a:ln>
            <a:solidFill>
              <a:srgbClr val="FFFFFF"/>
            </a:solidFill>
          </a:ln>
        </p:spPr>
        <p:txBody>
          <a:bodyPr wrap="square" rtlCol="0">
            <a:spAutoFit/>
          </a:bodyPr>
          <a:lstStyle/>
          <a:p>
            <a:pPr algn="ctr" defTabSz="457200"/>
            <a:r>
              <a:rPr lang="en-US" sz="3200" dirty="0">
                <a:solidFill>
                  <a:prstClr val="white"/>
                </a:solidFill>
              </a:rPr>
              <a:t>NO</a:t>
            </a:r>
            <a:r>
              <a:rPr lang="en-US" sz="3200" baseline="-25000" dirty="0">
                <a:solidFill>
                  <a:prstClr val="white"/>
                </a:solidFill>
              </a:rPr>
              <a:t>3</a:t>
            </a:r>
            <a:r>
              <a:rPr lang="en-US" sz="3200" baseline="30000" dirty="0">
                <a:solidFill>
                  <a:prstClr val="white"/>
                </a:solidFill>
              </a:rPr>
              <a:t>-</a:t>
            </a:r>
            <a:r>
              <a:rPr lang="en-US" sz="3200" dirty="0">
                <a:solidFill>
                  <a:prstClr val="white"/>
                </a:solidFill>
              </a:rPr>
              <a:t> &amp; NH</a:t>
            </a:r>
            <a:r>
              <a:rPr lang="en-US" sz="3200" baseline="-25000" dirty="0">
                <a:solidFill>
                  <a:prstClr val="white"/>
                </a:solidFill>
              </a:rPr>
              <a:t>4</a:t>
            </a:r>
            <a:r>
              <a:rPr lang="en-US" sz="3200" baseline="30000" dirty="0">
                <a:solidFill>
                  <a:prstClr val="white"/>
                </a:solidFill>
              </a:rPr>
              <a:t>+</a:t>
            </a:r>
            <a:endParaRPr lang="en-US" sz="3200" dirty="0">
              <a:solidFill>
                <a:prstClr val="white"/>
              </a:solidFill>
            </a:endParaRPr>
          </a:p>
        </p:txBody>
      </p:sp>
      <p:cxnSp>
        <p:nvCxnSpPr>
          <p:cNvPr id="34" name="Straight Arrow Connector 33"/>
          <p:cNvCxnSpPr/>
          <p:nvPr/>
        </p:nvCxnSpPr>
        <p:spPr>
          <a:xfrm flipH="1" flipV="1">
            <a:off x="7232316" y="3743450"/>
            <a:ext cx="141516" cy="488840"/>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7078470" y="5999800"/>
            <a:ext cx="2133360" cy="858200"/>
          </a:xfrm>
          <a:prstGeom prst="straightConnector1">
            <a:avLst/>
          </a:prstGeom>
          <a:ln w="76200" cmpd="sng">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8585913" y="2337470"/>
            <a:ext cx="0" cy="1894821"/>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7986498" y="1793409"/>
            <a:ext cx="1225332" cy="523220"/>
          </a:xfrm>
          <a:prstGeom prst="rect">
            <a:avLst/>
          </a:prstGeom>
          <a:noFill/>
          <a:ln>
            <a:noFill/>
          </a:ln>
        </p:spPr>
        <p:txBody>
          <a:bodyPr wrap="square" rtlCol="0">
            <a:spAutoFit/>
          </a:bodyPr>
          <a:lstStyle/>
          <a:p>
            <a:pPr algn="ctr" defTabSz="457200"/>
            <a:r>
              <a:rPr lang="en-US" sz="2800" dirty="0">
                <a:solidFill>
                  <a:prstClr val="white"/>
                </a:solidFill>
              </a:rPr>
              <a:t>NH</a:t>
            </a:r>
            <a:r>
              <a:rPr lang="en-US" sz="2800" baseline="-25000" dirty="0">
                <a:solidFill>
                  <a:prstClr val="white"/>
                </a:solidFill>
              </a:rPr>
              <a:t>3</a:t>
            </a:r>
            <a:endParaRPr lang="en-US" sz="2800" dirty="0">
              <a:solidFill>
                <a:prstClr val="white"/>
              </a:solidFill>
            </a:endParaRPr>
          </a:p>
        </p:txBody>
      </p:sp>
      <p:sp>
        <p:nvSpPr>
          <p:cNvPr id="35" name="TextBox 34"/>
          <p:cNvSpPr txBox="1"/>
          <p:nvPr/>
        </p:nvSpPr>
        <p:spPr>
          <a:xfrm>
            <a:off x="2100489" y="395275"/>
            <a:ext cx="2728621" cy="1200329"/>
          </a:xfrm>
          <a:prstGeom prst="rect">
            <a:avLst/>
          </a:prstGeom>
          <a:noFill/>
          <a:ln>
            <a:solidFill>
              <a:schemeClr val="bg1"/>
            </a:solidFill>
          </a:ln>
        </p:spPr>
        <p:txBody>
          <a:bodyPr wrap="square" rtlCol="0">
            <a:spAutoFit/>
          </a:bodyPr>
          <a:lstStyle/>
          <a:p>
            <a:pPr algn="ctr" defTabSz="457200"/>
            <a:r>
              <a:rPr lang="en-US" sz="3600" dirty="0">
                <a:solidFill>
                  <a:srgbClr val="4BACC6">
                    <a:lumMod val="20000"/>
                    <a:lumOff val="80000"/>
                  </a:srgbClr>
                </a:solidFill>
                <a:latin typeface="Calibri"/>
              </a:rPr>
              <a:t>Atmosphere 78% N</a:t>
            </a:r>
            <a:r>
              <a:rPr lang="en-US" sz="3600" baseline="-25000" dirty="0">
                <a:solidFill>
                  <a:srgbClr val="4BACC6">
                    <a:lumMod val="20000"/>
                    <a:lumOff val="80000"/>
                  </a:srgbClr>
                </a:solidFill>
                <a:latin typeface="Calibri"/>
              </a:rPr>
              <a:t>2</a:t>
            </a:r>
            <a:endParaRPr lang="en-US" sz="3600" dirty="0">
              <a:solidFill>
                <a:srgbClr val="4BACC6">
                  <a:lumMod val="20000"/>
                  <a:lumOff val="80000"/>
                </a:srgbClr>
              </a:solidFill>
              <a:latin typeface="Calibri"/>
            </a:endParaRPr>
          </a:p>
        </p:txBody>
      </p:sp>
    </p:spTree>
    <p:extLst>
      <p:ext uri="{BB962C8B-B14F-4D97-AF65-F5344CB8AC3E}">
        <p14:creationId xmlns:p14="http://schemas.microsoft.com/office/powerpoint/2010/main" val="3797280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a:xfrm>
            <a:off x="1581194" y="533400"/>
            <a:ext cx="8282535" cy="990600"/>
          </a:xfrm>
        </p:spPr>
        <p:txBody>
          <a:bodyPr/>
          <a:lstStyle/>
          <a:p>
            <a:r>
              <a:rPr lang="en-US" dirty="0"/>
              <a:t>The atmosphere is ~78% N</a:t>
            </a:r>
          </a:p>
        </p:txBody>
      </p:sp>
      <p:sp>
        <p:nvSpPr>
          <p:cNvPr id="2051" name="TPAnswers"/>
          <p:cNvSpPr>
            <a:spLocks noGrp="1"/>
          </p:cNvSpPr>
          <p:nvPr>
            <p:ph idx="1"/>
            <p:custDataLst>
              <p:tags r:id="rId2"/>
            </p:custDataLst>
          </p:nvPr>
        </p:nvSpPr>
        <p:spPr>
          <a:xfrm>
            <a:off x="1581194" y="1600200"/>
            <a:ext cx="8282535" cy="4876800"/>
          </a:xfrm>
        </p:spPr>
        <p:txBody>
          <a:bodyPr/>
          <a:lstStyle/>
          <a:p>
            <a:pPr marL="514350" indent="-514350">
              <a:buFont typeface="Arial" charset="0"/>
              <a:buAutoNum type="alphaUcPeriod"/>
            </a:pPr>
            <a:r>
              <a:rPr lang="en-US" dirty="0" smtClean="0">
                <a:latin typeface="Calibri" charset="0"/>
                <a:ea typeface="MS PGothic" charset="0"/>
              </a:rPr>
              <a:t>True</a:t>
            </a:r>
          </a:p>
          <a:p>
            <a:pPr marL="514350" indent="-514350">
              <a:buFont typeface="Arial" charset="0"/>
              <a:buAutoNum type="alphaUcPeriod"/>
            </a:pPr>
            <a:r>
              <a:rPr lang="en-US" dirty="0" smtClean="0">
                <a:latin typeface="Calibri" charset="0"/>
                <a:ea typeface="MS PGothic" charset="0"/>
              </a:rPr>
              <a:t>False</a:t>
            </a:r>
            <a:endParaRPr lang="en-US" dirty="0">
              <a:latin typeface="Calibri" charset="0"/>
              <a:ea typeface="MS PGothic" charset="0"/>
            </a:endParaRPr>
          </a:p>
        </p:txBody>
      </p:sp>
      <p:pic>
        <p:nvPicPr>
          <p:cNvPr id="2" name="TPChart" descr="7900772481D84C59BB89EBB4F9AAC026Chart20150622143609649.png" hidden="1"/>
          <p:cNvPicPr>
            <a:picLocks/>
          </p:cNvPicPr>
          <p:nvPr>
            <p:custDataLst>
              <p:tags r:id="rId3"/>
            </p:custDataLst>
          </p:nvPr>
        </p:nvPicPr>
        <p:blipFill>
          <a:blip r:embed="rId5" cstate="email">
            <a:extLst>
              <a:ext uri="{28A0092B-C50C-407E-A947-70E740481C1C}">
                <a14:useLocalDpi xmlns:a14="http://schemas.microsoft.com/office/drawing/2010/main" val="0"/>
              </a:ext>
            </a:extLst>
          </a:blip>
          <a:stretch>
            <a:fillRect/>
          </a:stretch>
        </p:blipFill>
        <p:spPr>
          <a:xfrm>
            <a:off x="6032500" y="1600200"/>
            <a:ext cx="4572000" cy="5143500"/>
          </a:xfrm>
          <a:prstGeom prst="rect">
            <a:avLst/>
          </a:prstGeom>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r>
              <a:rPr lang="en-US" dirty="0"/>
              <a:t>Ammonia gas is more likely to be produced when:</a:t>
            </a:r>
            <a:endParaRPr lang="en-US" dirty="0">
              <a:latin typeface="Calibri" charset="0"/>
              <a:ea typeface="MS PGothic" charset="0"/>
            </a:endParaRPr>
          </a:p>
        </p:txBody>
      </p:sp>
      <p:sp>
        <p:nvSpPr>
          <p:cNvPr id="2051" name="TPAnswers"/>
          <p:cNvSpPr>
            <a:spLocks noGrp="1"/>
          </p:cNvSpPr>
          <p:nvPr>
            <p:ph idx="1"/>
            <p:custDataLst>
              <p:tags r:id="rId2"/>
            </p:custDataLst>
          </p:nvPr>
        </p:nvSpPr>
        <p:spPr>
          <a:xfrm>
            <a:off x="962380" y="1600201"/>
            <a:ext cx="5723455" cy="4525963"/>
          </a:xfrm>
        </p:spPr>
        <p:txBody>
          <a:bodyPr/>
          <a:lstStyle/>
          <a:p>
            <a:pPr marL="514350" indent="-514350">
              <a:buAutoNum type="alphaLcPeriod"/>
            </a:pPr>
            <a:r>
              <a:rPr lang="en-US" dirty="0"/>
              <a:t>Nitrate fertilizers are incorporated into the soil</a:t>
            </a:r>
          </a:p>
          <a:p>
            <a:pPr marL="514350" indent="-514350">
              <a:buAutoNum type="alphaLcPeriod"/>
            </a:pPr>
            <a:r>
              <a:rPr lang="en-US" dirty="0"/>
              <a:t>Ammonium fertilizers are applied to the surface of soils</a:t>
            </a:r>
          </a:p>
          <a:p>
            <a:pPr marL="514350" indent="-514350">
              <a:buAutoNum type="alphaLcPeriod"/>
            </a:pPr>
            <a:r>
              <a:rPr lang="en-US" dirty="0"/>
              <a:t>Soils are acidic  </a:t>
            </a:r>
          </a:p>
        </p:txBody>
      </p:sp>
      <p:pic>
        <p:nvPicPr>
          <p:cNvPr id="2" name="TPChart" descr="A1D199FC474E4B228422A6436465D5A9Chart20150622143938950.png" hidden="1"/>
          <p:cNvPicPr>
            <a:picLocks/>
          </p:cNvPicPr>
          <p:nvPr>
            <p:custDataLst>
              <p:tags r:id="rId3"/>
            </p:custDataLst>
          </p:nvPr>
        </p:nvPicPr>
        <p:blipFill>
          <a:blip r:embed="rId5" cstate="email">
            <a:extLst>
              <a:ext uri="{28A0092B-C50C-407E-A947-70E740481C1C}">
                <a14:useLocalDpi xmlns:a14="http://schemas.microsoft.com/office/drawing/2010/main" val="0"/>
              </a:ext>
            </a:extLst>
          </a:blip>
          <a:stretch>
            <a:fillRect/>
          </a:stretch>
        </p:blipFill>
        <p:spPr>
          <a:xfrm>
            <a:off x="6032500" y="1600200"/>
            <a:ext cx="4572000" cy="5143500"/>
          </a:xfrm>
          <a:prstGeom prst="rect">
            <a:avLst/>
          </a:prstGeom>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17" y="176561"/>
            <a:ext cx="8888304" cy="990600"/>
          </a:xfrm>
        </p:spPr>
        <p:txBody>
          <a:bodyPr/>
          <a:lstStyle/>
          <a:p>
            <a:r>
              <a:rPr lang="en-US" dirty="0" smtClean="0"/>
              <a:t>Nitrogen Fertilization</a:t>
            </a:r>
            <a:endParaRPr lang="en-US" dirty="0"/>
          </a:p>
        </p:txBody>
      </p:sp>
      <p:sp>
        <p:nvSpPr>
          <p:cNvPr id="3" name="Content Placeholder 2"/>
          <p:cNvSpPr>
            <a:spLocks noGrp="1"/>
          </p:cNvSpPr>
          <p:nvPr>
            <p:ph idx="1"/>
          </p:nvPr>
        </p:nvSpPr>
        <p:spPr>
          <a:xfrm>
            <a:off x="622517" y="1071875"/>
            <a:ext cx="8888304" cy="4572000"/>
          </a:xfrm>
        </p:spPr>
        <p:txBody>
          <a:bodyPr>
            <a:normAutofit/>
          </a:bodyPr>
          <a:lstStyle/>
          <a:p>
            <a:r>
              <a:rPr lang="en-US" dirty="0" smtClean="0"/>
              <a:t>Most soils do not have enough N to allow maximum crop production (only about 2-3% of organic N is mineralized each year).</a:t>
            </a:r>
          </a:p>
          <a:p>
            <a:r>
              <a:rPr lang="en-US" dirty="0" smtClean="0"/>
              <a:t>N is added to crop fields as nitrate or ammonia</a:t>
            </a:r>
          </a:p>
          <a:p>
            <a:r>
              <a:rPr lang="en-US" dirty="0" smtClean="0"/>
              <a:t>Legume crops are able to fix their own N </a:t>
            </a:r>
          </a:p>
          <a:p>
            <a:pPr lvl="1">
              <a:buFont typeface="Arial"/>
              <a:buChar char="•"/>
            </a:pPr>
            <a:r>
              <a:rPr lang="en-US" dirty="0" smtClean="0"/>
              <a:t>Symbiotic bacteria take N</a:t>
            </a:r>
            <a:r>
              <a:rPr lang="en-US" baseline="-25000" dirty="0" smtClean="0"/>
              <a:t>2</a:t>
            </a:r>
            <a:r>
              <a:rPr lang="en-US" dirty="0" smtClean="0"/>
              <a:t> from the air and convert it to a form the legumes can use (N fixation)</a:t>
            </a:r>
          </a:p>
          <a:p>
            <a:endParaRPr lang="en-US" dirty="0" smtClean="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49230" y="4857375"/>
            <a:ext cx="2676293" cy="1726208"/>
          </a:xfrm>
          <a:prstGeom prst="rect">
            <a:avLst/>
          </a:prstGeom>
        </p:spPr>
      </p:pic>
      <p:sp>
        <p:nvSpPr>
          <p:cNvPr id="5" name="TextBox 4"/>
          <p:cNvSpPr txBox="1"/>
          <p:nvPr/>
        </p:nvSpPr>
        <p:spPr>
          <a:xfrm>
            <a:off x="5359982" y="6488668"/>
            <a:ext cx="2946640" cy="338554"/>
          </a:xfrm>
          <a:prstGeom prst="rect">
            <a:avLst/>
          </a:prstGeom>
          <a:noFill/>
        </p:spPr>
        <p:txBody>
          <a:bodyPr wrap="none" rtlCol="0">
            <a:spAutoFit/>
          </a:bodyPr>
          <a:lstStyle/>
          <a:p>
            <a:r>
              <a:rPr lang="en-US" sz="1600" dirty="0"/>
              <a:t>Image from soils4teachers.org</a:t>
            </a:r>
          </a:p>
        </p:txBody>
      </p:sp>
    </p:spTree>
    <p:extLst>
      <p:ext uri="{BB962C8B-B14F-4D97-AF65-F5344CB8AC3E}">
        <p14:creationId xmlns:p14="http://schemas.microsoft.com/office/powerpoint/2010/main" val="1759505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r>
              <a:rPr lang="en-US" dirty="0"/>
              <a:t>What is the largest source of N in agriculture?</a:t>
            </a:r>
            <a:endParaRPr lang="en-US" dirty="0">
              <a:latin typeface="Calibri" charset="0"/>
              <a:ea typeface="MS PGothic" charset="0"/>
            </a:endParaRPr>
          </a:p>
        </p:txBody>
      </p:sp>
      <p:sp>
        <p:nvSpPr>
          <p:cNvPr id="2051" name="TPAnswers"/>
          <p:cNvSpPr>
            <a:spLocks noGrp="1"/>
          </p:cNvSpPr>
          <p:nvPr>
            <p:ph idx="1"/>
            <p:custDataLst>
              <p:tags r:id="rId2"/>
            </p:custDataLst>
          </p:nvPr>
        </p:nvSpPr>
        <p:spPr>
          <a:xfrm>
            <a:off x="1357088" y="1789780"/>
            <a:ext cx="5933153" cy="4525963"/>
          </a:xfrm>
        </p:spPr>
        <p:txBody>
          <a:bodyPr/>
          <a:lstStyle/>
          <a:p>
            <a:pPr marL="514350" indent="-514350">
              <a:buFont typeface="+mj-lt"/>
              <a:buAutoNum type="alphaLcPeriod"/>
            </a:pPr>
            <a:r>
              <a:rPr lang="en-US" dirty="0"/>
              <a:t>Animal waste</a:t>
            </a:r>
          </a:p>
          <a:p>
            <a:pPr marL="514350" indent="-514350">
              <a:buFont typeface="+mj-lt"/>
              <a:buAutoNum type="alphaLcPeriod"/>
            </a:pPr>
            <a:r>
              <a:rPr lang="en-US" dirty="0"/>
              <a:t>Lightning fixation of N</a:t>
            </a:r>
            <a:r>
              <a:rPr lang="en-US" baseline="-25000" dirty="0"/>
              <a:t>2</a:t>
            </a:r>
          </a:p>
          <a:p>
            <a:pPr marL="514350" indent="-514350">
              <a:buFont typeface="+mj-lt"/>
              <a:buAutoNum type="alphaLcPeriod"/>
            </a:pPr>
            <a:r>
              <a:rPr lang="en-US" dirty="0"/>
              <a:t>Symbiotic Bacteria</a:t>
            </a:r>
          </a:p>
          <a:p>
            <a:pPr marL="514350" indent="-514350">
              <a:buFont typeface="+mj-lt"/>
              <a:buAutoNum type="alphaLcPeriod"/>
            </a:pPr>
            <a:r>
              <a:rPr lang="en-US" dirty="0"/>
              <a:t>Fertilizer</a:t>
            </a:r>
          </a:p>
        </p:txBody>
      </p:sp>
      <p:pic>
        <p:nvPicPr>
          <p:cNvPr id="2" name="TPChart" descr="613781AFB2884B269A33C6F05BE28070Chart20150622144104205.png" hidden="1"/>
          <p:cNvPicPr>
            <a:picLocks/>
          </p:cNvPicPr>
          <p:nvPr>
            <p:custDataLst>
              <p:tags r:id="rId3"/>
            </p:custDataLst>
          </p:nvPr>
        </p:nvPicPr>
        <p:blipFill>
          <a:blip r:embed="rId5" cstate="email">
            <a:extLst>
              <a:ext uri="{28A0092B-C50C-407E-A947-70E740481C1C}">
                <a14:useLocalDpi xmlns:a14="http://schemas.microsoft.com/office/drawing/2010/main" val="0"/>
              </a:ext>
            </a:extLst>
          </a:blip>
          <a:stretch>
            <a:fillRect/>
          </a:stretch>
        </p:blipFill>
        <p:spPr>
          <a:xfrm>
            <a:off x="6032500" y="1600200"/>
            <a:ext cx="4572000" cy="5143500"/>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23312" y="1600200"/>
            <a:ext cx="10077007" cy="4876800"/>
          </a:xfrm>
        </p:spPr>
        <p:txBody>
          <a:bodyPr>
            <a:normAutofit/>
          </a:bodyPr>
          <a:lstStyle/>
          <a:p>
            <a:pPr marL="457200" indent="-457200">
              <a:buClr>
                <a:schemeClr val="tx1"/>
              </a:buClr>
              <a:buFont typeface="+mj-lt"/>
              <a:buAutoNum type="arabicPeriod"/>
            </a:pPr>
            <a:r>
              <a:rPr lang="en-US" dirty="0" smtClean="0"/>
              <a:t>Describe </a:t>
            </a:r>
            <a:r>
              <a:rPr lang="en-US" dirty="0"/>
              <a:t>nitrogen cycling in </a:t>
            </a:r>
            <a:r>
              <a:rPr lang="en-US" dirty="0" smtClean="0"/>
              <a:t>agricultural soils</a:t>
            </a:r>
            <a:endParaRPr lang="en-US" dirty="0"/>
          </a:p>
          <a:p>
            <a:pPr marL="457200" indent="-457200">
              <a:buClr>
                <a:schemeClr val="tx1"/>
              </a:buClr>
              <a:buFont typeface="+mj-lt"/>
              <a:buAutoNum type="arabicPeriod"/>
            </a:pPr>
            <a:r>
              <a:rPr lang="en-US" dirty="0" smtClean="0"/>
              <a:t>Identify </a:t>
            </a:r>
            <a:r>
              <a:rPr lang="en-US" dirty="0"/>
              <a:t>the major </a:t>
            </a:r>
            <a:r>
              <a:rPr lang="en-US" dirty="0" smtClean="0"/>
              <a:t>processes of </a:t>
            </a:r>
            <a:r>
              <a:rPr lang="en-US" dirty="0"/>
              <a:t>the nitrogen </a:t>
            </a:r>
            <a:r>
              <a:rPr lang="en-US" dirty="0" smtClean="0"/>
              <a:t>cycle</a:t>
            </a:r>
          </a:p>
          <a:p>
            <a:pPr marL="457200" indent="-457200">
              <a:buClr>
                <a:schemeClr val="tx1"/>
              </a:buClr>
              <a:buFont typeface="+mj-lt"/>
              <a:buAutoNum type="arabicPeriod"/>
            </a:pPr>
            <a:r>
              <a:rPr lang="en-US" dirty="0" smtClean="0"/>
              <a:t>Describe </a:t>
            </a:r>
            <a:r>
              <a:rPr lang="en-US" dirty="0"/>
              <a:t>the relationship between agricultural crop production and nitrogen</a:t>
            </a:r>
          </a:p>
          <a:p>
            <a:pPr marL="457200" indent="-457200">
              <a:buClr>
                <a:schemeClr val="tx1"/>
              </a:buClr>
              <a:buFont typeface="+mj-lt"/>
              <a:buAutoNum type="arabicPeriod"/>
            </a:pPr>
            <a:r>
              <a:rPr lang="en-US" dirty="0"/>
              <a:t>Describe the reasons why nitrogen application in excess is harmful to the environment and the farm </a:t>
            </a:r>
            <a:r>
              <a:rPr lang="en-US" dirty="0" smtClean="0"/>
              <a:t>budget</a:t>
            </a:r>
            <a:endParaRPr lang="en-US" dirty="0"/>
          </a:p>
          <a:p>
            <a:pPr marL="457200" indent="-457200">
              <a:buClr>
                <a:schemeClr val="tx1"/>
              </a:buClr>
              <a:buFont typeface="+mj-lt"/>
              <a:buAutoNum type="arabicPeriod"/>
            </a:pPr>
            <a:r>
              <a:rPr lang="en-US" dirty="0" smtClean="0"/>
              <a:t>Identify </a:t>
            </a:r>
            <a:r>
              <a:rPr lang="en-US" dirty="0"/>
              <a:t>ways nitrogen moves into and out of the </a:t>
            </a:r>
            <a:r>
              <a:rPr lang="en-US" dirty="0" smtClean="0"/>
              <a:t>soil</a:t>
            </a:r>
            <a:endParaRPr lang="en-US" dirty="0"/>
          </a:p>
        </p:txBody>
      </p:sp>
    </p:spTree>
    <p:extLst>
      <p:ext uri="{BB962C8B-B14F-4D97-AF65-F5344CB8AC3E}">
        <p14:creationId xmlns:p14="http://schemas.microsoft.com/office/powerpoint/2010/main" val="3945664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N?</a:t>
            </a:r>
            <a:endParaRPr lang="en-US" dirty="0"/>
          </a:p>
        </p:txBody>
      </p:sp>
      <p:sp>
        <p:nvSpPr>
          <p:cNvPr id="3" name="Content Placeholder 2"/>
          <p:cNvSpPr>
            <a:spLocks noGrp="1"/>
          </p:cNvSpPr>
          <p:nvPr>
            <p:ph idx="1"/>
          </p:nvPr>
        </p:nvSpPr>
        <p:spPr/>
        <p:txBody>
          <a:bodyPr>
            <a:normAutofit/>
          </a:bodyPr>
          <a:lstStyle/>
          <a:p>
            <a:r>
              <a:rPr lang="en-US" dirty="0"/>
              <a:t>N tends to be the most expensive component of fertilizer.</a:t>
            </a:r>
            <a:endParaRPr lang="en-US" dirty="0" smtClean="0"/>
          </a:p>
          <a:p>
            <a:pPr lvl="1">
              <a:buFont typeface="Arial"/>
              <a:buChar char="•"/>
            </a:pPr>
            <a:r>
              <a:rPr lang="en-US" dirty="0" smtClean="0"/>
              <a:t>Over</a:t>
            </a:r>
            <a:r>
              <a:rPr lang="en-US" dirty="0"/>
              <a:t>-</a:t>
            </a:r>
            <a:r>
              <a:rPr lang="en-US" dirty="0" smtClean="0"/>
              <a:t>application </a:t>
            </a:r>
            <a:r>
              <a:rPr lang="en-US" dirty="0"/>
              <a:t>can pollute the </a:t>
            </a:r>
            <a:r>
              <a:rPr lang="en-US" dirty="0" smtClean="0"/>
              <a:t>environment, harm plants and is expensive</a:t>
            </a:r>
            <a:endParaRPr lang="en-US" dirty="0"/>
          </a:p>
          <a:p>
            <a:pPr lvl="1">
              <a:buFont typeface="Arial"/>
              <a:buChar char="•"/>
            </a:pPr>
            <a:r>
              <a:rPr lang="en-US" dirty="0"/>
              <a:t>Under-application of nitrogen reduces crop yields</a:t>
            </a:r>
            <a:r>
              <a:rPr lang="en-US" dirty="0" smtClean="0"/>
              <a:t>.</a:t>
            </a:r>
          </a:p>
          <a:p>
            <a:r>
              <a:rPr lang="en-US" dirty="0" smtClean="0"/>
              <a:t>Precision agriculture focuses on applying only just what the plants can use</a:t>
            </a:r>
            <a:endParaRPr lang="en-US" dirty="0"/>
          </a:p>
        </p:txBody>
      </p:sp>
    </p:spTree>
    <p:extLst>
      <p:ext uri="{BB962C8B-B14F-4D97-AF65-F5344CB8AC3E}">
        <p14:creationId xmlns:p14="http://schemas.microsoft.com/office/powerpoint/2010/main" val="528244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Use Efficiency</a:t>
            </a:r>
            <a:endParaRPr lang="en-US" dirty="0"/>
          </a:p>
        </p:txBody>
      </p:sp>
      <p:sp>
        <p:nvSpPr>
          <p:cNvPr id="3" name="Content Placeholder 2"/>
          <p:cNvSpPr>
            <a:spLocks noGrp="1"/>
          </p:cNvSpPr>
          <p:nvPr>
            <p:ph idx="1"/>
          </p:nvPr>
        </p:nvSpPr>
        <p:spPr/>
        <p:txBody>
          <a:bodyPr>
            <a:normAutofit/>
          </a:bodyPr>
          <a:lstStyle/>
          <a:p>
            <a:r>
              <a:rPr lang="en-US" dirty="0" smtClean="0"/>
              <a:t>Can be defined as:</a:t>
            </a:r>
          </a:p>
          <a:p>
            <a:pPr marL="548640" lvl="2" indent="0">
              <a:buNone/>
            </a:pPr>
            <a:r>
              <a:rPr lang="en-US" dirty="0" smtClean="0"/>
              <a:t>-N harvested divided by N applied</a:t>
            </a:r>
          </a:p>
          <a:p>
            <a:pPr marL="548640" lvl="2" indent="0">
              <a:buNone/>
            </a:pPr>
            <a:r>
              <a:rPr lang="en-US" dirty="0" smtClean="0"/>
              <a:t> -World-wide average for cereal crops ~ 33%</a:t>
            </a:r>
          </a:p>
          <a:p>
            <a:pPr marL="548640" lvl="2" indent="0">
              <a:buNone/>
            </a:pPr>
            <a:r>
              <a:rPr lang="en-US" dirty="0" smtClean="0"/>
              <a:t>-Loss of N occurs through volatilization, denitrification, leaching and erosion</a:t>
            </a:r>
          </a:p>
          <a:p>
            <a:pPr marL="548640" lvl="2" indent="0">
              <a:buNone/>
            </a:pPr>
            <a:r>
              <a:rPr lang="en-US" dirty="0" smtClean="0"/>
              <a:t>-</a:t>
            </a:r>
            <a:r>
              <a:rPr lang="en-US" dirty="0"/>
              <a:t>E</a:t>
            </a:r>
            <a:r>
              <a:rPr lang="en-US" dirty="0" smtClean="0"/>
              <a:t>conomic loss</a:t>
            </a:r>
          </a:p>
          <a:p>
            <a:pPr marL="548640" lvl="2" indent="0">
              <a:buNone/>
            </a:pPr>
            <a:r>
              <a:rPr lang="en-US" dirty="0" smtClean="0"/>
              <a:t>-Scientists are looking for ways to improve NUE through better soil management and </a:t>
            </a:r>
            <a:r>
              <a:rPr lang="en-US" smtClean="0"/>
              <a:t>crop breeding</a:t>
            </a:r>
            <a:endParaRPr lang="en-US" dirty="0"/>
          </a:p>
        </p:txBody>
      </p:sp>
    </p:spTree>
    <p:extLst>
      <p:ext uri="{BB962C8B-B14F-4D97-AF65-F5344CB8AC3E}">
        <p14:creationId xmlns:p14="http://schemas.microsoft.com/office/powerpoint/2010/main" val="2145206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marL="514350" indent="-514350"/>
            <a:r>
              <a:rPr lang="en-US" dirty="0"/>
              <a:t>Nitrogen is the most limiting and over-applied nutrient in agricultural soils?</a:t>
            </a:r>
          </a:p>
        </p:txBody>
      </p:sp>
      <p:sp>
        <p:nvSpPr>
          <p:cNvPr id="2051" name="TPAnswers"/>
          <p:cNvSpPr>
            <a:spLocks noGrp="1"/>
          </p:cNvSpPr>
          <p:nvPr>
            <p:ph idx="1"/>
            <p:custDataLst>
              <p:tags r:id="rId2"/>
            </p:custDataLst>
          </p:nvPr>
        </p:nvSpPr>
        <p:spPr/>
        <p:txBody>
          <a:bodyPr/>
          <a:lstStyle/>
          <a:p>
            <a:pPr marL="514350" indent="-514350">
              <a:buFont typeface="Arial" charset="0"/>
              <a:buAutoNum type="alphaUcPeriod"/>
            </a:pPr>
            <a:r>
              <a:rPr lang="en-US" dirty="0" smtClean="0">
                <a:latin typeface="Calibri" charset="0"/>
                <a:ea typeface="MS PGothic" charset="0"/>
              </a:rPr>
              <a:t>True</a:t>
            </a:r>
          </a:p>
          <a:p>
            <a:pPr marL="514350" indent="-514350">
              <a:buFont typeface="Arial" charset="0"/>
              <a:buAutoNum type="alphaUcPeriod"/>
            </a:pPr>
            <a:r>
              <a:rPr lang="en-US" dirty="0" smtClean="0">
                <a:latin typeface="Calibri" charset="0"/>
                <a:ea typeface="MS PGothic" charset="0"/>
              </a:rPr>
              <a:t>False</a:t>
            </a:r>
            <a:endParaRPr lang="en-US" dirty="0">
              <a:latin typeface="Calibri" charset="0"/>
              <a:ea typeface="MS PGothic" charset="0"/>
            </a:endParaRPr>
          </a:p>
        </p:txBody>
      </p:sp>
      <p:pic>
        <p:nvPicPr>
          <p:cNvPr id="2" name="TPChart" descr="2A0A15B2ADB14528B552FFBB6FA1274DChart20150622143440975.png" hidden="1"/>
          <p:cNvPicPr>
            <a:picLocks/>
          </p:cNvPicPr>
          <p:nvPr>
            <p:custDataLst>
              <p:tags r:id="rId3"/>
            </p:custDataLst>
          </p:nvPr>
        </p:nvPicPr>
        <p:blipFill>
          <a:blip r:embed="rId5" cstate="email">
            <a:extLst>
              <a:ext uri="{28A0092B-C50C-407E-A947-70E740481C1C}">
                <a14:useLocalDpi xmlns:a14="http://schemas.microsoft.com/office/drawing/2010/main" val="0"/>
              </a:ext>
            </a:extLst>
          </a:blip>
          <a:stretch>
            <a:fillRect/>
          </a:stretch>
        </p:blipFill>
        <p:spPr>
          <a:xfrm>
            <a:off x="6032500" y="1600200"/>
            <a:ext cx="4572000" cy="5143500"/>
          </a:xfrm>
          <a:prstGeom prst="rect">
            <a:avLst/>
          </a:prstGeom>
        </p:spPr>
      </p:pic>
    </p:spTree>
    <p:custDataLst>
      <p:tags r:id="rId1"/>
    </p:custDataLst>
    <p:extLst>
      <p:ext uri="{BB962C8B-B14F-4D97-AF65-F5344CB8AC3E}">
        <p14:creationId xmlns:p14="http://schemas.microsoft.com/office/powerpoint/2010/main" val="1386249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17" y="493088"/>
            <a:ext cx="8973056" cy="990600"/>
          </a:xfrm>
        </p:spPr>
        <p:txBody>
          <a:bodyPr/>
          <a:lstStyle/>
          <a:p>
            <a:r>
              <a:rPr lang="en-US" dirty="0" smtClean="0"/>
              <a:t>Nitrogen GHG</a:t>
            </a:r>
            <a:endParaRPr lang="en-US" dirty="0"/>
          </a:p>
        </p:txBody>
      </p:sp>
      <p:sp>
        <p:nvSpPr>
          <p:cNvPr id="3" name="Content Placeholder 2"/>
          <p:cNvSpPr>
            <a:spLocks noGrp="1"/>
          </p:cNvSpPr>
          <p:nvPr>
            <p:ph idx="1"/>
          </p:nvPr>
        </p:nvSpPr>
        <p:spPr>
          <a:xfrm>
            <a:off x="622517" y="1558960"/>
            <a:ext cx="8973056" cy="5068229"/>
          </a:xfrm>
        </p:spPr>
        <p:txBody>
          <a:bodyPr>
            <a:normAutofit/>
          </a:bodyPr>
          <a:lstStyle/>
          <a:p>
            <a:r>
              <a:rPr lang="en-US" dirty="0" smtClean="0"/>
              <a:t>Nitrogen can take the form of several greenhouse gases that are of concern</a:t>
            </a:r>
          </a:p>
          <a:p>
            <a:r>
              <a:rPr lang="en-US" dirty="0" smtClean="0"/>
              <a:t>Nitrous oxide (N</a:t>
            </a:r>
            <a:r>
              <a:rPr lang="en-US" baseline="-25000" dirty="0" smtClean="0"/>
              <a:t>2</a:t>
            </a:r>
            <a:r>
              <a:rPr lang="en-US" dirty="0" smtClean="0"/>
              <a:t>O) accounts for about 5% of all US GHG emissions</a:t>
            </a:r>
          </a:p>
          <a:p>
            <a:r>
              <a:rPr lang="en-US" dirty="0" smtClean="0"/>
              <a:t>The impact of 1 pound of N</a:t>
            </a:r>
            <a:r>
              <a:rPr lang="en-US" baseline="-25000" dirty="0" smtClean="0"/>
              <a:t>2</a:t>
            </a:r>
            <a:r>
              <a:rPr lang="en-US" dirty="0" smtClean="0"/>
              <a:t>O on warming in the atmosphere is almost 300 times that of 1 pound of CO</a:t>
            </a:r>
            <a:r>
              <a:rPr lang="en-US" baseline="-25000" dirty="0" smtClean="0"/>
              <a:t>2</a:t>
            </a:r>
          </a:p>
          <a:p>
            <a:r>
              <a:rPr lang="en-US" dirty="0" smtClean="0"/>
              <a:t>Agricultural soil management and manure management together are estimated to contribute about 79% of N</a:t>
            </a:r>
            <a:r>
              <a:rPr lang="en-US" baseline="-25000" dirty="0" smtClean="0"/>
              <a:t>2</a:t>
            </a:r>
            <a:r>
              <a:rPr lang="en-US" dirty="0" smtClean="0"/>
              <a:t>O emissions (EPA, 2013).</a:t>
            </a:r>
            <a:endParaRPr lang="en-US" dirty="0"/>
          </a:p>
        </p:txBody>
      </p:sp>
    </p:spTree>
    <p:extLst>
      <p:ext uri="{BB962C8B-B14F-4D97-AF65-F5344CB8AC3E}">
        <p14:creationId xmlns:p14="http://schemas.microsoft.com/office/powerpoint/2010/main" val="80134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r>
              <a:rPr lang="en-US" dirty="0" err="1"/>
              <a:t>Denitrification</a:t>
            </a:r>
            <a:r>
              <a:rPr lang="en-US" dirty="0"/>
              <a:t> can produce greenhouse gases such as:</a:t>
            </a:r>
            <a:endParaRPr lang="en-US" dirty="0">
              <a:latin typeface="Calibri" charset="0"/>
              <a:ea typeface="MS PGothic" charset="0"/>
            </a:endParaRPr>
          </a:p>
        </p:txBody>
      </p:sp>
      <p:sp>
        <p:nvSpPr>
          <p:cNvPr id="2051" name="TPAnswers"/>
          <p:cNvSpPr>
            <a:spLocks noGrp="1"/>
          </p:cNvSpPr>
          <p:nvPr>
            <p:ph idx="1"/>
            <p:custDataLst>
              <p:tags r:id="rId2"/>
            </p:custDataLst>
          </p:nvPr>
        </p:nvSpPr>
        <p:spPr>
          <a:xfrm>
            <a:off x="3213353" y="1922484"/>
            <a:ext cx="4114800" cy="4525963"/>
          </a:xfrm>
        </p:spPr>
        <p:txBody>
          <a:bodyPr/>
          <a:lstStyle/>
          <a:p>
            <a:pPr marL="514350" indent="-514350">
              <a:buAutoNum type="alphaLcPeriod"/>
            </a:pPr>
            <a:r>
              <a:rPr lang="en-US" dirty="0"/>
              <a:t>N</a:t>
            </a:r>
            <a:r>
              <a:rPr lang="en-US" baseline="-25000" dirty="0"/>
              <a:t>2</a:t>
            </a:r>
            <a:r>
              <a:rPr lang="en-US" dirty="0"/>
              <a:t> (g)</a:t>
            </a:r>
          </a:p>
          <a:p>
            <a:pPr marL="514350" indent="-514350">
              <a:buAutoNum type="alphaLcPeriod"/>
            </a:pPr>
            <a:r>
              <a:rPr lang="en-US" dirty="0"/>
              <a:t>NO</a:t>
            </a:r>
            <a:r>
              <a:rPr lang="en-US" baseline="-25000" dirty="0"/>
              <a:t>4</a:t>
            </a:r>
            <a:r>
              <a:rPr lang="en-US" dirty="0"/>
              <a:t> (g)</a:t>
            </a:r>
          </a:p>
          <a:p>
            <a:pPr marL="514350" indent="-514350">
              <a:buAutoNum type="alphaLcPeriod"/>
            </a:pPr>
            <a:r>
              <a:rPr lang="en-US" dirty="0"/>
              <a:t>N</a:t>
            </a:r>
            <a:r>
              <a:rPr lang="en-US" baseline="-25000" dirty="0"/>
              <a:t>2</a:t>
            </a:r>
            <a:r>
              <a:rPr lang="en-US" dirty="0"/>
              <a:t>O (g</a:t>
            </a:r>
            <a:r>
              <a:rPr lang="en-US" dirty="0" smtClean="0"/>
              <a:t>)</a:t>
            </a:r>
          </a:p>
          <a:p>
            <a:pPr marL="514350" indent="-514350">
              <a:buAutoNum type="alphaLcPeriod"/>
            </a:pPr>
            <a:endParaRPr lang="en-US" dirty="0"/>
          </a:p>
        </p:txBody>
      </p:sp>
      <p:pic>
        <p:nvPicPr>
          <p:cNvPr id="2" name="TPChart" descr="5AF3E664818C4FD3A5BEE3C2BF944DE4Chart20150622143859436.png" hidden="1"/>
          <p:cNvPicPr>
            <a:picLocks/>
          </p:cNvPicPr>
          <p:nvPr>
            <p:custDataLst>
              <p:tags r:id="rId3"/>
            </p:custDataLst>
          </p:nvPr>
        </p:nvPicPr>
        <p:blipFill>
          <a:blip r:embed="rId5" cstate="email">
            <a:extLst>
              <a:ext uri="{28A0092B-C50C-407E-A947-70E740481C1C}">
                <a14:useLocalDpi xmlns:a14="http://schemas.microsoft.com/office/drawing/2010/main" val="0"/>
              </a:ext>
            </a:extLst>
          </a:blip>
          <a:stretch>
            <a:fillRect/>
          </a:stretch>
        </p:blipFill>
        <p:spPr>
          <a:xfrm>
            <a:off x="6032500" y="1600200"/>
            <a:ext cx="4572000" cy="5143500"/>
          </a:xfrm>
          <a:prstGeom prst="rect">
            <a:avLst/>
          </a:prstGeom>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of Nitrogen Application</a:t>
            </a:r>
            <a:endParaRPr lang="en-US" dirty="0"/>
          </a:p>
        </p:txBody>
      </p:sp>
      <p:sp>
        <p:nvSpPr>
          <p:cNvPr id="3" name="Content Placeholder 2"/>
          <p:cNvSpPr>
            <a:spLocks noGrp="1"/>
          </p:cNvSpPr>
          <p:nvPr>
            <p:ph idx="1"/>
          </p:nvPr>
        </p:nvSpPr>
        <p:spPr/>
        <p:txBody>
          <a:bodyPr/>
          <a:lstStyle/>
          <a:p>
            <a:r>
              <a:rPr lang="en-US" dirty="0" smtClean="0"/>
              <a:t>Nitrogen is one of the most costly inputs in production agriculture (all the way down to small garden plots too!)</a:t>
            </a:r>
          </a:p>
          <a:p>
            <a:r>
              <a:rPr lang="en-US" dirty="0" smtClean="0"/>
              <a:t>Over application does not benefit the plants, in extreme cases it can kill them</a:t>
            </a:r>
          </a:p>
          <a:p>
            <a:r>
              <a:rPr lang="en-US" dirty="0" smtClean="0"/>
              <a:t>Farming by the foot (Precision agriculture) is now within the economic grasp of nearly every farmer</a:t>
            </a:r>
          </a:p>
          <a:p>
            <a:r>
              <a:rPr lang="en-US" dirty="0" smtClean="0"/>
              <a:t>Variable rate application is a WIN-WIN process. It will save farmers money, and it will reduce run-off and leaching</a:t>
            </a:r>
            <a:endParaRPr lang="en-US" dirty="0"/>
          </a:p>
        </p:txBody>
      </p:sp>
    </p:spTree>
    <p:extLst>
      <p:ext uri="{BB962C8B-B14F-4D97-AF65-F5344CB8AC3E}">
        <p14:creationId xmlns:p14="http://schemas.microsoft.com/office/powerpoint/2010/main" val="3612637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Components </a:t>
            </a:r>
            <a:r>
              <a:rPr lang="en-US" dirty="0"/>
              <a:t>of </a:t>
            </a:r>
            <a:r>
              <a:rPr lang="en-US" dirty="0" smtClean="0"/>
              <a:t>Variable Rate Fertilizer Equipment</a:t>
            </a:r>
            <a:endParaRPr lang="en-US" dirty="0"/>
          </a:p>
        </p:txBody>
      </p:sp>
      <p:sp>
        <p:nvSpPr>
          <p:cNvPr id="3" name="Content Placeholder 2"/>
          <p:cNvSpPr>
            <a:spLocks noGrp="1"/>
          </p:cNvSpPr>
          <p:nvPr>
            <p:ph idx="1"/>
          </p:nvPr>
        </p:nvSpPr>
        <p:spPr/>
        <p:txBody>
          <a:bodyPr/>
          <a:lstStyle/>
          <a:p>
            <a:r>
              <a:rPr lang="en-US" dirty="0" smtClean="0">
                <a:hlinkClick r:id="rId3"/>
              </a:rPr>
              <a:t>Satellite based auto-guidance system</a:t>
            </a:r>
            <a:endParaRPr lang="en-US" dirty="0" smtClean="0"/>
          </a:p>
          <a:p>
            <a:r>
              <a:rPr lang="en-US" dirty="0" smtClean="0">
                <a:hlinkClick r:id="rId4"/>
              </a:rPr>
              <a:t>Yield monitoring and mapping</a:t>
            </a:r>
            <a:endParaRPr lang="en-US" dirty="0" smtClean="0"/>
          </a:p>
          <a:p>
            <a:r>
              <a:rPr lang="en-US" dirty="0" smtClean="0">
                <a:hlinkClick r:id="rId5"/>
              </a:rPr>
              <a:t>On the go, vehicle based sensors</a:t>
            </a:r>
            <a:endParaRPr lang="en-US" dirty="0" smtClean="0"/>
          </a:p>
          <a:p>
            <a:endParaRPr lang="en-US" dirty="0" smtClean="0"/>
          </a:p>
          <a:p>
            <a:r>
              <a:rPr lang="en-US" dirty="0" smtClean="0"/>
              <a:t>Additional resources:</a:t>
            </a:r>
          </a:p>
          <a:p>
            <a:r>
              <a:rPr lang="en-US" dirty="0" smtClean="0">
                <a:hlinkClick r:id="rId6"/>
              </a:rPr>
              <a:t>www.precisionag.com</a:t>
            </a:r>
            <a:r>
              <a:rPr lang="en-US" dirty="0" smtClean="0"/>
              <a:t> </a:t>
            </a:r>
            <a:endParaRPr lang="en-US" dirty="0"/>
          </a:p>
        </p:txBody>
      </p:sp>
      <p:pic>
        <p:nvPicPr>
          <p:cNvPr id="4" name="Picture 3"/>
          <p:cNvPicPr>
            <a:picLocks noChangeAspect="1"/>
          </p:cNvPicPr>
          <p:nvPr/>
        </p:nvPicPr>
        <p:blipFill>
          <a:blip r:embed="rId7"/>
          <a:stretch>
            <a:fillRect/>
          </a:stretch>
        </p:blipFill>
        <p:spPr>
          <a:xfrm>
            <a:off x="5207000" y="3328828"/>
            <a:ext cx="5461000" cy="2895600"/>
          </a:xfrm>
          <a:prstGeom prst="rect">
            <a:avLst/>
          </a:prstGeom>
        </p:spPr>
      </p:pic>
    </p:spTree>
    <p:extLst>
      <p:ext uri="{BB962C8B-B14F-4D97-AF65-F5344CB8AC3E}">
        <p14:creationId xmlns:p14="http://schemas.microsoft.com/office/powerpoint/2010/main" val="120900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Rate Applications</a:t>
            </a:r>
            <a:endParaRPr lang="en-US" dirty="0"/>
          </a:p>
        </p:txBody>
      </p:sp>
      <p:sp>
        <p:nvSpPr>
          <p:cNvPr id="3" name="Content Placeholder 2"/>
          <p:cNvSpPr>
            <a:spLocks noGrp="1"/>
          </p:cNvSpPr>
          <p:nvPr>
            <p:ph idx="1"/>
          </p:nvPr>
        </p:nvSpPr>
        <p:spPr/>
        <p:txBody>
          <a:bodyPr/>
          <a:lstStyle/>
          <a:p>
            <a:r>
              <a:rPr lang="en-US" dirty="0" smtClean="0"/>
              <a:t>See Extension Publications:</a:t>
            </a:r>
          </a:p>
          <a:p>
            <a:pPr lvl="1"/>
            <a:r>
              <a:rPr lang="en-US" u="sng" dirty="0">
                <a:hlinkClick r:id="rId3"/>
              </a:rPr>
              <a:t>Overview of Variable Rate Technology.pdf</a:t>
            </a:r>
            <a:r>
              <a:rPr lang="en-US" dirty="0"/>
              <a:t> </a:t>
            </a:r>
            <a:endParaRPr lang="en-US" sz="2800" dirty="0"/>
          </a:p>
          <a:p>
            <a:pPr lvl="1"/>
            <a:r>
              <a:rPr lang="en-US" u="sng" dirty="0">
                <a:hlinkClick r:id="rId4" invalidUrl="http://www.agmachinery.okstate.edu/PrecisionAgTech/Implementing Site-Specific Management- Map- Versus Sensor-Based Variable Rate Application.pdf"/>
              </a:rPr>
              <a:t>Implementing Site Specific Management Map Versus Sensor Based Variable Rate Application.pdf</a:t>
            </a:r>
            <a:r>
              <a:rPr lang="en-US" sz="1400" dirty="0"/>
              <a:t> </a:t>
            </a:r>
          </a:p>
        </p:txBody>
      </p:sp>
    </p:spTree>
    <p:extLst>
      <p:ext uri="{BB962C8B-B14F-4D97-AF65-F5344CB8AC3E}">
        <p14:creationId xmlns:p14="http://schemas.microsoft.com/office/powerpoint/2010/main" val="235130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735882111"/>
              </p:ext>
            </p:extLst>
          </p:nvPr>
        </p:nvGraphicFramePr>
        <p:xfrm>
          <a:off x="2471738" y="1489075"/>
          <a:ext cx="6573837" cy="5100638"/>
        </p:xfrm>
        <a:graphic>
          <a:graphicData uri="http://schemas.openxmlformats.org/presentationml/2006/ole">
            <mc:AlternateContent xmlns:mc="http://schemas.openxmlformats.org/markup-compatibility/2006">
              <mc:Choice xmlns:v="urn:schemas-microsoft-com:vml" Requires="v">
                <p:oleObj spid="_x0000_s2054" name="Document" r:id="rId4" imgW="6400800" imgH="4051300" progId="Word.Document.12">
                  <p:embed/>
                </p:oleObj>
              </mc:Choice>
              <mc:Fallback>
                <p:oleObj name="Document" r:id="rId4" imgW="6400800" imgH="4051300" progId="Word.Document.12">
                  <p:embed/>
                  <p:pic>
                    <p:nvPicPr>
                      <p:cNvPr id="0" name=""/>
                      <p:cNvPicPr/>
                      <p:nvPr/>
                    </p:nvPicPr>
                    <p:blipFill>
                      <a:blip r:embed="rId5"/>
                      <a:stretch>
                        <a:fillRect/>
                      </a:stretch>
                    </p:blipFill>
                    <p:spPr>
                      <a:xfrm>
                        <a:off x="2471738" y="1489075"/>
                        <a:ext cx="6573837" cy="5100638"/>
                      </a:xfrm>
                      <a:prstGeom prst="rect">
                        <a:avLst/>
                      </a:prstGeom>
                      <a:ln>
                        <a:solidFill>
                          <a:schemeClr val="accent1"/>
                        </a:solidFill>
                      </a:ln>
                    </p:spPr>
                  </p:pic>
                </p:oleObj>
              </mc:Fallback>
            </mc:AlternateContent>
          </a:graphicData>
        </a:graphic>
      </p:graphicFrame>
      <p:sp>
        <p:nvSpPr>
          <p:cNvPr id="9" name="TextBox 8"/>
          <p:cNvSpPr txBox="1"/>
          <p:nvPr/>
        </p:nvSpPr>
        <p:spPr>
          <a:xfrm>
            <a:off x="3132667" y="1154668"/>
            <a:ext cx="4899739" cy="369332"/>
          </a:xfrm>
          <a:prstGeom prst="rect">
            <a:avLst/>
          </a:prstGeom>
          <a:solidFill>
            <a:schemeClr val="bg2">
              <a:lumMod val="75000"/>
            </a:schemeClr>
          </a:solidFill>
        </p:spPr>
        <p:txBody>
          <a:bodyPr wrap="none" rtlCol="0">
            <a:spAutoFit/>
          </a:bodyPr>
          <a:lstStyle/>
          <a:p>
            <a:r>
              <a:rPr lang="en-US" smtClean="0"/>
              <a:t>Double Click on Image to open MS Word Doc.</a:t>
            </a:r>
            <a:endParaRPr lang="en-US"/>
          </a:p>
        </p:txBody>
      </p:sp>
    </p:spTree>
    <p:extLst>
      <p:ext uri="{BB962C8B-B14F-4D97-AF65-F5344CB8AC3E}">
        <p14:creationId xmlns:p14="http://schemas.microsoft.com/office/powerpoint/2010/main" val="532988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dirty="0" smtClean="0"/>
              <a:t>This presentation has multiple choice questions on many slides which are compatible with many clicker software applications. </a:t>
            </a:r>
            <a:r>
              <a:rPr lang="en-US" dirty="0" smtClean="0"/>
              <a:t>If you are not using clickers these slides can still be used for general polling/formative assessment.</a:t>
            </a:r>
            <a:endParaRPr lang="en-US" dirty="0"/>
          </a:p>
        </p:txBody>
      </p:sp>
    </p:spTree>
    <p:extLst>
      <p:ext uri="{BB962C8B-B14F-4D97-AF65-F5344CB8AC3E}">
        <p14:creationId xmlns:p14="http://schemas.microsoft.com/office/powerpoint/2010/main" val="81110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a:xfrm>
            <a:off x="171976" y="533400"/>
            <a:ext cx="10435718" cy="990600"/>
          </a:xfrm>
        </p:spPr>
        <p:txBody>
          <a:bodyPr>
            <a:normAutofit fontScale="90000"/>
          </a:bodyPr>
          <a:lstStyle/>
          <a:p>
            <a:pPr marL="514350" indent="-514350"/>
            <a:r>
              <a:rPr lang="en-US" dirty="0"/>
              <a:t>Nitrogen is the most limiting and over-applied nutrient in agricultural soils?</a:t>
            </a:r>
          </a:p>
        </p:txBody>
      </p:sp>
      <p:sp>
        <p:nvSpPr>
          <p:cNvPr id="2051" name="TPAnswers"/>
          <p:cNvSpPr>
            <a:spLocks noGrp="1"/>
          </p:cNvSpPr>
          <p:nvPr>
            <p:ph idx="1"/>
            <p:custDataLst>
              <p:tags r:id="rId2"/>
            </p:custDataLst>
          </p:nvPr>
        </p:nvSpPr>
        <p:spPr>
          <a:xfrm>
            <a:off x="2004505" y="2228928"/>
            <a:ext cx="7859224" cy="4248072"/>
          </a:xfrm>
        </p:spPr>
        <p:txBody>
          <a:bodyPr/>
          <a:lstStyle/>
          <a:p>
            <a:pPr marL="514350" indent="-514350">
              <a:buFont typeface="Arial" charset="0"/>
              <a:buAutoNum type="alphaUcPeriod"/>
            </a:pPr>
            <a:r>
              <a:rPr lang="en-US" dirty="0" smtClean="0">
                <a:latin typeface="Calibri" charset="0"/>
                <a:ea typeface="MS PGothic" charset="0"/>
              </a:rPr>
              <a:t>True</a:t>
            </a:r>
          </a:p>
          <a:p>
            <a:pPr marL="514350" indent="-514350">
              <a:buFont typeface="Arial" charset="0"/>
              <a:buAutoNum type="alphaUcPeriod"/>
            </a:pPr>
            <a:r>
              <a:rPr lang="en-US" dirty="0" smtClean="0">
                <a:latin typeface="Calibri" charset="0"/>
                <a:ea typeface="MS PGothic" charset="0"/>
              </a:rPr>
              <a:t>False</a:t>
            </a:r>
            <a:endParaRPr lang="en-US" dirty="0">
              <a:latin typeface="Calibri" charset="0"/>
              <a:ea typeface="MS PGothic" charset="0"/>
            </a:endParaRPr>
          </a:p>
        </p:txBody>
      </p:sp>
    </p:spTree>
    <p:custDataLst>
      <p:tags r:id="rId1"/>
    </p:custDataLst>
    <p:extLst>
      <p:ext uri="{BB962C8B-B14F-4D97-AF65-F5344CB8AC3E}">
        <p14:creationId xmlns:p14="http://schemas.microsoft.com/office/powerpoint/2010/main" val="325974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a:bodyPr>
          <a:lstStyle/>
          <a:p>
            <a:r>
              <a:rPr lang="en-US" dirty="0"/>
              <a:t>N is essential for plants because it is part of:</a:t>
            </a:r>
            <a:endParaRPr lang="en-US" dirty="0">
              <a:latin typeface="Calibri" charset="0"/>
              <a:ea typeface="MS PGothic" charset="0"/>
            </a:endParaRPr>
          </a:p>
        </p:txBody>
      </p:sp>
      <p:sp>
        <p:nvSpPr>
          <p:cNvPr id="2051" name="TPAnswers"/>
          <p:cNvSpPr>
            <a:spLocks noGrp="1"/>
          </p:cNvSpPr>
          <p:nvPr>
            <p:ph idx="1"/>
            <p:custDataLst>
              <p:tags r:id="rId2"/>
            </p:custDataLst>
          </p:nvPr>
        </p:nvSpPr>
        <p:spPr>
          <a:xfrm>
            <a:off x="1718148" y="2004790"/>
            <a:ext cx="8145581" cy="4472210"/>
          </a:xfrm>
        </p:spPr>
        <p:txBody>
          <a:bodyPr/>
          <a:lstStyle/>
          <a:p>
            <a:pPr marL="514350" indent="-514350">
              <a:buAutoNum type="alphaLcPeriod"/>
            </a:pPr>
            <a:r>
              <a:rPr lang="en-US" dirty="0" smtClean="0"/>
              <a:t>Lignin</a:t>
            </a:r>
            <a:endParaRPr lang="en-US" dirty="0"/>
          </a:p>
          <a:p>
            <a:pPr marL="514350" indent="-514350">
              <a:buAutoNum type="alphaLcPeriod"/>
            </a:pPr>
            <a:r>
              <a:rPr lang="en-US" dirty="0"/>
              <a:t>Water</a:t>
            </a:r>
          </a:p>
          <a:p>
            <a:pPr marL="514350" indent="-514350">
              <a:buAutoNum type="alphaLcPeriod"/>
            </a:pPr>
            <a:r>
              <a:rPr lang="en-US" dirty="0"/>
              <a:t>Enzymes and </a:t>
            </a:r>
            <a:r>
              <a:rPr lang="en-US" dirty="0" smtClean="0"/>
              <a:t>proteins</a:t>
            </a:r>
            <a:endParaRPr lang="en-US" dirty="0">
              <a:latin typeface="Calibri" charset="0"/>
              <a:ea typeface="MS PGothic" charset="0"/>
            </a:endParaRPr>
          </a:p>
        </p:txBody>
      </p:sp>
    </p:spTree>
    <p:custDataLst>
      <p:tags r:id="rId1"/>
    </p:custDataLst>
    <p:extLst>
      <p:ext uri="{BB962C8B-B14F-4D97-AF65-F5344CB8AC3E}">
        <p14:creationId xmlns:p14="http://schemas.microsoft.com/office/powerpoint/2010/main" val="2020122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lstStyle/>
          <a:p>
            <a:r>
              <a:rPr lang="en-US" dirty="0"/>
              <a:t>The atmosphere is ~78% N</a:t>
            </a:r>
          </a:p>
        </p:txBody>
      </p:sp>
      <p:sp>
        <p:nvSpPr>
          <p:cNvPr id="2051" name="TPAnswers"/>
          <p:cNvSpPr>
            <a:spLocks noGrp="1"/>
          </p:cNvSpPr>
          <p:nvPr>
            <p:ph idx="1"/>
            <p:custDataLst>
              <p:tags r:id="rId2"/>
            </p:custDataLst>
          </p:nvPr>
        </p:nvSpPr>
        <p:spPr>
          <a:xfrm>
            <a:off x="1406889" y="2042146"/>
            <a:ext cx="8456840" cy="4434854"/>
          </a:xfrm>
        </p:spPr>
        <p:txBody>
          <a:bodyPr/>
          <a:lstStyle/>
          <a:p>
            <a:pPr marL="514350" indent="-514350">
              <a:buFont typeface="Arial" charset="0"/>
              <a:buAutoNum type="alphaUcPeriod"/>
            </a:pPr>
            <a:r>
              <a:rPr lang="en-US" dirty="0" smtClean="0">
                <a:latin typeface="Calibri" charset="0"/>
                <a:ea typeface="MS PGothic" charset="0"/>
              </a:rPr>
              <a:t>True</a:t>
            </a:r>
          </a:p>
          <a:p>
            <a:pPr marL="514350" indent="-514350">
              <a:buFont typeface="Arial" charset="0"/>
              <a:buAutoNum type="alphaUcPeriod"/>
            </a:pPr>
            <a:r>
              <a:rPr lang="en-US" dirty="0" smtClean="0">
                <a:latin typeface="Calibri" charset="0"/>
                <a:ea typeface="MS PGothic" charset="0"/>
              </a:rPr>
              <a:t>False</a:t>
            </a:r>
            <a:endParaRPr lang="en-US" dirty="0">
              <a:latin typeface="Calibri" charset="0"/>
              <a:ea typeface="MS PGothic" charset="0"/>
            </a:endParaRPr>
          </a:p>
        </p:txBody>
      </p:sp>
    </p:spTree>
    <p:custDataLst>
      <p:tags r:id="rId1"/>
    </p:custDataLst>
    <p:extLst>
      <p:ext uri="{BB962C8B-B14F-4D97-AF65-F5344CB8AC3E}">
        <p14:creationId xmlns:p14="http://schemas.microsoft.com/office/powerpoint/2010/main" val="831283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a:bodyPr>
          <a:lstStyle/>
          <a:p>
            <a:pPr marL="514350" indent="-514350"/>
            <a:r>
              <a:rPr lang="en-US" dirty="0"/>
              <a:t>Plants generally utilize which form(s) of N?</a:t>
            </a:r>
          </a:p>
        </p:txBody>
      </p:sp>
      <p:sp>
        <p:nvSpPr>
          <p:cNvPr id="2051" name="TPAnswers"/>
          <p:cNvSpPr>
            <a:spLocks noGrp="1"/>
          </p:cNvSpPr>
          <p:nvPr>
            <p:ph idx="1"/>
            <p:custDataLst>
              <p:tags r:id="rId2"/>
            </p:custDataLst>
          </p:nvPr>
        </p:nvSpPr>
        <p:spPr>
          <a:xfrm>
            <a:off x="958676" y="1600201"/>
            <a:ext cx="7059345" cy="4525963"/>
          </a:xfrm>
        </p:spPr>
        <p:txBody>
          <a:bodyPr/>
          <a:lstStyle/>
          <a:p>
            <a:pPr marL="514350" indent="-514350">
              <a:buAutoNum type="alphaLcPeriod"/>
            </a:pPr>
            <a:r>
              <a:rPr lang="en-US" dirty="0"/>
              <a:t>N in organic form (proteins for example)</a:t>
            </a:r>
          </a:p>
          <a:p>
            <a:pPr marL="514350" indent="-514350">
              <a:buAutoNum type="alphaLcPeriod"/>
            </a:pPr>
            <a:r>
              <a:rPr lang="en-US" dirty="0"/>
              <a:t>Ammonium and nitrate</a:t>
            </a:r>
          </a:p>
          <a:p>
            <a:pPr marL="514350" indent="-514350">
              <a:buAutoNum type="alphaLcPeriod"/>
            </a:pPr>
            <a:r>
              <a:rPr lang="en-US" dirty="0"/>
              <a:t>N</a:t>
            </a:r>
            <a:r>
              <a:rPr lang="en-US" baseline="-25000" dirty="0"/>
              <a:t>2</a:t>
            </a:r>
            <a:r>
              <a:rPr lang="en-US" dirty="0"/>
              <a:t> </a:t>
            </a:r>
          </a:p>
        </p:txBody>
      </p:sp>
    </p:spTree>
    <p:custDataLst>
      <p:tags r:id="rId1"/>
    </p:custDataLst>
    <p:extLst>
      <p:ext uri="{BB962C8B-B14F-4D97-AF65-F5344CB8AC3E}">
        <p14:creationId xmlns:p14="http://schemas.microsoft.com/office/powerpoint/2010/main" val="3314896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r>
              <a:rPr lang="en-US" dirty="0"/>
              <a:t>What is the largest source of N in agriculture?</a:t>
            </a:r>
            <a:endParaRPr lang="en-US" dirty="0">
              <a:latin typeface="Calibri" charset="0"/>
              <a:ea typeface="MS PGothic" charset="0"/>
            </a:endParaRPr>
          </a:p>
        </p:txBody>
      </p:sp>
      <p:sp>
        <p:nvSpPr>
          <p:cNvPr id="2051" name="TPAnswers"/>
          <p:cNvSpPr>
            <a:spLocks noGrp="1"/>
          </p:cNvSpPr>
          <p:nvPr>
            <p:ph idx="1"/>
            <p:custDataLst>
              <p:tags r:id="rId2"/>
            </p:custDataLst>
          </p:nvPr>
        </p:nvSpPr>
        <p:spPr>
          <a:xfrm>
            <a:off x="1381988" y="1600200"/>
            <a:ext cx="8481741" cy="4876800"/>
          </a:xfrm>
        </p:spPr>
        <p:txBody>
          <a:bodyPr/>
          <a:lstStyle/>
          <a:p>
            <a:pPr marL="514350" indent="-514350">
              <a:buFont typeface="+mj-lt"/>
              <a:buAutoNum type="alphaLcPeriod"/>
            </a:pPr>
            <a:r>
              <a:rPr lang="en-US" dirty="0"/>
              <a:t>Animal waste</a:t>
            </a:r>
          </a:p>
          <a:p>
            <a:pPr marL="514350" indent="-514350">
              <a:buFont typeface="+mj-lt"/>
              <a:buAutoNum type="alphaLcPeriod"/>
            </a:pPr>
            <a:r>
              <a:rPr lang="en-US" dirty="0"/>
              <a:t>Lightning fixation of N</a:t>
            </a:r>
            <a:r>
              <a:rPr lang="en-US" baseline="-25000" dirty="0"/>
              <a:t>2</a:t>
            </a:r>
          </a:p>
          <a:p>
            <a:pPr marL="514350" indent="-514350">
              <a:buFont typeface="+mj-lt"/>
              <a:buAutoNum type="alphaLcPeriod"/>
            </a:pPr>
            <a:r>
              <a:rPr lang="en-US" dirty="0"/>
              <a:t>Symbiotic Bacteria</a:t>
            </a:r>
          </a:p>
          <a:p>
            <a:pPr marL="514350" indent="-514350">
              <a:buFont typeface="+mj-lt"/>
              <a:buAutoNum type="alphaLcPeriod"/>
            </a:pPr>
            <a:r>
              <a:rPr lang="en-US" dirty="0"/>
              <a:t>Fertilizer</a:t>
            </a:r>
          </a:p>
        </p:txBody>
      </p:sp>
    </p:spTree>
    <p:custDataLst>
      <p:tags r:id="rId1"/>
    </p:custDataLst>
    <p:extLst>
      <p:ext uri="{BB962C8B-B14F-4D97-AF65-F5344CB8AC3E}">
        <p14:creationId xmlns:p14="http://schemas.microsoft.com/office/powerpoint/2010/main" val="41856415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05030.17.01"/>
  <p:tag name="PPTVERSION" val="14"/>
  <p:tag name="TPOS" val="6"/>
</p:tagLst>
</file>

<file path=ppt/tags/tag10.xml><?xml version="1.0" encoding="utf-8"?>
<p:tagLst xmlns:a="http://schemas.openxmlformats.org/drawingml/2006/main" xmlns:r="http://schemas.openxmlformats.org/officeDocument/2006/relationships" xmlns:p="http://schemas.openxmlformats.org/presentationml/2006/main">
  <p:tag name="SLIDEGUID" val="613781AFB2884B269A33C6F05BE28070"/>
  <p:tag name="AUTOOPENPOLL" val="False"/>
  <p:tag name="TYPE" val="MultiChoiceSlide"/>
  <p:tag name="TPSLIDEBULLETSTYLE" val="2"/>
  <p:tag name="TPQUESTIONXML" val="&lt;?xml version=&quot;1.0&quot; encoding=&quot;UTF-8&quot; standalone=&quot;yes&quot;?&gt;&lt;questionlist&gt;&lt;properties&gt;&lt;guid&gt;E04BC82D114D4481809BC2019DA474CA&lt;/guid&gt;&lt;date&gt;6/29/2015 02:12:5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13781AFB2884B269A33C6F05BE28070&lt;/guid&gt;&lt;repollguid&gt;D9A9E28825ED4708A8B1CDB2E03A4299&lt;/repollguid&gt;&lt;sourceid&gt;E44AABB5BD2A4BDFA8804FC44E1532CA&lt;/sourceid&gt;&lt;questiontext&gt;What is the largest source of N in agricultur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268A6FB5DDF84461A0311D47379E1E23&lt;/guid&gt;&lt;answertext&gt;Animal waste&lt;/answertext&gt;&lt;valuetype&gt;0&lt;/valuetype&gt;&lt;/answer&gt;&lt;answer&gt;&lt;guid&gt;15739009AEB14284869919D7B640C68D&lt;/guid&gt;&lt;answertext&gt;Lightning fixation of N2&lt;/answertext&gt;&lt;valuetype&gt;0&lt;/valuetype&gt;&lt;/answer&gt;&lt;answer&gt;&lt;guid&gt;89A24ED3922E419D98D6E6E9EF01FEC2&lt;/guid&gt;&lt;answertext&gt;Symbiotic Bacteria&lt;/answertext&gt;&lt;valuetype&gt;0&lt;/valuetype&gt;&lt;/answer&gt;&lt;answer&gt;&lt;guid&gt;8747B78D79F34D06973E8C334DC146D8&lt;/guid&gt;&lt;answertext&gt;Fertilizer&lt;/answertext&gt;&lt;valuetype&gt;0&lt;/valuetype&gt;&lt;/answer&gt;&lt;/answers&gt;&lt;/multichoice&gt;&lt;/questions&gt;&lt;/questionlist&gt;"/>
  <p:tag name="LIVECHARTING" val="False"/>
  <p:tag name="CHARTTYPE" val="0"/>
  <p:tag name="CHARTDEFINEDCOLORS" val="3,6,10,45,32,50,13,4,9,55,1"/>
  <p:tag name="HASRESULTS" val="True"/>
  <p:tag name="RESULTS" val="What is the largest source of N in agriculture?[;crlf;]16[;]33[;]16[;]False[;]0[;][;crlf;]4[;]4[;]0[;]0[;crlf;]0[;]0[;]Animal waste1[;]Animal waste[;][;crlf;]0[;]0[;]Lightning fixation of N22[;]Lightning fixation of N2[;][;crlf;]0[;]0[;]Symbiotic Bacteria3[;]Symbiotic Bacteria[;][;crlf;]16[;]0[;]Fertilizer4[;]Fertilizer[;][;crlf;]"/>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SLIDEGUID" val="929EFE4480F148A6BBA29F3F095D3D98"/>
  <p:tag name="AUTOOPENPOLL" val="False"/>
  <p:tag name="TYPE" val="TrueFalse"/>
  <p:tag name="TPSLIDEBULLETSTYLE" val="2"/>
  <p:tag name="TPQUESTIONXML" val="&lt;?xml version=&quot;1.0&quot; encoding=&quot;UTF-8&quot; standalone=&quot;yes&quot;?&gt;&lt;questionlist&gt;&lt;properties&gt;&lt;guid&gt;87DB9001D2834493BF22F3DD959F1DB4&lt;/guid&gt;&lt;date&gt;6/29/2015 02:12:5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929EFE4480F148A6BBA29F3F095D3D98&lt;/guid&gt;&lt;repollguid&gt;94B92364658149428B522D824E708720&lt;/repollguid&gt;&lt;sourceid&gt;45FD3BC2D5F04F3D9D3976025BE53106&lt;/sourceid&gt;&lt;questiontext&gt;Nitrate is safe to have in drinking water.&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ABCBF0E0D0ED4E6CB83709B58E887251&lt;/guid&gt;&lt;answertext&gt;True&lt;/answertext&gt;&lt;valuetype&gt;-1&lt;/valuetype&gt;&lt;/answer&gt;&lt;answer&gt;&lt;guid&gt;B45B33BECEF4427AA773D85D9511446D&lt;/guid&gt;&lt;answertext&gt;False&lt;/answertext&gt;&lt;valuetype&gt;1&lt;/valuetype&gt;&lt;/answer&gt;&lt;/answers&gt;&lt;/multichoice&gt;&lt;/questions&gt;&lt;/questionlist&gt;"/>
  <p:tag name="LIVECHARTING" val="False"/>
  <p:tag name="CHARTTYPE" val="0"/>
  <p:tag name="CHARTDEFINEDCOLORS" val="3,6,10,45,32,50,13,4,9,55,1"/>
  <p:tag name="HASRESULTS" val="True"/>
  <p:tag name="RESULTS" val="Nitrate is safe to have in drinking water.[;crlf;]16[;]33[;]16[;]False[;]14[;][;crlf;]1.875[;]2[;]0.3307[;]0.1094[;crlf;]2[;]-1[;]True1[;]True[;][;crlf;]14[;]1[;]False2[;]False[;][;crlf;]"/>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SLIDEGUID" val="5AF3E664818C4FD3A5BEE3C2BF944DE4"/>
  <p:tag name="AUTOOPENPOLL" val="False"/>
  <p:tag name="TYPE" val="MultiChoiceSlide"/>
  <p:tag name="TPSLIDEBULLETSTYLE" val="2"/>
  <p:tag name="TPQUESTIONXML" val="&lt;?xml version=&quot;1.0&quot; encoding=&quot;UTF-8&quot; standalone=&quot;yes&quot;?&gt;&lt;questionlist&gt;&lt;properties&gt;&lt;guid&gt;668E7D856C0F4EC89704B19B28918407&lt;/guid&gt;&lt;date&gt;6/29/2015 02:12:5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5AF3E664818C4FD3A5BEE3C2BF944DE4&lt;/guid&gt;&lt;repollguid&gt;D405A33989CE4B70A6F1255ACEF75814&lt;/repollguid&gt;&lt;sourceid&gt;138A297AFE624B94B0D6CAA871117376&lt;/sourceid&gt;&lt;questiontext&gt;Denitrification can produce greenhouse gases such a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040B1025B34B4723A1D647871C1AE9BA&lt;/guid&gt;&lt;answertext&gt;N2 (g)&lt;/answertext&gt;&lt;valuetype&gt;0&lt;/valuetype&gt;&lt;/answer&gt;&lt;answer&gt;&lt;guid&gt;7F73610A86D34F44805D77C6C72BD85D&lt;/guid&gt;&lt;answertext&gt;NO4 (g)&lt;/answertext&gt;&lt;valuetype&gt;0&lt;/valuetype&gt;&lt;/answer&gt;&lt;answer&gt;&lt;guid&gt;107088FF4825429BB8FC88387063FC8E&lt;/guid&gt;&lt;answertext&gt;N2O (g)&lt;/answertext&gt;&lt;valuetype&gt;0&lt;/valuetype&gt;&lt;/answer&gt;&lt;/answers&gt;&lt;/multichoice&gt;&lt;/questions&gt;&lt;/questionlist&gt;"/>
  <p:tag name="LIVECHARTING" val="False"/>
  <p:tag name="CHARTTYPE" val="0"/>
  <p:tag name="CHARTDEFINEDCOLORS" val="3,6,10,45,32,50,13,4,9,55,1"/>
  <p:tag name="HASRESULTS" val="True"/>
  <p:tag name="RESULTS" val="Denitrification can produce greenhouse gases such as:[;crlf;]16[;]33[;]16[;]False[;]0[;][;crlf;]2.6875[;]3[;]0.583[;]0.3398[;crlf;]1[;]0[;]N2 (g)1[;]N2 (g)[;][;crlf;]3[;]0[;]NO4 (g)2[;]NO4 (g)[;][;crlf;]12[;]0[;]N2O (g)3[;]N2O (g)[;][;crlf;]"/>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SLIDEGUID" val="A1D199FC474E4B228422A6436465D5A9"/>
  <p:tag name="AUTOOPENPOLL" val="False"/>
  <p:tag name="TYPE" val="MultiChoiceSlide"/>
  <p:tag name="TPSLIDEBULLETSTYLE" val="2"/>
  <p:tag name="TPQUESTIONXML" val="&lt;?xml version=&quot;1.0&quot; encoding=&quot;UTF-8&quot; standalone=&quot;yes&quot;?&gt;&lt;questionlist&gt;&lt;properties&gt;&lt;guid&gt;1C2B6A177545493B9B23E41FC29A2E1E&lt;/guid&gt;&lt;date&gt;6/29/2015 02:12: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A1D199FC474E4B228422A6436465D5A9&lt;/guid&gt;&lt;repollguid&gt;BB9D409FD6184AB7B6DB646F63D491C0&lt;/repollguid&gt;&lt;sourceid&gt;4B826AE421DA4077AF36A0CB7FF177F3&lt;/sourceid&gt;&lt;questiontext&gt;Ammonia gas is more likely to be produced when:&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0F7FBEB648AC4661B3C99DEB7D3EBAA7&lt;/guid&gt;&lt;answertext&gt;Nitrate fertilizers are incorporated into the soil&lt;/answertext&gt;&lt;valuetype&gt;0&lt;/valuetype&gt;&lt;/answer&gt;&lt;answer&gt;&lt;guid&gt;4CCFEF0731644E9291E39A8368DA208A&lt;/guid&gt;&lt;answertext&gt;Ammonium fertilizers are applied to the surface of soils&lt;/answertext&gt;&lt;valuetype&gt;0&lt;/valuetype&gt;&lt;/answer&gt;&lt;answer&gt;&lt;guid&gt;5FBED8E2C58D42EABBD598D932355BE5&lt;/guid&gt;&lt;answertext&gt;Soils are acidic&lt;/answertext&gt;&lt;valuetype&gt;0&lt;/valuetype&gt;&lt;/answer&gt;&lt;/answers&gt;&lt;/multichoice&gt;&lt;/questions&gt;&lt;/questionlist&gt;"/>
  <p:tag name="LIVECHARTING" val="False"/>
  <p:tag name="CHARTTYPE" val="0"/>
  <p:tag name="CHARTDEFINEDCOLORS" val="3,6,10,45,32,50,13,4,9,55,1"/>
  <p:tag name="HASRESULTS" val="True"/>
  <p:tag name="RESULTS" val="Ammonia gas is more likely to be produced when:[;crlf;]16[;]33[;]16[;]False[;]0[;][;crlf;]2.0625[;]2[;]0.6585[;]0.4336[;crlf;]3[;]0[;]Nitrate fertilizers are incorporated into the soil1[;]Nitrate fertilizers are incorporated into the soil[;][;crlf;]9[;]0[;]Ammonium fertilizers are applied to the surface of soils2[;]Ammonium fertilizers are applied to the surface of soils[;][;crlf;]4[;]0[;]Soils are acidic3[;]Soils are acidic[;][;crlf;]"/>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Lst>
</file>

<file path=ppt/tags/tag18.xml><?xml version="1.0" encoding="utf-8"?>
<p:tagLst xmlns:a="http://schemas.openxmlformats.org/drawingml/2006/main" xmlns:r="http://schemas.openxmlformats.org/officeDocument/2006/relationships" xmlns:p="http://schemas.openxmlformats.org/presentationml/2006/main">
  <p:tag name="AUTOOPENPOLL" val="False"/>
  <p:tag name="TYPE" val="MultiChoiceSlide"/>
  <p:tag name="TPSLIDEBULLETSTYLE" val="2"/>
  <p:tag name="SLIDEGUID" val="A771D1AB74064F3BB10D253B2C84CD03"/>
  <p:tag name="TPQUESTIONXML" val="&lt;?xml version=&quot;1.0&quot; encoding=&quot;UTF-8&quot; standalone=&quot;yes&quot;?&gt;&lt;questionlist&gt;&lt;properties&gt;&lt;guid&gt;D00B8A2C7AFE4601A732D4493007A9E2&lt;/guid&gt;&lt;date&gt;6/29/2015 02:12: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A771D1AB74064F3BB10D253B2C84CD03&lt;/guid&gt;&lt;repollguid&gt;B7367658CC4D4C8D95A029D1DEF9D163&lt;/repollguid&gt;&lt;sourceid&gt;8AB829F2F21547C4B8AB2709A2D430C7&lt;/sourceid&gt;&lt;questiontext&gt;N is essential for plants because it is part of:&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9101BC5455A242E9AD61A69573D972F3&lt;/guid&gt;&lt;answertext&gt;Lignin&lt;/answertext&gt;&lt;valuetype&gt;0&lt;/valuetype&gt;&lt;/answer&gt;&lt;answer&gt;&lt;guid&gt;5C47495D3B32468FAE2EC056255EA25D&lt;/guid&gt;&lt;answertext&gt;Water&lt;/answertext&gt;&lt;valuetype&gt;0&lt;/valuetype&gt;&lt;/answer&gt;&lt;answer&gt;&lt;guid&gt;0AFA406A5F5D442A97C580D9E17A49BA&lt;/guid&gt;&lt;answertext&gt;Enzymes and proteins&lt;/answertext&gt;&lt;valuetype&gt;0&lt;/valuetype&gt;&lt;/answer&gt;&lt;/answers&gt;&lt;/multichoice&gt;&lt;/questions&gt;&lt;/questionlist&gt;"/>
  <p:tag name="LIVECHARTING" val="False"/>
  <p:tag name="CHARTTYPE" val="0"/>
  <p:tag name="CHARTDEFINEDCOLORS" val="3,6,10,45,32,50,13,4,9,55,1"/>
  <p:tag name="HASRESULTS" val="True"/>
  <p:tag name="RESULTS" val="N is essential for plants because it is part of:[;crlf;]15[;]33[;]15[;]False[;]0[;][;crlf;]3[;]3[;]0[;]0[;crlf;]0[;]0[;]Lignin1[;]Lignin[;][;crlf;]0[;]0[;]Water2[;]Water[;][;crlf;]15[;]0[;]Enzymes and proteins3[;]Enzymes and proteins[;][;crlf;]"/>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SLIDEGUID" val="2A0A15B2ADB14528B552FFBB6FA1274D"/>
  <p:tag name="AUTOOPENPOLL" val="False"/>
  <p:tag name="TYPE" val="TrueFalse"/>
  <p:tag name="TPSLIDEBULLETSTYLE" val="2"/>
  <p:tag name="TPQUESTIONXML" val="&lt;?xml version=&quot;1.0&quot; encoding=&quot;UTF-8&quot; standalone=&quot;yes&quot;?&gt;&lt;questionlist&gt;&lt;properties&gt;&lt;guid&gt;C2941C0BAE9444D6817F05EEBB43E3D7&lt;/guid&gt;&lt;date&gt;6/29/2015 02:12:5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2A0A15B2ADB14528B552FFBB6FA1274D&lt;/guid&gt;&lt;repollguid&gt;6C2F10CBFBAF483BB126FAA30B551C55&lt;/repollguid&gt;&lt;sourceid&gt;661835A8200C40BBA471E06B5B3C78D7&lt;/sourceid&gt;&lt;questiontext&gt;Nitrogen is the most limiting and over-applied nutrient in agricultural soils?&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CF18CCA5FB7740CC93F10248B76DDA7B&lt;/guid&gt;&lt;answertext&gt;True&lt;/answertext&gt;&lt;valuetype&gt;1&lt;/valuetype&gt;&lt;/answer&gt;&lt;answer&gt;&lt;guid&gt;45D28931DB16470A902B0C1F90187819&lt;/guid&gt;&lt;answertext&gt;False&lt;/answertext&gt;&lt;valuetype&gt;-1&lt;/valuetype&gt;&lt;/answer&gt;&lt;/answers&gt;&lt;/multichoice&gt;&lt;/questions&gt;&lt;/questionlist&gt;"/>
  <p:tag name="LIVECHARTING" val="False"/>
  <p:tag name="CHARTTYPE" val="0"/>
  <p:tag name="CHARTDEFINEDCOLORS" val="3,6,10,45,32,50,13,4,9,55,1"/>
  <p:tag name="HASRESULTS" val="True"/>
  <p:tag name="RESULTS" val="Nitrogen is the most limiting and over-applied nutrient in agricultural soils?[;crlf;]16[;]33[;]16[;]False[;]14[;][;crlf;]1.125[;]1[;]0.3307[;]0.1094[;crlf;]14[;]1[;]True1[;]True[;][;crlf;]2[;]-1[;]False2[;]False[;][;crlf;]"/>
</p:tagLst>
</file>

<file path=ppt/tags/tag20.xml><?xml version="1.0" encoding="utf-8"?>
<p:tagLst xmlns:a="http://schemas.openxmlformats.org/drawingml/2006/main" xmlns:r="http://schemas.openxmlformats.org/officeDocument/2006/relationships" xmlns:p="http://schemas.openxmlformats.org/presentationml/2006/main">
  <p:tag name="AUTOOPENPOLL" val="False"/>
  <p:tag name="TYPE" val="MultiChoiceSlide"/>
  <p:tag name="TPSLIDEBULLETSTYLE" val="2"/>
  <p:tag name="SLIDEGUID" val="96EF4CD3C3364B9AAEE0B523222D287E"/>
  <p:tag name="TPQUESTIONXML" val="&lt;?xml version=&quot;1.0&quot; encoding=&quot;UTF-8&quot; standalone=&quot;yes&quot;?&gt;&lt;questionlist&gt;&lt;properties&gt;&lt;guid&gt;41ED1F64369C4D1C9C881696990EAE0D&lt;/guid&gt;&lt;date&gt;6/29/2015 02:12: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96EF4CD3C3364B9AAEE0B523222D287E&lt;/guid&gt;&lt;repollguid&gt;A592488EA6EE4CFFB6BB1D3F79D3D0E8&lt;/repollguid&gt;&lt;sourceid&gt;A0EAC36761D0427DA902690C4E37EE6B&lt;/sourceid&gt;&lt;questiontext&gt;Plants generally utilize which form(s) of N?&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9AF792DEB03549BA8DC36CBB12CB0549&lt;/guid&gt;&lt;answertext&gt;N in organic form (proteins for example)&lt;/answertext&gt;&lt;valuetype&gt;-1&lt;/valuetype&gt;&lt;/answer&gt;&lt;answer&gt;&lt;guid&gt;3C2B4E9BAA6742FB82AE0476E368B60D&lt;/guid&gt;&lt;answertext&gt;Ammonium and nitrate&lt;/answertext&gt;&lt;valuetype&gt;1&lt;/valuetype&gt;&lt;/answer&gt;&lt;answer&gt;&lt;guid&gt;37006FB6D87F4737A94DE3E452AAED3D&lt;/guid&gt;&lt;answertext&gt;N2&lt;/answertext&gt;&lt;valuetype&gt;-1&lt;/valuetype&gt;&lt;/answer&gt;&lt;/answers&gt;&lt;/multichoice&gt;&lt;/questions&gt;&lt;/questionlist&gt;"/>
  <p:tag name="LIVECHARTING" val="False"/>
  <p:tag name="CHARTTYPE" val="0"/>
  <p:tag name="CHARTDEFINEDCOLORS" val="3,6,10,45,32,50,13,4,9,55,1"/>
  <p:tag name="HASRESULTS" val="True"/>
  <p:tag name="RESULTS" val="Plants generally utilize which form(s) of N?[;crlf;]16[;]33[;]16[;]False[;]16[;][;crlf;]2[;]2[;]0[;]0[;crlf;]0[;]-1[;]N in organic form (proteins for example)1[;]N in organic form (proteins for example)[;][;crlf;]16[;]1[;]Ammonium and nitrate2[;]Ammonium and nitrate[;][;crlf;]0[;]-1[;]N23[;]N2[;][;crlf;]"/>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AUTOOPENPOLL" val="False"/>
  <p:tag name="TYPE" val="TrueFalse"/>
  <p:tag name="TPSLIDEBULLETSTYLE" val="2"/>
  <p:tag name="CHARTTYPE" val="0"/>
  <p:tag name="SLIDEGUID" val="613A65ED0A864726AE4C08734F22EBE7"/>
  <p:tag name="TPQUESTIONXML" val="&lt;?xml version=&quot;1.0&quot; encoding=&quot;UTF-8&quot; standalone=&quot;yes&quot;?&gt;&lt;questionlist&gt;&lt;properties&gt;&lt;guid&gt;641BC592855B44D3A6546C009AED825F&lt;/guid&gt;&lt;date&gt;6/29/2015 02:12: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13A65ED0A864726AE4C08734F22EBE7&lt;/guid&gt;&lt;repollguid&gt;94B92364658149428B522D824E708720&lt;/repollguid&gt;&lt;sourceid&gt;45FD3BC2D5F04F3D9D3976025BE53106&lt;/sourceid&gt;&lt;questiontext&gt;Nitrate is safe to have in drinking water.&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ABCBF0E0D0ED4E6CB83709B58E887251&lt;/guid&gt;&lt;answertext&gt;True&lt;/answertext&gt;&lt;valuetype&gt;-1&lt;/valuetype&gt;&lt;/answer&gt;&lt;answer&gt;&lt;guid&gt;B45B33BECEF4427AA773D85D9511446D&lt;/guid&gt;&lt;answertext&gt;False&lt;/answertext&gt;&lt;valuetype&gt;1&lt;/valuetype&gt;&lt;/answer&gt;&lt;/answers&gt;&lt;/multichoice&gt;&lt;/questions&gt;&lt;/questionlist&gt;"/>
  <p:tag name="LIVECHARTING" val="False"/>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DEFINED"/>
  <p:tag name="NUMBERFORMAT" val="0"/>
  <p:tag name="LABELFORMAT" val="0"/>
</p:tagLst>
</file>

<file path=ppt/tags/tag25.xml><?xml version="1.0" encoding="utf-8"?>
<p:tagLst xmlns:a="http://schemas.openxmlformats.org/drawingml/2006/main" xmlns:r="http://schemas.openxmlformats.org/officeDocument/2006/relationships" xmlns:p="http://schemas.openxmlformats.org/presentationml/2006/main">
  <p:tag name="AUTOOPENPOLL" val="False"/>
  <p:tag name="TYPE" val="TrueFalse"/>
  <p:tag name="TPSLIDEBULLETSTYLE" val="2"/>
  <p:tag name="CHARTTYPE" val="0"/>
  <p:tag name="SLIDEGUID" val="16DFF879A7C14BDC8E04D002E92883F8"/>
  <p:tag name="TPQUESTIONXML" val="&lt;?xml version=&quot;1.0&quot; encoding=&quot;UTF-8&quot; standalone=&quot;yes&quot;?&gt;&lt;questionlist&gt;&lt;properties&gt;&lt;guid&gt;FB725580AE2345FAA5765DB85A36E94B&lt;/guid&gt;&lt;date&gt;6/29/2015 02:12: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16DFF879A7C14BDC8E04D002E92883F8&lt;/guid&gt;&lt;repollguid&gt;5EC849DDA4BC40DE9813C76CD3F43D0E&lt;/repollguid&gt;&lt;sourceid&gt;196C586B218B43AD93B6478F27910072&lt;/sourceid&gt;&lt;questiontext&gt;The atmosphere is ~78% N&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A15AA6B822604756B6F087B375251AAA&lt;/guid&gt;&lt;answertext&gt;True&lt;/answertext&gt;&lt;valuetype&gt;1&lt;/valuetype&gt;&lt;/answer&gt;&lt;answer&gt;&lt;guid&gt;F622DD1DA82640F79D2FB2B57F580E74&lt;/guid&gt;&lt;answertext&gt;False&lt;/answertext&gt;&lt;valuetype&gt;-1&lt;/valuetype&gt;&lt;/answer&gt;&lt;/answers&gt;&lt;/multichoice&gt;&lt;/questions&gt;&lt;/questionlist&gt;"/>
  <p:tag name="LIVECHARTING" val="False"/>
</p:tagLst>
</file>

<file path=ppt/tags/tag26.xml><?xml version="1.0" encoding="utf-8"?>
<p:tagLst xmlns:a="http://schemas.openxmlformats.org/drawingml/2006/main" xmlns:r="http://schemas.openxmlformats.org/officeDocument/2006/relationships" xmlns:p="http://schemas.openxmlformats.org/presentationml/2006/main">
  <p:tag name="ZEROBASED" val="False"/>
</p:tagLst>
</file>

<file path=ppt/tags/tag2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DEFINED"/>
  <p:tag name="NUMBERFORMAT" val="0"/>
  <p:tag name="LABELFORMAT" val="0"/>
</p:tagLst>
</file>

<file path=ppt/tags/tag28.xml><?xml version="1.0" encoding="utf-8"?>
<p:tagLst xmlns:a="http://schemas.openxmlformats.org/drawingml/2006/main" xmlns:r="http://schemas.openxmlformats.org/officeDocument/2006/relationships" xmlns:p="http://schemas.openxmlformats.org/presentationml/2006/main">
  <p:tag name="AUTOOPENPOLL" val="False"/>
  <p:tag name="TYPE" val="MultiChoiceSlide"/>
  <p:tag name="TPSLIDEBULLETSTYLE" val="2"/>
  <p:tag name="CHARTTYPE" val="0"/>
  <p:tag name="SLIDEGUID" val="2DB71BD8D10A47C6937EEC296EC9E55C"/>
  <p:tag name="TPQUESTIONXML" val="&lt;?xml version=&quot;1.0&quot; encoding=&quot;UTF-8&quot; standalone=&quot;yes&quot;?&gt;&lt;questionlist&gt;&lt;properties&gt;&lt;guid&gt;41EFECD1AEF445CCB88A50ABA561B37C&lt;/guid&gt;&lt;date&gt;6/29/2015 02:12: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2DB71BD8D10A47C6937EEC296EC9E55C&lt;/guid&gt;&lt;repollguid&gt;BB9D409FD6184AB7B6DB646F63D491C0&lt;/repollguid&gt;&lt;sourceid&gt;4B826AE421DA4077AF36A0CB7FF177F3&lt;/sourceid&gt;&lt;questiontext&gt;Ammonia gas is more likely to be produced when:&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0F7FBEB648AC4661B3C99DEB7D3EBAA7&lt;/guid&gt;&lt;answertext&gt;Nitrate fertilizers are incorporated into the soil&lt;/answertext&gt;&lt;valuetype&gt;0&lt;/valuetype&gt;&lt;/answer&gt;&lt;answer&gt;&lt;guid&gt;4CCFEF0731644E9291E39A8368DA208A&lt;/guid&gt;&lt;answertext&gt;Ammonium fertilizers are applied to the surface of soils&lt;/answertext&gt;&lt;valuetype&gt;0&lt;/valuetype&gt;&lt;/answer&gt;&lt;answer&gt;&lt;guid&gt;5FBED8E2C58D42EABBD598D932355BE5&lt;/guid&gt;&lt;answertext&gt;Soils are acidic&lt;/answertext&gt;&lt;valuetype&gt;0&lt;/valuetype&gt;&lt;/answer&gt;&lt;/answers&gt;&lt;/multichoice&gt;&lt;/questions&gt;&lt;/questionlist&gt;"/>
  <p:tag name="LIVECHARTING" val="False"/>
</p:tagLst>
</file>

<file path=ppt/tags/tag29.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DEFINED"/>
  <p:tag name="NUMBERFORMAT" val="0"/>
  <p:tag name="LABELFORMAT" val="0"/>
</p:tagLst>
</file>

<file path=ppt/tags/tag31.xml><?xml version="1.0" encoding="utf-8"?>
<p:tagLst xmlns:a="http://schemas.openxmlformats.org/drawingml/2006/main" xmlns:r="http://schemas.openxmlformats.org/officeDocument/2006/relationships" xmlns:p="http://schemas.openxmlformats.org/presentationml/2006/main">
  <p:tag name="AUTOOPENPOLL" val="False"/>
  <p:tag name="TYPE" val="MultiChoiceSlide"/>
  <p:tag name="TPSLIDEBULLETSTYLE" val="2"/>
  <p:tag name="CHARTTYPE" val="0"/>
  <p:tag name="SLIDEGUID" val="665119E059C64D31B3CEB22C1BD15000"/>
  <p:tag name="TPQUESTIONXML" val="&lt;?xml version=&quot;1.0&quot; encoding=&quot;UTF-8&quot; standalone=&quot;yes&quot;?&gt;&lt;questionlist&gt;&lt;properties&gt;&lt;guid&gt;D6BBBADC52304F5482E99229E1B5345E&lt;/guid&gt;&lt;date&gt;6/29/2015 02:12: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65119E059C64D31B3CEB22C1BD15000&lt;/guid&gt;&lt;repollguid&gt;D9A9E28825ED4708A8B1CDB2E03A4299&lt;/repollguid&gt;&lt;sourceid&gt;E44AABB5BD2A4BDFA8804FC44E1532CA&lt;/sourceid&gt;&lt;questiontext&gt;What is the largest source of N in agricultur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268A6FB5DDF84461A0311D47379E1E23&lt;/guid&gt;&lt;answertext&gt;Animal waste&lt;/answertext&gt;&lt;valuetype&gt;0&lt;/valuetype&gt;&lt;/answer&gt;&lt;answer&gt;&lt;guid&gt;15739009AEB14284869919D7B640C68D&lt;/guid&gt;&lt;answertext&gt;Lightning fixation of N2&lt;/answertext&gt;&lt;valuetype&gt;0&lt;/valuetype&gt;&lt;/answer&gt;&lt;answer&gt;&lt;guid&gt;89A24ED3922E419D98D6E6E9EF01FEC2&lt;/guid&gt;&lt;answertext&gt;Symbiotic Bacteria&lt;/answertext&gt;&lt;valuetype&gt;0&lt;/valuetype&gt;&lt;/answer&gt;&lt;answer&gt;&lt;guid&gt;8747B78D79F34D06973E8C334DC146D8&lt;/guid&gt;&lt;answertext&gt;Fertilizer&lt;/answertext&gt;&lt;valuetype&gt;0&lt;/valuetype&gt;&lt;/answer&gt;&lt;/answers&gt;&lt;/multichoice&gt;&lt;/questions&gt;&lt;/questionlist&gt;"/>
  <p:tag name="LIVECHARTING" val="False"/>
</p:tagLst>
</file>

<file path=ppt/tags/tag32.xml><?xml version="1.0" encoding="utf-8"?>
<p:tagLst xmlns:a="http://schemas.openxmlformats.org/drawingml/2006/main" xmlns:r="http://schemas.openxmlformats.org/officeDocument/2006/relationships" xmlns:p="http://schemas.openxmlformats.org/presentationml/2006/main">
  <p:tag name="ZEROBASED" val="False"/>
</p:tagLst>
</file>

<file path=ppt/tags/tag3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DEFINED"/>
  <p:tag name="NUMBERFORMAT" val="0"/>
  <p:tag name="LABELFORMAT" val="0"/>
</p:tagLst>
</file>

<file path=ppt/tags/tag34.xml><?xml version="1.0" encoding="utf-8"?>
<p:tagLst xmlns:a="http://schemas.openxmlformats.org/drawingml/2006/main" xmlns:r="http://schemas.openxmlformats.org/officeDocument/2006/relationships" xmlns:p="http://schemas.openxmlformats.org/presentationml/2006/main">
  <p:tag name="AUTOOPENPOLL" val="False"/>
  <p:tag name="TYPE" val="TrueFalse"/>
  <p:tag name="TPSLIDEBULLETSTYLE" val="2"/>
  <p:tag name="CHARTTYPE" val="0"/>
  <p:tag name="SLIDEGUID" val="818F27013A974FB3BF0BAD87EED96BC1"/>
  <p:tag name="TPQUESTIONXML" val="&lt;?xml version=&quot;1.0&quot; encoding=&quot;UTF-8&quot; standalone=&quot;yes&quot;?&gt;&lt;questionlist&gt;&lt;properties&gt;&lt;guid&gt;E42BCB1D02BF4962A72DBE567F83FE29&lt;/guid&gt;&lt;date&gt;6/29/2015 02:12: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818F27013A974FB3BF0BAD87EED96BC1&lt;/guid&gt;&lt;repollguid&gt;6C2F10CBFBAF483BB126FAA30B551C55&lt;/repollguid&gt;&lt;sourceid&gt;661835A8200C40BBA471E06B5B3C78D7&lt;/sourceid&gt;&lt;questiontext&gt;Nitrogen is the most limiting and over-applied nutrient in agricultural soils?&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CF18CCA5FB7740CC93F10248B76DDA7B&lt;/guid&gt;&lt;answertext&gt;True&lt;/answertext&gt;&lt;valuetype&gt;1&lt;/valuetype&gt;&lt;/answer&gt;&lt;answer&gt;&lt;guid&gt;45D28931DB16470A902B0C1F90187819&lt;/guid&gt;&lt;answertext&gt;False&lt;/answertext&gt;&lt;valuetype&gt;-1&lt;/valuetype&gt;&lt;/answer&gt;&lt;/answers&gt;&lt;/multichoice&gt;&lt;/questions&gt;&lt;/questionlist&gt;"/>
  <p:tag name="LIVECHARTING" val="False"/>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DEFINED"/>
  <p:tag name="NUMBERFORMAT" val="0"/>
  <p:tag name="LABELFORMAT" val="0"/>
</p:tagLst>
</file>

<file path=ppt/tags/tag37.xml><?xml version="1.0" encoding="utf-8"?>
<p:tagLst xmlns:a="http://schemas.openxmlformats.org/drawingml/2006/main" xmlns:r="http://schemas.openxmlformats.org/officeDocument/2006/relationships" xmlns:p="http://schemas.openxmlformats.org/presentationml/2006/main">
  <p:tag name="AUTOOPENPOLL" val="False"/>
  <p:tag name="TYPE" val="MultiChoiceSlide"/>
  <p:tag name="TPSLIDEBULLETSTYLE" val="2"/>
  <p:tag name="CHARTTYPE" val="0"/>
  <p:tag name="SLIDEGUID" val="7294F66073294C4681676517FF7C8CCD"/>
  <p:tag name="TPQUESTIONXML" val="&lt;?xml version=&quot;1.0&quot; encoding=&quot;UTF-8&quot; standalone=&quot;yes&quot;?&gt;&lt;questionlist&gt;&lt;properties&gt;&lt;guid&gt;7110F0C673044645A27EA6A49761A966&lt;/guid&gt;&lt;date&gt;6/29/2015 02:12:5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7294F66073294C4681676517FF7C8CCD&lt;/guid&gt;&lt;repollguid&gt;D405A33989CE4B70A6F1255ACEF75814&lt;/repollguid&gt;&lt;sourceid&gt;138A297AFE624B94B0D6CAA871117376&lt;/sourceid&gt;&lt;questiontext&gt;Denitrification can produce greenhouse gases such a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040B1025B34B4723A1D647871C1AE9BA&lt;/guid&gt;&lt;answertext&gt;N2 (g)&lt;/answertext&gt;&lt;valuetype&gt;0&lt;/valuetype&gt;&lt;/answer&gt;&lt;answer&gt;&lt;guid&gt;7F73610A86D34F44805D77C6C72BD85D&lt;/guid&gt;&lt;answertext&gt;NO4 (g)&lt;/answertext&gt;&lt;valuetype&gt;0&lt;/valuetype&gt;&lt;/answer&gt;&lt;answer&gt;&lt;guid&gt;107088FF4825429BB8FC88387063FC8E&lt;/guid&gt;&lt;answertext&gt;N2O (g)&lt;/answertext&gt;&lt;valuetype&gt;0&lt;/valuetype&gt;&lt;/answer&gt;&lt;/answers&gt;&lt;/multichoice&gt;&lt;/questions&gt;&lt;/questionlist&gt;"/>
  <p:tag name="LIVECHARTING" val="False"/>
</p:tagLst>
</file>

<file path=ppt/tags/tag38.xml><?xml version="1.0" encoding="utf-8"?>
<p:tagLst xmlns:a="http://schemas.openxmlformats.org/drawingml/2006/main" xmlns:r="http://schemas.openxmlformats.org/officeDocument/2006/relationships" xmlns:p="http://schemas.openxmlformats.org/presentationml/2006/main">
  <p:tag name="ZEROBASED" val="False"/>
</p:tagLst>
</file>

<file path=ppt/tags/tag3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DEFINED"/>
  <p:tag name="NUMBERFORMAT" val="0"/>
  <p:tag name="LABELFORMAT" val="0"/>
</p:tagLst>
</file>

<file path=ppt/tags/tag4.xml><?xml version="1.0" encoding="utf-8"?>
<p:tagLst xmlns:a="http://schemas.openxmlformats.org/drawingml/2006/main" xmlns:r="http://schemas.openxmlformats.org/officeDocument/2006/relationships" xmlns:p="http://schemas.openxmlformats.org/presentationml/2006/main">
  <p:tag name="SLIDEGUID" val="0C1470752B8647718B4FFE918D737F2D"/>
  <p:tag name="AUTOOPENPOLL" val="False"/>
  <p:tag name="TYPE" val="MultiChoiceSlide"/>
  <p:tag name="TPSLIDEBULLETSTYLE" val="2"/>
  <p:tag name="TPQUESTIONXML" val="&lt;?xml version=&quot;1.0&quot; encoding=&quot;UTF-8&quot; standalone=&quot;yes&quot;?&gt;&lt;questionlist&gt;&lt;properties&gt;&lt;guid&gt;11AB01AC78B64A37A1DE7ED3AE3879A1&lt;/guid&gt;&lt;date&gt;6/29/2015 02:12:5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0C1470752B8647718B4FFE918D737F2D&lt;/guid&gt;&lt;repollguid&gt;B7367658CC4D4C8D95A029D1DEF9D163&lt;/repollguid&gt;&lt;sourceid&gt;8AB829F2F21547C4B8AB2709A2D430C7&lt;/sourceid&gt;&lt;questiontext&gt;N is essential for plants because it is part of:&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9101BC5455A242E9AD61A69573D972F3&lt;/guid&gt;&lt;answertext&gt;Lignin&lt;/answertext&gt;&lt;valuetype&gt;0&lt;/valuetype&gt;&lt;/answer&gt;&lt;answer&gt;&lt;guid&gt;5C47495D3B32468FAE2EC056255EA25D&lt;/guid&gt;&lt;answertext&gt;Water&lt;/answertext&gt;&lt;valuetype&gt;0&lt;/valuetype&gt;&lt;/answer&gt;&lt;answer&gt;&lt;guid&gt;0AFA406A5F5D442A97C580D9E17A49BA&lt;/guid&gt;&lt;answertext&gt;Enzymes and proteins&lt;/answertext&gt;&lt;valuetype&gt;0&lt;/valuetype&gt;&lt;/answer&gt;&lt;/answers&gt;&lt;/multichoice&gt;&lt;/questions&gt;&lt;/questionlist&gt;"/>
  <p:tag name="LIVECHARTING" val="False"/>
  <p:tag name="CHARTTYPE" val="0"/>
  <p:tag name="CHARTDEFINEDCOLORS" val="3,6,10,45,32,50,13,4,9,55,1"/>
  <p:tag name="HASRESULTS" val="True"/>
  <p:tag name="RESULTS" val="N is essential for plants because it is part of:[;crlf;]16[;]33[;]16[;]False[;]0[;][;crlf;]2.875[;]3[;]0.4841[;]0.2344[;crlf;]1[;]0[;]Lignin1[;]Lignin[;][;crlf;]0[;]0[;]Water2[;]Water[;][;crlf;]15[;]0[;]Enzymes and proteins3[;]Enzymes and proteins[;][;crlf;]"/>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SLIDEGUID" val="7900772481D84C59BB89EBB4F9AAC026"/>
  <p:tag name="AUTOOPENPOLL" val="False"/>
  <p:tag name="TYPE" val="TrueFalse"/>
  <p:tag name="TPSLIDEBULLETSTYLE" val="2"/>
  <p:tag name="TPQUESTIONXML" val="&lt;?xml version=&quot;1.0&quot; encoding=&quot;UTF-8&quot; standalone=&quot;yes&quot;?&gt;&lt;questionlist&gt;&lt;properties&gt;&lt;guid&gt;2A3E31EFB3594FE3ABBBDE1DCDA9C894&lt;/guid&gt;&lt;date&gt;6/29/2015 02:12:5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7900772481D84C59BB89EBB4F9AAC026&lt;/guid&gt;&lt;repollguid&gt;5EC849DDA4BC40DE9813C76CD3F43D0E&lt;/repollguid&gt;&lt;sourceid&gt;196C586B218B43AD93B6478F27910072&lt;/sourceid&gt;&lt;questiontext&gt;The atmosphere is ~78% N&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A15AA6B822604756B6F087B375251AAA&lt;/guid&gt;&lt;answertext&gt;True&lt;/answertext&gt;&lt;valuetype&gt;1&lt;/valuetype&gt;&lt;/answer&gt;&lt;answer&gt;&lt;guid&gt;F622DD1DA82640F79D2FB2B57F580E74&lt;/guid&gt;&lt;answertext&gt;False&lt;/answertext&gt;&lt;valuetype&gt;-1&lt;/valuetype&gt;&lt;/answer&gt;&lt;/answers&gt;&lt;/multichoice&gt;&lt;/questions&gt;&lt;/questionlist&gt;"/>
  <p:tag name="LIVECHARTING" val="False"/>
  <p:tag name="CHARTTYPE" val="0"/>
  <p:tag name="CHARTDEFINEDCOLORS" val="3,6,10,45,32,50,13,4,9,55,1"/>
  <p:tag name="HASRESULTS" val="True"/>
  <p:tag name="RESULTS" val="The atmosphere is ~78% N[;crlf;]16[;]33[;]16[;]False[;]16[;][;crlf;]1[;]1[;]0[;]0[;crlf;]16[;]1[;]True1[;]True[;][;crlf;]0[;]-1[;]False2[;]False[;][;crlf;]"/>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SLIDEGUID" val="EB89692CFA534A86964D09940DAE94FB"/>
  <p:tag name="AUTOOPENPOLL" val="False"/>
  <p:tag name="TYPE" val="MultiChoiceSlide"/>
  <p:tag name="TPSLIDEBULLETSTYLE" val="2"/>
  <p:tag name="TPQUESTIONXML" val="&lt;?xml version=&quot;1.0&quot; encoding=&quot;UTF-8&quot; standalone=&quot;yes&quot;?&gt;&lt;questionlist&gt;&lt;properties&gt;&lt;guid&gt;3AC53368A63F4AF9813548558C90DAC0&lt;/guid&gt;&lt;date&gt;6/29/2015 02:12:56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B89692CFA534A86964D09940DAE94FB&lt;/guid&gt;&lt;repollguid&gt;A592488EA6EE4CFFB6BB1D3F79D3D0E8&lt;/repollguid&gt;&lt;sourceid&gt;A0EAC36761D0427DA902690C4E37EE6B&lt;/sourceid&gt;&lt;questiontext&gt;Plants generally utilize which form(s) of N?&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9AF792DEB03549BA8DC36CBB12CB0549&lt;/guid&gt;&lt;answertext&gt;N in organic form (proteins for example)&lt;/answertext&gt;&lt;valuetype&gt;-1&lt;/valuetype&gt;&lt;/answer&gt;&lt;answer&gt;&lt;guid&gt;3C2B4E9BAA6742FB82AE0476E368B60D&lt;/guid&gt;&lt;answertext&gt;Ammonium and nitrate&lt;/answertext&gt;&lt;valuetype&gt;1&lt;/valuetype&gt;&lt;/answer&gt;&lt;answer&gt;&lt;guid&gt;37006FB6D87F4737A94DE3E452AAED3D&lt;/guid&gt;&lt;answertext&gt;N2&lt;/answertext&gt;&lt;valuetype&gt;-1&lt;/valuetype&gt;&lt;/answer&gt;&lt;/answers&gt;&lt;/multichoice&gt;&lt;/questions&gt;&lt;/questionlist&gt;"/>
  <p:tag name="LIVECHARTING" val="False"/>
  <p:tag name="CHARTTYPE" val="0"/>
  <p:tag name="CHARTDEFINEDCOLORS" val="3,6,10,45,32,50,13,4,9,55,1"/>
  <p:tag name="HASRESULTS" val="True"/>
  <p:tag name="RESULTS" val="Plants generally utilize which form(s) of N?[;crlf;]16[;]33[;]16[;]False[;]13[;][;crlf;]2.0625[;]2[;]0.4285[;]0.1836[;crlf;]1[;]-1[;]N in organic form (proteins for example)1[;]N in organic form (proteins for example)[;][;crlf;]13[;]1[;]Ammonium and nitrate2[;]Ammonium and nitrate[;][;crlf;]2[;]-1[;]N23[;]N2[;][;crlf;]"/>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ACCH ">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REACCH " id="{2377D3D1-E482-0141-A7B3-B3139E759457}" vid="{1A04928D-D525-4347-8DC3-65ABBEB44F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1820</TotalTime>
  <Words>2969</Words>
  <Application>Microsoft Macintosh PowerPoint</Application>
  <PresentationFormat>Widescreen</PresentationFormat>
  <Paragraphs>253</Paragraphs>
  <Slides>38</Slides>
  <Notes>16</Notes>
  <HiddenSlides>3</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9" baseType="lpstr">
      <vt:lpstr>Calibri</vt:lpstr>
      <vt:lpstr>Courier</vt:lpstr>
      <vt:lpstr>MS PGothic</vt:lpstr>
      <vt:lpstr>ＭＳ Ｐゴシック</vt:lpstr>
      <vt:lpstr>Tahoma</vt:lpstr>
      <vt:lpstr>Times New Roman</vt:lpstr>
      <vt:lpstr>Wingdings</vt:lpstr>
      <vt:lpstr>Arial</vt:lpstr>
      <vt:lpstr>REACCH </vt:lpstr>
      <vt:lpstr>Document</vt:lpstr>
      <vt:lpstr>Microsoft Word Document</vt:lpstr>
      <vt:lpstr>The Nitrogen Cycle</vt:lpstr>
      <vt:lpstr>Standards:</vt:lpstr>
      <vt:lpstr>Objectives</vt:lpstr>
      <vt:lpstr>NOTE:</vt:lpstr>
      <vt:lpstr>Nitrogen is the most limiting and over-applied nutrient in agricultural soils?</vt:lpstr>
      <vt:lpstr>N is essential for plants because it is part of:</vt:lpstr>
      <vt:lpstr>The atmosphere is ~78% N</vt:lpstr>
      <vt:lpstr>Plants generally utilize which form(s) of N?</vt:lpstr>
      <vt:lpstr>What is the largest source of N in agriculture?</vt:lpstr>
      <vt:lpstr>Nitrate is safe to have in drinking water.</vt:lpstr>
      <vt:lpstr>Denitrification can produce greenhouse gases such as:</vt:lpstr>
      <vt:lpstr>Ammonia gas is more likely to be produced when:</vt:lpstr>
      <vt:lpstr>Terms:</vt:lpstr>
      <vt:lpstr>Terms:</vt:lpstr>
      <vt:lpstr>Terms</vt:lpstr>
      <vt:lpstr>Ecological cycles</vt:lpstr>
      <vt:lpstr>Nutrient Cycle diagrams: Nitrogen</vt:lpstr>
      <vt:lpstr>The Nitrogen Cycle </vt:lpstr>
      <vt:lpstr>Nitrogen Cycle</vt:lpstr>
      <vt:lpstr>N is essential for plants because it is part of:</vt:lpstr>
      <vt:lpstr>Plants generally utilize which form(s) of N?</vt:lpstr>
      <vt:lpstr>N-cycle activities</vt:lpstr>
      <vt:lpstr>Post activity questions</vt:lpstr>
      <vt:lpstr>Nitrate is safe to have in drinking water.</vt:lpstr>
      <vt:lpstr>PowerPoint Presentation</vt:lpstr>
      <vt:lpstr>The atmosphere is ~78% N</vt:lpstr>
      <vt:lpstr>Ammonia gas is more likely to be produced when:</vt:lpstr>
      <vt:lpstr>Nitrogen Fertilization</vt:lpstr>
      <vt:lpstr>What is the largest source of N in agriculture?</vt:lpstr>
      <vt:lpstr>How much N?</vt:lpstr>
      <vt:lpstr>Nitrogen Use Efficiency</vt:lpstr>
      <vt:lpstr>Nitrogen is the most limiting and over-applied nutrient in agricultural soils?</vt:lpstr>
      <vt:lpstr>Nitrogen GHG</vt:lpstr>
      <vt:lpstr>Denitrification can produce greenhouse gases such as:</vt:lpstr>
      <vt:lpstr>Economics of Nitrogen Application</vt:lpstr>
      <vt:lpstr>Components of Variable Rate Fertilizer Equipment</vt:lpstr>
      <vt:lpstr>Variable Rate Applications</vt:lpstr>
      <vt:lpstr>Activities:</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Lesson Title</dc:title>
  <dc:creator>White, Peter</dc:creator>
  <cp:lastModifiedBy>White, Troy</cp:lastModifiedBy>
  <cp:revision>113</cp:revision>
  <cp:lastPrinted>2013-07-15T17:49:44Z</cp:lastPrinted>
  <dcterms:created xsi:type="dcterms:W3CDTF">2012-07-23T15:49:49Z</dcterms:created>
  <dcterms:modified xsi:type="dcterms:W3CDTF">2016-09-20T01:14:14Z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FolderId">
    <vt:lpwstr/>
  </property>
  <property fmtid="{D5CDD505-2E9C-101B-9397-08002B2CF9AE}" pid="3" name="Offisync_SaveTime">
    <vt:lpwstr/>
  </property>
  <property fmtid="{D5CDD505-2E9C-101B-9397-08002B2CF9AE}" pid="4" name="Offisync_IsSaved">
    <vt:lpwstr>False</vt:lpwstr>
  </property>
  <property fmtid="{D5CDD505-2E9C-101B-9397-08002B2CF9AE}" pid="5" name="Offisync_UniqueId">
    <vt:lpwstr>226163;19828467</vt:lpwstr>
  </property>
  <property fmtid="{D5CDD505-2E9C-101B-9397-08002B2CF9AE}" pid="6" name="CentralDesktop_MDAdded">
    <vt:lpwstr>True</vt:lpwstr>
  </property>
  <property fmtid="{D5CDD505-2E9C-101B-9397-08002B2CF9AE}" pid="7" name="Offisync_FileTitle">
    <vt:lpwstr/>
  </property>
  <property fmtid="{D5CDD505-2E9C-101B-9397-08002B2CF9AE}" pid="8" name="Offisync_UpdateToken">
    <vt:lpwstr>2012-07-24T09:42:11-0700</vt:lpwstr>
  </property>
  <property fmtid="{D5CDD505-2E9C-101B-9397-08002B2CF9AE}" pid="9" name="Offisync_ProviderName">
    <vt:lpwstr>Central Desktop</vt:lpwstr>
  </property>
</Properties>
</file>