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50"/>
  </p:notesMasterIdLst>
  <p:sldIdLst>
    <p:sldId id="256" r:id="rId2"/>
    <p:sldId id="329" r:id="rId3"/>
    <p:sldId id="259" r:id="rId4"/>
    <p:sldId id="275" r:id="rId5"/>
    <p:sldId id="328" r:id="rId6"/>
    <p:sldId id="273" r:id="rId7"/>
    <p:sldId id="260" r:id="rId8"/>
    <p:sldId id="272" r:id="rId9"/>
    <p:sldId id="276" r:id="rId10"/>
    <p:sldId id="264" r:id="rId11"/>
    <p:sldId id="263" r:id="rId12"/>
    <p:sldId id="312" r:id="rId13"/>
    <p:sldId id="266" r:id="rId14"/>
    <p:sldId id="267" r:id="rId15"/>
    <p:sldId id="271" r:id="rId16"/>
    <p:sldId id="313" r:id="rId17"/>
    <p:sldId id="304" r:id="rId18"/>
    <p:sldId id="306" r:id="rId19"/>
    <p:sldId id="307" r:id="rId20"/>
    <p:sldId id="308" r:id="rId21"/>
    <p:sldId id="303" r:id="rId22"/>
    <p:sldId id="287" r:id="rId23"/>
    <p:sldId id="293" r:id="rId24"/>
    <p:sldId id="294" r:id="rId25"/>
    <p:sldId id="295" r:id="rId26"/>
    <p:sldId id="296" r:id="rId27"/>
    <p:sldId id="297" r:id="rId28"/>
    <p:sldId id="298" r:id="rId29"/>
    <p:sldId id="299" r:id="rId30"/>
    <p:sldId id="300" r:id="rId31"/>
    <p:sldId id="301" r:id="rId32"/>
    <p:sldId id="302" r:id="rId33"/>
    <p:sldId id="314" r:id="rId34"/>
    <p:sldId id="315" r:id="rId35"/>
    <p:sldId id="318" r:id="rId36"/>
    <p:sldId id="319" r:id="rId37"/>
    <p:sldId id="309" r:id="rId38"/>
    <p:sldId id="321" r:id="rId39"/>
    <p:sldId id="316" r:id="rId40"/>
    <p:sldId id="323" r:id="rId41"/>
    <p:sldId id="322" r:id="rId42"/>
    <p:sldId id="324" r:id="rId43"/>
    <p:sldId id="325" r:id="rId44"/>
    <p:sldId id="327" r:id="rId45"/>
    <p:sldId id="317" r:id="rId46"/>
    <p:sldId id="326" r:id="rId47"/>
    <p:sldId id="330" r:id="rId48"/>
    <p:sldId id="33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 Kattlyn (kwolf@uidaho.edu)" initials="WK("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83752" autoAdjust="0"/>
  </p:normalViewPr>
  <p:slideViewPr>
    <p:cSldViewPr>
      <p:cViewPr>
        <p:scale>
          <a:sx n="90" d="100"/>
          <a:sy n="90" d="100"/>
        </p:scale>
        <p:origin x="960" y="1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FC518-25A4-413A-915B-E84000C30A98}" type="datetimeFigureOut">
              <a:rPr lang="en-US" smtClean="0"/>
              <a:pPr/>
              <a:t>9/19/16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4127F-E7A6-46A8-97DF-FED27DDD1B1F}" type="slidenum">
              <a:rPr lang="en-US" smtClean="0"/>
              <a:pPr/>
              <a:t>‹#›</a:t>
            </a:fld>
            <a:endParaRPr lang="en-US" dirty="0"/>
          </a:p>
        </p:txBody>
      </p:sp>
    </p:spTree>
    <p:extLst>
      <p:ext uri="{BB962C8B-B14F-4D97-AF65-F5344CB8AC3E}">
        <p14:creationId xmlns:p14="http://schemas.microsoft.com/office/powerpoint/2010/main" val="427806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General Circulation models</a:t>
            </a:r>
          </a:p>
          <a:p>
            <a:r>
              <a:rPr lang="en-US" dirty="0" smtClean="0"/>
              <a:t>Global</a:t>
            </a:r>
            <a:r>
              <a:rPr lang="en-US" baseline="0" dirty="0" smtClean="0"/>
              <a:t> climate </a:t>
            </a:r>
            <a:r>
              <a:rPr lang="en-US" baseline="0" dirty="0" err="1" smtClean="0"/>
              <a:t>modles</a:t>
            </a:r>
            <a:endParaRPr lang="en-US" dirty="0" smtClean="0"/>
          </a:p>
        </p:txBody>
      </p:sp>
      <p:sp>
        <p:nvSpPr>
          <p:cNvPr id="4" name="Slide Number Placeholder 3"/>
          <p:cNvSpPr>
            <a:spLocks noGrp="1"/>
          </p:cNvSpPr>
          <p:nvPr>
            <p:ph type="sldNum" sz="quarter" idx="10"/>
          </p:nvPr>
        </p:nvSpPr>
        <p:spPr/>
        <p:txBody>
          <a:bodyPr/>
          <a:lstStyle/>
          <a:p>
            <a:fld id="{CC84127F-E7A6-46A8-97DF-FED27DDD1B1F}" type="slidenum">
              <a:rPr lang="en-US" smtClean="0"/>
              <a:pPr/>
              <a:t>3</a:t>
            </a:fld>
            <a:endParaRPr lang="en-US" dirty="0"/>
          </a:p>
        </p:txBody>
      </p:sp>
    </p:spTree>
    <p:extLst>
      <p:ext uri="{BB962C8B-B14F-4D97-AF65-F5344CB8AC3E}">
        <p14:creationId xmlns:p14="http://schemas.microsoft.com/office/powerpoint/2010/main" val="1631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fld id="{EA5E1F1D-BB07-481C-9359-00377347E1C9}" type="slidenum">
              <a:rPr lang="en-US"/>
              <a:pPr/>
              <a:t>22</a:t>
            </a:fld>
            <a:endParaRPr lang="en-US" dirty="0"/>
          </a:p>
        </p:txBody>
      </p:sp>
      <p:sp>
        <p:nvSpPr>
          <p:cNvPr id="77827" name="Rectangle 2"/>
          <p:cNvSpPr>
            <a:spLocks noGrp="1" noRot="1" noChangeAspect="1" noChangeArrowheads="1" noTextEdit="1"/>
          </p:cNvSpPr>
          <p:nvPr>
            <p:ph type="sldImg"/>
          </p:nvPr>
        </p:nvSpPr>
        <p:spPr>
          <a:xfrm>
            <a:off x="393700" y="692150"/>
            <a:ext cx="6070600" cy="3416300"/>
          </a:xfrm>
          <a:ln cap="flat"/>
        </p:spPr>
      </p:sp>
      <p:sp>
        <p:nvSpPr>
          <p:cNvPr id="77828" name="Rectangle 3"/>
          <p:cNvSpPr>
            <a:spLocks noGrp="1" noChangeArrowheads="1"/>
          </p:cNvSpPr>
          <p:nvPr>
            <p:ph type="body" idx="1"/>
          </p:nvPr>
        </p:nvSpPr>
        <p:spPr>
          <a:noFill/>
          <a:ln/>
        </p:spPr>
        <p:txBody>
          <a:bodyPr/>
          <a:lstStyle/>
          <a:p>
            <a:r>
              <a:rPr lang="en-US" dirty="0" smtClean="0"/>
              <a:t>This is a screen shot from a computerized</a:t>
            </a:r>
            <a:r>
              <a:rPr lang="en-US" baseline="0" dirty="0" smtClean="0"/>
              <a:t> erosion model. The lab activity for this unit uses a different model.</a:t>
            </a:r>
            <a:endParaRPr lang="en-US" dirty="0" smtClean="0"/>
          </a:p>
        </p:txBody>
      </p:sp>
    </p:spTree>
    <p:extLst>
      <p:ext uri="{BB962C8B-B14F-4D97-AF65-F5344CB8AC3E}">
        <p14:creationId xmlns:p14="http://schemas.microsoft.com/office/powerpoint/2010/main" val="45144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p:spPr>
        <p:txBody>
          <a:bodyPr/>
          <a:lstStyle/>
          <a:p>
            <a:fld id="{26FCA7C3-F1F3-4883-AAD1-232F3FE8471C}" type="slidenum">
              <a:rPr lang="en-US"/>
              <a:pPr/>
              <a:t>23</a:t>
            </a:fld>
            <a:endParaRPr lang="en-US" dirty="0"/>
          </a:p>
        </p:txBody>
      </p:sp>
      <p:sp>
        <p:nvSpPr>
          <p:cNvPr id="81923" name="Rectangle 2"/>
          <p:cNvSpPr>
            <a:spLocks noGrp="1" noRot="1" noChangeAspect="1" noChangeArrowheads="1" noTextEdit="1"/>
          </p:cNvSpPr>
          <p:nvPr>
            <p:ph type="sldImg"/>
          </p:nvPr>
        </p:nvSpPr>
        <p:spPr>
          <a:xfrm>
            <a:off x="393700" y="692150"/>
            <a:ext cx="6070600" cy="3416300"/>
          </a:xfrm>
          <a:ln cap="flat"/>
        </p:spPr>
      </p:sp>
      <p:sp>
        <p:nvSpPr>
          <p:cNvPr id="8192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566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fld id="{1C762B28-29A7-414D-80D1-F48C89423B06}" type="slidenum">
              <a:rPr lang="en-US"/>
              <a:pPr/>
              <a:t>24</a:t>
            </a:fld>
            <a:endParaRPr lang="en-US" dirty="0"/>
          </a:p>
        </p:txBody>
      </p:sp>
      <p:sp>
        <p:nvSpPr>
          <p:cNvPr id="82947" name="Rectangle 2"/>
          <p:cNvSpPr>
            <a:spLocks noGrp="1" noRot="1" noChangeAspect="1" noChangeArrowheads="1" noTextEdit="1"/>
          </p:cNvSpPr>
          <p:nvPr>
            <p:ph type="sldImg"/>
          </p:nvPr>
        </p:nvSpPr>
        <p:spPr>
          <a:xfrm>
            <a:off x="393700" y="692150"/>
            <a:ext cx="6070600" cy="3416300"/>
          </a:xfrm>
          <a:ln cap="flat"/>
        </p:spPr>
      </p:sp>
      <p:sp>
        <p:nvSpPr>
          <p:cNvPr id="8294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7902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p:spPr>
        <p:txBody>
          <a:bodyPr/>
          <a:lstStyle/>
          <a:p>
            <a:fld id="{D8F821ED-4D3D-44C3-B27D-B71F739EF019}" type="slidenum">
              <a:rPr lang="en-US"/>
              <a:pPr/>
              <a:t>25</a:t>
            </a:fld>
            <a:endParaRPr lang="en-US" dirty="0"/>
          </a:p>
        </p:txBody>
      </p:sp>
      <p:sp>
        <p:nvSpPr>
          <p:cNvPr id="83971" name="Rectangle 2"/>
          <p:cNvSpPr>
            <a:spLocks noGrp="1" noRot="1" noChangeAspect="1" noChangeArrowheads="1" noTextEdit="1"/>
          </p:cNvSpPr>
          <p:nvPr>
            <p:ph type="sldImg"/>
          </p:nvPr>
        </p:nvSpPr>
        <p:spPr>
          <a:xfrm>
            <a:off x="393700" y="692150"/>
            <a:ext cx="6070600" cy="3416300"/>
          </a:xfrm>
          <a:ln cap="flat"/>
        </p:spPr>
      </p:sp>
      <p:sp>
        <p:nvSpPr>
          <p:cNvPr id="839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0698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p:spPr>
        <p:txBody>
          <a:bodyPr/>
          <a:lstStyle/>
          <a:p>
            <a:fld id="{D9692B39-97E9-4E4A-B9BE-0A40BE1EC2B8}" type="slidenum">
              <a:rPr lang="en-US"/>
              <a:pPr/>
              <a:t>26</a:t>
            </a:fld>
            <a:endParaRPr lang="en-US" dirty="0"/>
          </a:p>
        </p:txBody>
      </p:sp>
      <p:sp>
        <p:nvSpPr>
          <p:cNvPr id="84995" name="Rectangle 2"/>
          <p:cNvSpPr>
            <a:spLocks noGrp="1" noRot="1" noChangeAspect="1" noChangeArrowheads="1" noTextEdit="1"/>
          </p:cNvSpPr>
          <p:nvPr>
            <p:ph type="sldImg"/>
          </p:nvPr>
        </p:nvSpPr>
        <p:spPr>
          <a:xfrm>
            <a:off x="393700" y="692150"/>
            <a:ext cx="6070600" cy="3416300"/>
          </a:xfrm>
          <a:ln cap="flat"/>
        </p:spPr>
      </p:sp>
      <p:sp>
        <p:nvSpPr>
          <p:cNvPr id="849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34161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p:spPr>
        <p:txBody>
          <a:bodyPr/>
          <a:lstStyle/>
          <a:p>
            <a:fld id="{521F7730-5DD1-4F7B-AE82-24C32CAB2E8E}" type="slidenum">
              <a:rPr lang="en-US"/>
              <a:pPr/>
              <a:t>27</a:t>
            </a:fld>
            <a:endParaRPr lang="en-US" dirty="0"/>
          </a:p>
        </p:txBody>
      </p:sp>
      <p:sp>
        <p:nvSpPr>
          <p:cNvPr id="86019" name="Rectangle 2"/>
          <p:cNvSpPr>
            <a:spLocks noGrp="1" noRot="1" noChangeAspect="1" noChangeArrowheads="1" noTextEdit="1"/>
          </p:cNvSpPr>
          <p:nvPr>
            <p:ph type="sldImg"/>
          </p:nvPr>
        </p:nvSpPr>
        <p:spPr>
          <a:xfrm>
            <a:off x="393700" y="692150"/>
            <a:ext cx="6070600" cy="3416300"/>
          </a:xfrm>
          <a:ln cap="flat"/>
        </p:spPr>
      </p:sp>
      <p:sp>
        <p:nvSpPr>
          <p:cNvPr id="86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4559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p>
            <a:fld id="{B7AEDE12-A755-46A6-9DC4-43F8F7A84D13}" type="slidenum">
              <a:rPr lang="en-US"/>
              <a:pPr/>
              <a:t>28</a:t>
            </a:fld>
            <a:endParaRPr lang="en-US" dirty="0"/>
          </a:p>
        </p:txBody>
      </p:sp>
      <p:sp>
        <p:nvSpPr>
          <p:cNvPr id="87043" name="Rectangle 2"/>
          <p:cNvSpPr>
            <a:spLocks noGrp="1" noRot="1" noChangeAspect="1" noChangeArrowheads="1" noTextEdit="1"/>
          </p:cNvSpPr>
          <p:nvPr>
            <p:ph type="sldImg"/>
          </p:nvPr>
        </p:nvSpPr>
        <p:spPr>
          <a:xfrm>
            <a:off x="393700" y="692150"/>
            <a:ext cx="6070600" cy="3416300"/>
          </a:xfrm>
          <a:ln cap="flat"/>
        </p:spPr>
      </p:sp>
      <p:sp>
        <p:nvSpPr>
          <p:cNvPr id="870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525261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p:spPr>
        <p:txBody>
          <a:bodyPr/>
          <a:lstStyle/>
          <a:p>
            <a:fld id="{7FD5F227-CB4C-4080-96CC-DDF1E85A0D48}" type="slidenum">
              <a:rPr lang="en-US"/>
              <a:pPr/>
              <a:t>29</a:t>
            </a:fld>
            <a:endParaRPr lang="en-US" dirty="0"/>
          </a:p>
        </p:txBody>
      </p:sp>
      <p:sp>
        <p:nvSpPr>
          <p:cNvPr id="88067" name="Rectangle 2"/>
          <p:cNvSpPr>
            <a:spLocks noGrp="1" noRot="1" noChangeAspect="1" noChangeArrowheads="1" noTextEdit="1"/>
          </p:cNvSpPr>
          <p:nvPr>
            <p:ph type="sldImg"/>
          </p:nvPr>
        </p:nvSpPr>
        <p:spPr>
          <a:xfrm>
            <a:off x="393700" y="692150"/>
            <a:ext cx="6070600" cy="3416300"/>
          </a:xfrm>
          <a:ln cap="flat"/>
        </p:spPr>
      </p:sp>
      <p:sp>
        <p:nvSpPr>
          <p:cNvPr id="8806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0871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p>
            <a:fld id="{05A06672-2BBD-4425-94FC-F965A12124D1}" type="slidenum">
              <a:rPr lang="en-US"/>
              <a:pPr/>
              <a:t>30</a:t>
            </a:fld>
            <a:endParaRPr lang="en-US" dirty="0"/>
          </a:p>
        </p:txBody>
      </p:sp>
      <p:sp>
        <p:nvSpPr>
          <p:cNvPr id="89091" name="Rectangle 2"/>
          <p:cNvSpPr>
            <a:spLocks noGrp="1" noRot="1" noChangeAspect="1" noChangeArrowheads="1" noTextEdit="1"/>
          </p:cNvSpPr>
          <p:nvPr>
            <p:ph type="sldImg"/>
          </p:nvPr>
        </p:nvSpPr>
        <p:spPr>
          <a:xfrm>
            <a:off x="393700" y="692150"/>
            <a:ext cx="6070600" cy="3416300"/>
          </a:xfrm>
          <a:ln cap="flat"/>
        </p:spPr>
      </p:sp>
      <p:sp>
        <p:nvSpPr>
          <p:cNvPr id="8909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0951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p:spPr>
        <p:txBody>
          <a:bodyPr/>
          <a:lstStyle/>
          <a:p>
            <a:fld id="{71A0780F-A533-498D-B3A3-85CF7FBB6772}" type="slidenum">
              <a:rPr lang="en-US"/>
              <a:pPr/>
              <a:t>31</a:t>
            </a:fld>
            <a:endParaRPr lang="en-US" dirty="0"/>
          </a:p>
        </p:txBody>
      </p:sp>
      <p:sp>
        <p:nvSpPr>
          <p:cNvPr id="90115" name="Rectangle 2"/>
          <p:cNvSpPr>
            <a:spLocks noGrp="1" noRot="1" noChangeAspect="1" noChangeArrowheads="1" noTextEdit="1"/>
          </p:cNvSpPr>
          <p:nvPr>
            <p:ph type="sldImg"/>
          </p:nvPr>
        </p:nvSpPr>
        <p:spPr>
          <a:xfrm>
            <a:off x="393700" y="692150"/>
            <a:ext cx="6070600" cy="3416300"/>
          </a:xfrm>
          <a:ln cap="flat"/>
        </p:spPr>
      </p:sp>
      <p:sp>
        <p:nvSpPr>
          <p:cNvPr id="90116" name="Rectangle 3"/>
          <p:cNvSpPr>
            <a:spLocks noGrp="1" noChangeArrowheads="1"/>
          </p:cNvSpPr>
          <p:nvPr>
            <p:ph type="body" idx="1"/>
          </p:nvPr>
        </p:nvSpPr>
        <p:spPr>
          <a:noFill/>
          <a:ln/>
        </p:spPr>
        <p:txBody>
          <a:bodyPr/>
          <a:lstStyle/>
          <a:p>
            <a:r>
              <a:rPr lang="en-US" dirty="0" smtClean="0"/>
              <a:t>This is how this</a:t>
            </a:r>
            <a:r>
              <a:rPr lang="en-US" baseline="0" dirty="0" smtClean="0"/>
              <a:t> model predicts erosion from a slope.</a:t>
            </a:r>
            <a:endParaRPr lang="en-US" dirty="0" smtClean="0"/>
          </a:p>
        </p:txBody>
      </p:sp>
    </p:spTree>
    <p:extLst>
      <p:ext uri="{BB962C8B-B14F-4D97-AF65-F5344CB8AC3E}">
        <p14:creationId xmlns:p14="http://schemas.microsoft.com/office/powerpoint/2010/main" val="57343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James</a:t>
            </a:r>
            <a:r>
              <a:rPr lang="en-US" baseline="0" dirty="0" smtClean="0">
                <a:effectLst/>
              </a:rPr>
              <a:t> </a:t>
            </a:r>
            <a:r>
              <a:rPr lang="en-US" dirty="0" smtClean="0">
                <a:effectLst/>
              </a:rPr>
              <a:t>Watson and Francis Crick</a:t>
            </a:r>
            <a:endParaRPr lang="en-US" dirty="0"/>
          </a:p>
        </p:txBody>
      </p:sp>
      <p:sp>
        <p:nvSpPr>
          <p:cNvPr id="4" name="Slide Number Placeholder 3"/>
          <p:cNvSpPr>
            <a:spLocks noGrp="1"/>
          </p:cNvSpPr>
          <p:nvPr>
            <p:ph type="sldNum" sz="quarter" idx="10"/>
          </p:nvPr>
        </p:nvSpPr>
        <p:spPr/>
        <p:txBody>
          <a:bodyPr/>
          <a:lstStyle/>
          <a:p>
            <a:fld id="{CC84127F-E7A6-46A8-97DF-FED27DDD1B1F}" type="slidenum">
              <a:rPr lang="en-US" smtClean="0"/>
              <a:pPr/>
              <a:t>6</a:t>
            </a:fld>
            <a:endParaRPr lang="en-US" dirty="0"/>
          </a:p>
        </p:txBody>
      </p:sp>
    </p:spTree>
    <p:extLst>
      <p:ext uri="{BB962C8B-B14F-4D97-AF65-F5344CB8AC3E}">
        <p14:creationId xmlns:p14="http://schemas.microsoft.com/office/powerpoint/2010/main" val="940383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r>
              <a:rPr lang="en-US" dirty="0" smtClean="0"/>
              <a:t>ET-Evapotranspiration,</a:t>
            </a:r>
            <a:r>
              <a:rPr lang="en-US" baseline="0" dirty="0" smtClean="0"/>
              <a:t> P-precipitation, </a:t>
            </a:r>
            <a:endParaRPr lang="en-US" dirty="0"/>
          </a:p>
        </p:txBody>
      </p:sp>
      <p:sp>
        <p:nvSpPr>
          <p:cNvPr id="4" name="Slide Number Placeholder 3"/>
          <p:cNvSpPr>
            <a:spLocks noGrp="1"/>
          </p:cNvSpPr>
          <p:nvPr>
            <p:ph type="sldNum" sz="quarter" idx="10"/>
          </p:nvPr>
        </p:nvSpPr>
        <p:spPr/>
        <p:txBody>
          <a:bodyPr/>
          <a:lstStyle/>
          <a:p>
            <a:pPr>
              <a:defRPr/>
            </a:pPr>
            <a:fld id="{4EBD6337-5D1F-4EA4-98AF-00987256DBBE}" type="slidenum">
              <a:rPr lang="en-US" smtClean="0"/>
              <a:pPr>
                <a:defRPr/>
              </a:pPr>
              <a:t>32</a:t>
            </a:fld>
            <a:endParaRPr lang="en-US" dirty="0"/>
          </a:p>
        </p:txBody>
      </p:sp>
    </p:spTree>
    <p:extLst>
      <p:ext uri="{BB962C8B-B14F-4D97-AF65-F5344CB8AC3E}">
        <p14:creationId xmlns:p14="http://schemas.microsoft.com/office/powerpoint/2010/main" val="843643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fld id="{A0F00257-4554-47B3-8757-CDE0E49EC2B7}" type="slidenum">
              <a:rPr lang="en-US"/>
              <a:pPr/>
              <a:t>33</a:t>
            </a:fld>
            <a:endParaRPr lang="en-US" dirty="0"/>
          </a:p>
        </p:txBody>
      </p:sp>
      <p:sp>
        <p:nvSpPr>
          <p:cNvPr id="92163" name="Rectangle 2"/>
          <p:cNvSpPr>
            <a:spLocks noGrp="1" noRot="1" noChangeAspect="1" noChangeArrowheads="1" noTextEdit="1"/>
          </p:cNvSpPr>
          <p:nvPr>
            <p:ph type="sldImg"/>
          </p:nvPr>
        </p:nvSpPr>
        <p:spPr>
          <a:xfrm>
            <a:off x="393700" y="692150"/>
            <a:ext cx="6070600" cy="3416300"/>
          </a:xfrm>
          <a:ln cap="flat"/>
        </p:spPr>
      </p:sp>
      <p:sp>
        <p:nvSpPr>
          <p:cNvPr id="9216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34611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3FD9270F-4D34-4F6B-934C-0CD0C8F72FC4}" type="slidenum">
              <a:rPr lang="en-US"/>
              <a:pPr/>
              <a:t>34</a:t>
            </a:fld>
            <a:endParaRPr lang="en-US" dirty="0"/>
          </a:p>
        </p:txBody>
      </p:sp>
      <p:sp>
        <p:nvSpPr>
          <p:cNvPr id="93187" name="Rectangle 2"/>
          <p:cNvSpPr>
            <a:spLocks noGrp="1" noRot="1" noChangeAspect="1" noChangeArrowheads="1" noTextEdit="1"/>
          </p:cNvSpPr>
          <p:nvPr>
            <p:ph type="sldImg"/>
          </p:nvPr>
        </p:nvSpPr>
        <p:spPr>
          <a:xfrm>
            <a:off x="393700" y="692150"/>
            <a:ext cx="6070600" cy="3416300"/>
          </a:xfrm>
          <a:ln cap="flat"/>
        </p:spPr>
      </p:sp>
      <p:sp>
        <p:nvSpPr>
          <p:cNvPr id="9318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18794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151455-FCDC-414E-A7CB-E43B401783E8}" type="slidenum">
              <a:rPr lang="en-US" smtClean="0"/>
              <a:pPr/>
              <a:t>35</a:t>
            </a:fld>
            <a:endParaRPr lang="en-US" dirty="0"/>
          </a:p>
        </p:txBody>
      </p:sp>
    </p:spTree>
    <p:extLst>
      <p:ext uri="{BB962C8B-B14F-4D97-AF65-F5344CB8AC3E}">
        <p14:creationId xmlns:p14="http://schemas.microsoft.com/office/powerpoint/2010/main" val="1970827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7FB40-A12B-428D-AE0B-0AEFA876FCDF}" type="slidenum">
              <a:rPr lang="en-US" smtClean="0"/>
              <a:pPr/>
              <a:t>36</a:t>
            </a:fld>
            <a:endParaRPr lang="en-US" dirty="0"/>
          </a:p>
        </p:txBody>
      </p:sp>
    </p:spTree>
    <p:extLst>
      <p:ext uri="{BB962C8B-B14F-4D97-AF65-F5344CB8AC3E}">
        <p14:creationId xmlns:p14="http://schemas.microsoft.com/office/powerpoint/2010/main" val="906458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3AD20AF-6F9C-482E-A15D-87496D6CF249}" type="slidenum">
              <a:rPr lang="en-US" smtClean="0"/>
              <a:pPr>
                <a:defRPr/>
              </a:pPr>
              <a:t>37</a:t>
            </a:fld>
            <a:endParaRPr lang="en-US" dirty="0"/>
          </a:p>
        </p:txBody>
      </p:sp>
    </p:spTree>
    <p:extLst>
      <p:ext uri="{BB962C8B-B14F-4D97-AF65-F5344CB8AC3E}">
        <p14:creationId xmlns:p14="http://schemas.microsoft.com/office/powerpoint/2010/main" val="592093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13 watersheds</a:t>
            </a:r>
            <a:r>
              <a:rPr lang="en-US" baseline="0" dirty="0" smtClean="0"/>
              <a:t> in the United States</a:t>
            </a:r>
          </a:p>
          <a:p>
            <a:r>
              <a:rPr lang="en-US" baseline="0" dirty="0" smtClean="0"/>
              <a:t>Conservation effects assessment project</a:t>
            </a:r>
            <a:endParaRPr lang="en-US" dirty="0"/>
          </a:p>
        </p:txBody>
      </p:sp>
      <p:sp>
        <p:nvSpPr>
          <p:cNvPr id="4" name="Slide Number Placeholder 3"/>
          <p:cNvSpPr>
            <a:spLocks noGrp="1"/>
          </p:cNvSpPr>
          <p:nvPr>
            <p:ph type="sldNum" sz="quarter" idx="10"/>
          </p:nvPr>
        </p:nvSpPr>
        <p:spPr/>
        <p:txBody>
          <a:bodyPr/>
          <a:lstStyle/>
          <a:p>
            <a:fld id="{F487FB40-A12B-428D-AE0B-0AEFA876FCDF}" type="slidenum">
              <a:rPr lang="en-US" smtClean="0"/>
              <a:pPr/>
              <a:t>38</a:t>
            </a:fld>
            <a:endParaRPr lang="en-US" dirty="0"/>
          </a:p>
        </p:txBody>
      </p:sp>
    </p:spTree>
    <p:extLst>
      <p:ext uri="{BB962C8B-B14F-4D97-AF65-F5344CB8AC3E}">
        <p14:creationId xmlns:p14="http://schemas.microsoft.com/office/powerpoint/2010/main" val="201864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simplified version of WEPP, free</a:t>
            </a:r>
            <a:r>
              <a:rPr lang="en-US" baseline="0" dirty="0" smtClean="0"/>
              <a:t> and online</a:t>
            </a:r>
            <a:endParaRPr lang="en-US" dirty="0"/>
          </a:p>
        </p:txBody>
      </p:sp>
      <p:sp>
        <p:nvSpPr>
          <p:cNvPr id="4" name="Slide Number Placeholder 3"/>
          <p:cNvSpPr>
            <a:spLocks noGrp="1"/>
          </p:cNvSpPr>
          <p:nvPr>
            <p:ph type="sldNum" sz="quarter" idx="10"/>
          </p:nvPr>
        </p:nvSpPr>
        <p:spPr/>
        <p:txBody>
          <a:bodyPr/>
          <a:lstStyle/>
          <a:p>
            <a:fld id="{CC84127F-E7A6-46A8-97DF-FED27DDD1B1F}" type="slidenum">
              <a:rPr lang="en-US" smtClean="0"/>
              <a:pPr/>
              <a:t>39</a:t>
            </a:fld>
            <a:endParaRPr lang="en-US" dirty="0"/>
          </a:p>
        </p:txBody>
      </p:sp>
    </p:spTree>
    <p:extLst>
      <p:ext uri="{BB962C8B-B14F-4D97-AF65-F5344CB8AC3E}">
        <p14:creationId xmlns:p14="http://schemas.microsoft.com/office/powerpoint/2010/main" val="1906720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7FB40-A12B-428D-AE0B-0AEFA876FCDF}" type="slidenum">
              <a:rPr lang="en-US" smtClean="0"/>
              <a:pPr/>
              <a:t>40</a:t>
            </a:fld>
            <a:endParaRPr lang="en-US" dirty="0"/>
          </a:p>
        </p:txBody>
      </p:sp>
    </p:spTree>
    <p:extLst>
      <p:ext uri="{BB962C8B-B14F-4D97-AF65-F5344CB8AC3E}">
        <p14:creationId xmlns:p14="http://schemas.microsoft.com/office/powerpoint/2010/main" val="1373388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Screenshots</a:t>
            </a:r>
            <a:endParaRPr lang="en-US" dirty="0"/>
          </a:p>
        </p:txBody>
      </p:sp>
      <p:sp>
        <p:nvSpPr>
          <p:cNvPr id="4" name="Slide Number Placeholder 3"/>
          <p:cNvSpPr>
            <a:spLocks noGrp="1"/>
          </p:cNvSpPr>
          <p:nvPr>
            <p:ph type="sldNum" sz="quarter" idx="10"/>
          </p:nvPr>
        </p:nvSpPr>
        <p:spPr/>
        <p:txBody>
          <a:bodyPr/>
          <a:lstStyle/>
          <a:p>
            <a:fld id="{CC84127F-E7A6-46A8-97DF-FED27DDD1B1F}" type="slidenum">
              <a:rPr lang="en-US" smtClean="0"/>
              <a:pPr/>
              <a:t>41</a:t>
            </a:fld>
            <a:endParaRPr lang="en-US" dirty="0"/>
          </a:p>
        </p:txBody>
      </p:sp>
    </p:spTree>
    <p:extLst>
      <p:ext uri="{BB962C8B-B14F-4D97-AF65-F5344CB8AC3E}">
        <p14:creationId xmlns:p14="http://schemas.microsoft.com/office/powerpoint/2010/main" val="77772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These models try to represent the physical processes observed in the real world.</a:t>
            </a:r>
          </a:p>
          <a:p>
            <a:r>
              <a:rPr lang="en-US" dirty="0" smtClean="0"/>
              <a:t>Measure</a:t>
            </a:r>
            <a:r>
              <a:rPr lang="en-US" baseline="0" dirty="0" smtClean="0"/>
              <a:t>able parameters. </a:t>
            </a:r>
          </a:p>
          <a:p>
            <a:r>
              <a:rPr lang="en-US" baseline="0" dirty="0" smtClean="0"/>
              <a:t>Driven by the principles of physics</a:t>
            </a:r>
            <a:endParaRPr lang="en-US" dirty="0"/>
          </a:p>
        </p:txBody>
      </p:sp>
      <p:sp>
        <p:nvSpPr>
          <p:cNvPr id="4" name="Slide Number Placeholder 3"/>
          <p:cNvSpPr>
            <a:spLocks noGrp="1"/>
          </p:cNvSpPr>
          <p:nvPr>
            <p:ph type="sldNum" sz="quarter" idx="10"/>
          </p:nvPr>
        </p:nvSpPr>
        <p:spPr/>
        <p:txBody>
          <a:bodyPr/>
          <a:lstStyle/>
          <a:p>
            <a:fld id="{CC84127F-E7A6-46A8-97DF-FED27DDD1B1F}" type="slidenum">
              <a:rPr lang="en-US" smtClean="0"/>
              <a:pPr/>
              <a:t>11</a:t>
            </a:fld>
            <a:endParaRPr lang="en-US" dirty="0"/>
          </a:p>
        </p:txBody>
      </p:sp>
    </p:spTree>
    <p:extLst>
      <p:ext uri="{BB962C8B-B14F-4D97-AF65-F5344CB8AC3E}">
        <p14:creationId xmlns:p14="http://schemas.microsoft.com/office/powerpoint/2010/main" val="415331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Hugh Hammond Bennett Pushed</a:t>
            </a:r>
            <a:r>
              <a:rPr lang="en-US" baseline="0" dirty="0" smtClean="0"/>
              <a:t> for funding from congress</a:t>
            </a:r>
            <a:endParaRPr lang="en-US" dirty="0" smtClean="0"/>
          </a:p>
          <a:p>
            <a:endParaRPr lang="en-US" dirty="0" smtClean="0"/>
          </a:p>
          <a:p>
            <a:r>
              <a:rPr lang="en-US" dirty="0" smtClean="0"/>
              <a:t>The National Industrial Recovery Act was part of Roosevelt’s "New Deal" program, and it established the Soil Erosion Service (SES) under the Department of the Interior in 1933,</a:t>
            </a:r>
          </a:p>
          <a:p>
            <a:endParaRPr lang="en-US" dirty="0" smtClean="0"/>
          </a:p>
          <a:p>
            <a:r>
              <a:rPr lang="en-US" dirty="0" smtClean="0"/>
              <a:t>Bennett headed the new agency, and also utilized workers from the Civilian Conservation Corps (CCC) to build drop inlets, grass waterways, fix gullies, and plant trees to control erosion. </a:t>
            </a:r>
            <a:endParaRPr lang="en-US" dirty="0"/>
          </a:p>
        </p:txBody>
      </p:sp>
      <p:sp>
        <p:nvSpPr>
          <p:cNvPr id="4" name="Slide Number Placeholder 3"/>
          <p:cNvSpPr>
            <a:spLocks noGrp="1"/>
          </p:cNvSpPr>
          <p:nvPr>
            <p:ph type="sldNum" sz="quarter" idx="10"/>
          </p:nvPr>
        </p:nvSpPr>
        <p:spPr/>
        <p:txBody>
          <a:bodyPr/>
          <a:lstStyle/>
          <a:p>
            <a:fld id="{CC84127F-E7A6-46A8-97DF-FED27DDD1B1F}" type="slidenum">
              <a:rPr lang="en-US" smtClean="0"/>
              <a:pPr/>
              <a:t>14</a:t>
            </a:fld>
            <a:endParaRPr lang="en-US" dirty="0"/>
          </a:p>
        </p:txBody>
      </p:sp>
    </p:spTree>
    <p:extLst>
      <p:ext uri="{BB962C8B-B14F-4D97-AF65-F5344CB8AC3E}">
        <p14:creationId xmlns:p14="http://schemas.microsoft.com/office/powerpoint/2010/main" val="33684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Runoff and Soil Loss Data Center was created at Purdue University under the direction of Walt </a:t>
            </a:r>
            <a:r>
              <a:rPr lang="en-US" dirty="0" err="1" smtClean="0"/>
              <a:t>Wischmeier</a:t>
            </a:r>
            <a:r>
              <a:rPr lang="en-US" dirty="0" smtClean="0"/>
              <a:t>.  At Perdue</a:t>
            </a:r>
            <a:r>
              <a:rPr lang="en-US" baseline="0" dirty="0" smtClean="0"/>
              <a:t> university</a:t>
            </a:r>
            <a:endParaRPr lang="en-US" dirty="0" smtClean="0"/>
          </a:p>
          <a:p>
            <a:endParaRPr lang="en-US" dirty="0" smtClean="0"/>
          </a:p>
          <a:p>
            <a:r>
              <a:rPr lang="en-US" dirty="0" smtClean="0"/>
              <a:t>By the end of 1937, 23 states had district laws and by 1947 all states had soil and water district laws and over 1300 Soil and Water Conservation Districts (Swedes) had been established to assist farmers and landowners in controlling erosion problems</a:t>
            </a:r>
          </a:p>
          <a:p>
            <a:endParaRPr lang="en-US" dirty="0" smtClean="0"/>
          </a:p>
        </p:txBody>
      </p:sp>
      <p:sp>
        <p:nvSpPr>
          <p:cNvPr id="4" name="Slide Number Placeholder 3"/>
          <p:cNvSpPr>
            <a:spLocks noGrp="1"/>
          </p:cNvSpPr>
          <p:nvPr>
            <p:ph type="sldNum" sz="quarter" idx="10"/>
          </p:nvPr>
        </p:nvSpPr>
        <p:spPr/>
        <p:txBody>
          <a:bodyPr/>
          <a:lstStyle/>
          <a:p>
            <a:fld id="{CC84127F-E7A6-46A8-97DF-FED27DDD1B1F}" type="slidenum">
              <a:rPr lang="en-US" smtClean="0"/>
              <a:pPr/>
              <a:t>15</a:t>
            </a:fld>
            <a:endParaRPr lang="en-US" dirty="0"/>
          </a:p>
        </p:txBody>
      </p:sp>
    </p:spTree>
    <p:extLst>
      <p:ext uri="{BB962C8B-B14F-4D97-AF65-F5344CB8AC3E}">
        <p14:creationId xmlns:p14="http://schemas.microsoft.com/office/powerpoint/2010/main" val="50817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Rainfall &amp; Wind both play a role in erodibility</a:t>
            </a:r>
            <a:r>
              <a:rPr lang="en-US" dirty="0" smtClean="0"/>
              <a:t>. The image shows rainfall across the region. General trends</a:t>
            </a:r>
            <a:r>
              <a:rPr lang="en-US" baseline="0" dirty="0" smtClean="0"/>
              <a:t> show increased rainfall as one moves east.</a:t>
            </a:r>
            <a:endParaRPr lang="en-US" dirty="0"/>
          </a:p>
        </p:txBody>
      </p:sp>
      <p:sp>
        <p:nvSpPr>
          <p:cNvPr id="4" name="Slide Number Placeholder 3"/>
          <p:cNvSpPr>
            <a:spLocks noGrp="1"/>
          </p:cNvSpPr>
          <p:nvPr>
            <p:ph type="sldNum" sz="quarter" idx="10"/>
          </p:nvPr>
        </p:nvSpPr>
        <p:spPr/>
        <p:txBody>
          <a:bodyPr/>
          <a:lstStyle/>
          <a:p>
            <a:fld id="{CC84127F-E7A6-46A8-97DF-FED27DDD1B1F}" type="slidenum">
              <a:rPr lang="en-US" smtClean="0"/>
              <a:pPr/>
              <a:t>17</a:t>
            </a:fld>
            <a:endParaRPr lang="en-US" dirty="0"/>
          </a:p>
        </p:txBody>
      </p:sp>
    </p:spTree>
    <p:extLst>
      <p:ext uri="{BB962C8B-B14F-4D97-AF65-F5344CB8AC3E}">
        <p14:creationId xmlns:p14="http://schemas.microsoft.com/office/powerpoint/2010/main" val="195044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 type plays</a:t>
            </a:r>
            <a:r>
              <a:rPr lang="en-US" baseline="0" dirty="0" smtClean="0"/>
              <a:t> an important role in determining erodibility</a:t>
            </a:r>
            <a:r>
              <a:rPr lang="en-US" baseline="0" dirty="0" smtClean="0"/>
              <a:t>. The legend is included not to read the individual soil types, but to show the large number of soil types represented in the region.</a:t>
            </a:r>
            <a:endParaRPr lang="en-US" dirty="0"/>
          </a:p>
        </p:txBody>
      </p:sp>
      <p:sp>
        <p:nvSpPr>
          <p:cNvPr id="4" name="Slide Number Placeholder 3"/>
          <p:cNvSpPr>
            <a:spLocks noGrp="1"/>
          </p:cNvSpPr>
          <p:nvPr>
            <p:ph type="sldNum" sz="quarter" idx="10"/>
          </p:nvPr>
        </p:nvSpPr>
        <p:spPr/>
        <p:txBody>
          <a:bodyPr/>
          <a:lstStyle/>
          <a:p>
            <a:fld id="{CC84127F-E7A6-46A8-97DF-FED27DDD1B1F}" type="slidenum">
              <a:rPr lang="en-US" smtClean="0"/>
              <a:pPr/>
              <a:t>18</a:t>
            </a:fld>
            <a:endParaRPr lang="en-US" dirty="0"/>
          </a:p>
        </p:txBody>
      </p:sp>
    </p:spTree>
    <p:extLst>
      <p:ext uri="{BB962C8B-B14F-4D97-AF65-F5344CB8AC3E}">
        <p14:creationId xmlns:p14="http://schemas.microsoft.com/office/powerpoint/2010/main" val="203951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 cover includes</a:t>
            </a:r>
            <a:r>
              <a:rPr lang="en-US" baseline="0" dirty="0" smtClean="0"/>
              <a:t> living and decomposing organic matter.</a:t>
            </a:r>
            <a:endParaRPr lang="en-US" dirty="0"/>
          </a:p>
        </p:txBody>
      </p:sp>
      <p:sp>
        <p:nvSpPr>
          <p:cNvPr id="4" name="Slide Number Placeholder 3"/>
          <p:cNvSpPr>
            <a:spLocks noGrp="1"/>
          </p:cNvSpPr>
          <p:nvPr>
            <p:ph type="sldNum" sz="quarter" idx="10"/>
          </p:nvPr>
        </p:nvSpPr>
        <p:spPr/>
        <p:txBody>
          <a:bodyPr/>
          <a:lstStyle/>
          <a:p>
            <a:fld id="{CC84127F-E7A6-46A8-97DF-FED27DDD1B1F}" type="slidenum">
              <a:rPr lang="en-US" smtClean="0"/>
              <a:pPr/>
              <a:t>19</a:t>
            </a:fld>
            <a:endParaRPr lang="en-US" dirty="0"/>
          </a:p>
        </p:txBody>
      </p:sp>
    </p:spTree>
    <p:extLst>
      <p:ext uri="{BB962C8B-B14F-4D97-AF65-F5344CB8AC3E}">
        <p14:creationId xmlns:p14="http://schemas.microsoft.com/office/powerpoint/2010/main" val="190424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6B475BDE-26BA-47ED-B818-CA68A8DEBFEF}" type="slidenum">
              <a:rPr lang="en-US"/>
              <a:pPr/>
              <a:t>21</a:t>
            </a:fld>
            <a:endParaRPr lang="en-US" dirty="0"/>
          </a:p>
        </p:txBody>
      </p:sp>
      <p:sp>
        <p:nvSpPr>
          <p:cNvPr id="68611" name="Rectangle 2"/>
          <p:cNvSpPr>
            <a:spLocks noGrp="1" noRot="1" noChangeAspect="1" noChangeArrowheads="1" noTextEdit="1"/>
          </p:cNvSpPr>
          <p:nvPr>
            <p:ph type="sldImg"/>
          </p:nvPr>
        </p:nvSpPr>
        <p:spPr>
          <a:xfrm>
            <a:off x="393700" y="692150"/>
            <a:ext cx="6070600" cy="3416300"/>
          </a:xfrm>
          <a:ln cap="flat"/>
        </p:spPr>
      </p:sp>
      <p:sp>
        <p:nvSpPr>
          <p:cNvPr id="68612" name="Rectangle 3"/>
          <p:cNvSpPr>
            <a:spLocks noGrp="1" noChangeArrowheads="1"/>
          </p:cNvSpPr>
          <p:nvPr>
            <p:ph type="body" idx="1"/>
          </p:nvPr>
        </p:nvSpPr>
        <p:spPr>
          <a:noFill/>
          <a:ln/>
        </p:spPr>
        <p:txBody>
          <a:bodyPr/>
          <a:lstStyle/>
          <a:p>
            <a:r>
              <a:rPr lang="en-US" dirty="0" smtClean="0"/>
              <a:t>An erosion modeling application.</a:t>
            </a:r>
          </a:p>
        </p:txBody>
      </p:sp>
    </p:spTree>
    <p:extLst>
      <p:ext uri="{BB962C8B-B14F-4D97-AF65-F5344CB8AC3E}">
        <p14:creationId xmlns:p14="http://schemas.microsoft.com/office/powerpoint/2010/main" val="43662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8941061" cy="1927225"/>
          </a:xfrm>
        </p:spPr>
        <p:txBody>
          <a:bodyPr anchor="b">
            <a:noAutofit/>
          </a:bodyPr>
          <a:lstStyle>
            <a:lvl1pPr>
              <a:defRPr sz="4800" b="1"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6" name="Slide Number Placeholder 5"/>
          <p:cNvSpPr>
            <a:spLocks noGrp="1"/>
          </p:cNvSpPr>
          <p:nvPr>
            <p:ph type="sldNum" sz="quarter" idx="12"/>
          </p:nvPr>
        </p:nvSpPr>
        <p:spPr/>
        <p:txBody>
          <a:bodyPr/>
          <a:lstStyle/>
          <a:p>
            <a:fld id="{CC4CCE1F-AA11-4323-A0DC-1A786ED1B9C4}" type="slidenum">
              <a:rPr lang="en-US" smtClean="0"/>
              <a:pPr/>
              <a:t>‹#›</a:t>
            </a:fld>
            <a:endParaRPr lang="en-US" dirty="0"/>
          </a:p>
        </p:txBody>
      </p:sp>
      <p:cxnSp>
        <p:nvCxnSpPr>
          <p:cNvPr id="8" name="Straight Connector 7"/>
          <p:cNvCxnSpPr/>
          <p:nvPr/>
        </p:nvCxnSpPr>
        <p:spPr>
          <a:xfrm>
            <a:off x="914401" y="3398520"/>
            <a:ext cx="87823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638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71975" y="1600200"/>
            <a:ext cx="9551199"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CCE1F-AA11-4323-A0DC-1A786ED1B9C4}" type="slidenum">
              <a:rPr lang="en-US" smtClean="0"/>
              <a:pPr/>
              <a:t>‹#›</a:t>
            </a:fld>
            <a:endParaRPr lang="en-US" dirty="0"/>
          </a:p>
        </p:txBody>
      </p:sp>
    </p:spTree>
    <p:extLst>
      <p:ext uri="{BB962C8B-B14F-4D97-AF65-F5344CB8AC3E}">
        <p14:creationId xmlns:p14="http://schemas.microsoft.com/office/powerpoint/2010/main" val="199232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a:solidFill>
            <a:schemeClr val="bg1">
              <a:lumMod val="85000"/>
              <a:alpha val="46000"/>
            </a:schemeClr>
          </a:solidFill>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CCE1F-AA11-4323-A0DC-1A786ED1B9C4}" type="slidenum">
              <a:rPr lang="en-US" smtClean="0"/>
              <a:pPr/>
              <a:t>‹#›</a:t>
            </a:fld>
            <a:endParaRPr lang="en-US" dirty="0"/>
          </a:p>
        </p:txBody>
      </p:sp>
    </p:spTree>
    <p:extLst>
      <p:ext uri="{BB962C8B-B14F-4D97-AF65-F5344CB8AC3E}">
        <p14:creationId xmlns:p14="http://schemas.microsoft.com/office/powerpoint/2010/main" val="143501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
            <a:ext cx="10363200" cy="11811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0F7841C-4971-4AAA-AD2F-535F55C5F1CF}" type="slidenum">
              <a:rPr lang="en-US"/>
              <a:pPr>
                <a:defRPr/>
              </a:pPr>
              <a:t>‹#›</a:t>
            </a:fld>
            <a:endParaRPr lang="en-US" dirty="0"/>
          </a:p>
        </p:txBody>
      </p:sp>
    </p:spTree>
    <p:extLst>
      <p:ext uri="{BB962C8B-B14F-4D97-AF65-F5344CB8AC3E}">
        <p14:creationId xmlns:p14="http://schemas.microsoft.com/office/powerpoint/2010/main" val="20654804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8738" y="18288"/>
            <a:ext cx="1230776" cy="329184"/>
          </a:xfrm>
        </p:spPr>
        <p:txBody>
          <a:bodyPr/>
          <a:lstStyle/>
          <a:p>
            <a:fld id="{82BD9146-1CF0-43DF-A3FF-13AC9A0D01DC}" type="datetimeFigureOut">
              <a:rPr lang="en-US" smtClean="0"/>
              <a:pPr/>
              <a:t>9/19/16</a:t>
            </a:fld>
            <a:endParaRPr lang="en-US" dirty="0"/>
          </a:p>
        </p:txBody>
      </p:sp>
      <p:sp>
        <p:nvSpPr>
          <p:cNvPr id="5" name="Footer Placeholder 4"/>
          <p:cNvSpPr>
            <a:spLocks noGrp="1"/>
          </p:cNvSpPr>
          <p:nvPr>
            <p:ph type="ftr" sz="quarter" idx="11"/>
          </p:nvPr>
        </p:nvSpPr>
        <p:spPr>
          <a:xfrm>
            <a:off x="4571999" y="18288"/>
            <a:ext cx="6585995" cy="329184"/>
          </a:xfrm>
        </p:spPr>
        <p:txBody>
          <a:bodyPr/>
          <a:lstStyle/>
          <a:p>
            <a:endParaRPr lang="en-US" dirty="0"/>
          </a:p>
        </p:txBody>
      </p:sp>
      <p:sp>
        <p:nvSpPr>
          <p:cNvPr id="6" name="Slide Number Placeholder 5"/>
          <p:cNvSpPr>
            <a:spLocks noGrp="1"/>
          </p:cNvSpPr>
          <p:nvPr>
            <p:ph type="sldNum" sz="quarter" idx="12"/>
          </p:nvPr>
        </p:nvSpPr>
        <p:spPr>
          <a:xfrm>
            <a:off x="11250596" y="18288"/>
            <a:ext cx="760071" cy="329184"/>
          </a:xfrm>
        </p:spPr>
        <p:txBody>
          <a:bodyPr/>
          <a:lstStyle>
            <a:lvl1pPr algn="ctr">
              <a:defRPr/>
            </a:lvl1pPr>
          </a:lstStyle>
          <a:p>
            <a:fld id="{CC4CCE1F-AA11-4323-A0DC-1A786ED1B9C4}" type="slidenum">
              <a:rPr lang="en-US" smtClean="0"/>
              <a:pPr/>
              <a:t>‹#›</a:t>
            </a:fld>
            <a:endParaRPr lang="en-US" dirty="0"/>
          </a:p>
        </p:txBody>
      </p:sp>
    </p:spTree>
    <p:extLst>
      <p:ext uri="{BB962C8B-B14F-4D97-AF65-F5344CB8AC3E}">
        <p14:creationId xmlns:p14="http://schemas.microsoft.com/office/powerpoint/2010/main" val="1912366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2362201"/>
            <a:ext cx="8641031" cy="2200275"/>
          </a:xfrm>
        </p:spPr>
        <p:txBody>
          <a:bodyPr anchor="b">
            <a:normAutofit/>
          </a:bodyPr>
          <a:lstStyle>
            <a:lvl1pPr algn="l">
              <a:defRPr sz="48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4626865"/>
            <a:ext cx="8641031" cy="1500187"/>
          </a:xfrm>
        </p:spPr>
        <p:txBody>
          <a:bodyPr anchor="t">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CCE1F-AA11-4323-A0DC-1A786ED1B9C4}"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3868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976" y="533400"/>
            <a:ext cx="9556616"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5638"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6025"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CCE1F-AA11-4323-A0DC-1A786ED1B9C4}" type="slidenum">
              <a:rPr lang="en-US" smtClean="0"/>
              <a:pPr/>
              <a:t>‹#›</a:t>
            </a:fld>
            <a:endParaRPr lang="en-US" dirty="0"/>
          </a:p>
        </p:txBody>
      </p:sp>
    </p:spTree>
    <p:extLst>
      <p:ext uri="{BB962C8B-B14F-4D97-AF65-F5344CB8AC3E}">
        <p14:creationId xmlns:p14="http://schemas.microsoft.com/office/powerpoint/2010/main" val="86197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78868"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868"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13"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13"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CCE1F-AA11-4323-A0DC-1A786ED1B9C4}" type="slidenum">
              <a:rPr lang="en-US" smtClean="0"/>
              <a:pPr/>
              <a:t>‹#›</a:t>
            </a:fld>
            <a:endParaRPr lang="en-US" dirty="0"/>
          </a:p>
        </p:txBody>
      </p:sp>
      <p:cxnSp>
        <p:nvCxnSpPr>
          <p:cNvPr id="11" name="Straight Connector 10"/>
          <p:cNvCxnSpPr/>
          <p:nvPr/>
        </p:nvCxnSpPr>
        <p:spPr>
          <a:xfrm flipH="1">
            <a:off x="4984736" y="1691640"/>
            <a:ext cx="1059" cy="501506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7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CCE1F-AA11-4323-A0DC-1A786ED1B9C4}" type="slidenum">
              <a:rPr lang="en-US" smtClean="0"/>
              <a:pPr/>
              <a:t>‹#›</a:t>
            </a:fld>
            <a:endParaRPr lang="en-US" dirty="0"/>
          </a:p>
        </p:txBody>
      </p:sp>
    </p:spTree>
    <p:extLst>
      <p:ext uri="{BB962C8B-B14F-4D97-AF65-F5344CB8AC3E}">
        <p14:creationId xmlns:p14="http://schemas.microsoft.com/office/powerpoint/2010/main" val="78929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CCE1F-AA11-4323-A0DC-1A786ED1B9C4}" type="slidenum">
              <a:rPr lang="en-US" smtClean="0"/>
              <a:pPr/>
              <a:t>‹#›</a:t>
            </a:fld>
            <a:endParaRPr lang="en-US" dirty="0"/>
          </a:p>
        </p:txBody>
      </p:sp>
    </p:spTree>
    <p:extLst>
      <p:ext uri="{BB962C8B-B14F-4D97-AF65-F5344CB8AC3E}">
        <p14:creationId xmlns:p14="http://schemas.microsoft.com/office/powerpoint/2010/main" val="70382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803" y="792080"/>
            <a:ext cx="2353669"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692433" y="792080"/>
            <a:ext cx="708365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9804" y="2130553"/>
            <a:ext cx="2353669"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CCE1F-AA11-4323-A0DC-1A786ED1B9C4}" type="slidenum">
              <a:rPr lang="en-US" smtClean="0"/>
              <a:pPr/>
              <a:t>‹#›</a:t>
            </a:fld>
            <a:endParaRPr lang="en-US" dirty="0"/>
          </a:p>
        </p:txBody>
      </p:sp>
      <p:cxnSp>
        <p:nvCxnSpPr>
          <p:cNvPr id="9" name="Straight Connector 8"/>
          <p:cNvCxnSpPr/>
          <p:nvPr/>
        </p:nvCxnSpPr>
        <p:spPr>
          <a:xfrm rot="5400000">
            <a:off x="-212315"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72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91" y="792480"/>
            <a:ext cx="2313983"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700217" y="1016782"/>
            <a:ext cx="7036183" cy="487638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99492" y="2133600"/>
            <a:ext cx="2310760"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D9146-1CF0-43DF-A3FF-13AC9A0D01DC}" type="datetimeFigureOut">
              <a:rPr lang="en-US" smtClean="0"/>
              <a:pPr/>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CCE1F-AA11-4323-A0DC-1A786ED1B9C4}" type="slidenum">
              <a:rPr lang="en-US" smtClean="0"/>
              <a:pPr/>
              <a:t>‹#›</a:t>
            </a:fld>
            <a:endParaRPr lang="en-US" dirty="0"/>
          </a:p>
        </p:txBody>
      </p:sp>
    </p:spTree>
    <p:extLst>
      <p:ext uri="{BB962C8B-B14F-4D97-AF65-F5344CB8AC3E}">
        <p14:creationId xmlns:p14="http://schemas.microsoft.com/office/powerpoint/2010/main" val="1149310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Wheat-Moscow-Mid July (10).JPG"/>
          <p:cNvPicPr>
            <a:picLocks noChangeAspect="1"/>
          </p:cNvPicPr>
          <p:nvPr/>
        </p:nvPicPr>
        <p:blipFill rotWithShape="1">
          <a:blip r:embed="rId14" cstate="print">
            <a:extLst>
              <a:ext uri="{28A0092B-C50C-407E-A947-70E740481C1C}">
                <a14:useLocalDpi xmlns:a14="http://schemas.microsoft.com/office/drawing/2010/main" val="0"/>
              </a:ext>
            </a:extLst>
          </a:blip>
          <a:srcRect l="27384" r="49079"/>
          <a:stretch/>
        </p:blipFill>
        <p:spPr>
          <a:xfrm>
            <a:off x="11067863" y="347471"/>
            <a:ext cx="1138448" cy="6446520"/>
          </a:xfrm>
          <a:prstGeom prst="rect">
            <a:avLst/>
          </a:prstGeom>
          <a:effectLst/>
        </p:spPr>
      </p:pic>
      <p:sp>
        <p:nvSpPr>
          <p:cNvPr id="10" name="Rectangle 9"/>
          <p:cNvSpPr/>
          <p:nvPr/>
        </p:nvSpPr>
        <p:spPr>
          <a:xfrm>
            <a:off x="0" y="220786"/>
            <a:ext cx="9863728"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71976" y="533400"/>
            <a:ext cx="9691753"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1976" y="1600200"/>
            <a:ext cx="9691753"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82BD9146-1CF0-43DF-A3FF-13AC9A0D01DC}" type="datetimeFigureOut">
              <a:rPr lang="en-US" smtClean="0"/>
              <a:pPr/>
              <a:t>9/19/16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CC4CCE1F-AA11-4323-A0DC-1A786ED1B9C4}" type="slidenum">
              <a:rPr lang="en-US" smtClean="0"/>
              <a:pPr/>
              <a:t>‹#›</a:t>
            </a:fld>
            <a:endParaRPr lang="en-US" dirty="0"/>
          </a:p>
        </p:txBody>
      </p:sp>
      <p:pic>
        <p:nvPicPr>
          <p:cNvPr id="9" name="Picture 8" descr="REACCHlogo_wheat"/>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1067744" y="6350991"/>
            <a:ext cx="1148144" cy="507682"/>
          </a:xfrm>
          <a:prstGeom prst="rect">
            <a:avLst/>
          </a:prstGeom>
          <a:noFill/>
          <a:ln>
            <a:noFill/>
          </a:ln>
          <a:effectLst/>
        </p:spPr>
      </p:pic>
      <p:cxnSp>
        <p:nvCxnSpPr>
          <p:cNvPr id="12" name="Straight Connector 11"/>
          <p:cNvCxnSpPr/>
          <p:nvPr/>
        </p:nvCxnSpPr>
        <p:spPr>
          <a:xfrm>
            <a:off x="11067744" y="347471"/>
            <a:ext cx="0" cy="6511202"/>
          </a:xfrm>
          <a:prstGeom prst="line">
            <a:avLst/>
          </a:prstGeom>
          <a:ln w="41275" cmpd="sng">
            <a:prstDash val="solid"/>
          </a:ln>
          <a:effectLst>
            <a:outerShdw dist="38100" dir="5400000" algn="ctr" rotWithShape="0">
              <a:srgbClr val="93A299"/>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107597"/>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file://localhost%5C%5Cupload.wikimedia.org%5Cwikipedia%5Ccommons%5C9%5C94%5CWater_cycle.png" TargetMode="External"/><Relationship Id="rId4" Type="http://schemas.openxmlformats.org/officeDocument/2006/relationships/image" Target="../media/image14.png"/><Relationship Id="rId5" Type="http://schemas.openxmlformats.org/officeDocument/2006/relationships/hyperlink" Target="file://localhost%5C%5Cupload.wikimedia.org%5Cwikipedia%5Ccommons%5Cd%5Cd5%5CWEPP_Figure1.png" TargetMode="External"/><Relationship Id="rId6" Type="http://schemas.openxmlformats.org/officeDocument/2006/relationships/image" Target="../media/image15.png"/><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tnFFti0OCWzWpM&amp;tbnid=-qg0x4DAOF138M:&amp;ved=0CAUQjRw&amp;url=http://rock.rapgenius.com/Mumford-and-sons-dustbowl-dance-lyrics&amp;ei=_pzxUYiZNa7wigLgt4CoDw&amp;bvm=bv.49784469,d.cGE&amp;psig=AFQjCNEoBn3-inZU5sw6_hOKwd8kxxjepg&amp;ust=1374875252048761" TargetMode="External"/><Relationship Id="rId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qkQ0qnD6fJXSM&amp;tbnid=chaemFPSUbfv6M:&amp;ved=0CAUQjRw&amp;url=http://www.soilmonoliths.org/&amp;ei=FGbxUeDwI4eGiQLWiYCAAw&amp;bvm=bv.49784469,d.cGE&amp;psig=AFQjCNH9hGqbR-mvC3kRxIHxzplboB84gQ&amp;ust=1374861178589137" TargetMode="External"/><Relationship Id="rId4" Type="http://schemas.openxmlformats.org/officeDocument/2006/relationships/image" Target="../media/image5.jpeg"/><Relationship Id="rId5" Type="http://schemas.openxmlformats.org/officeDocument/2006/relationships/hyperlink" Target="http://www.google.com/url?sa=i&amp;rct=j&amp;q=&amp;esrc=s&amp;frm=1&amp;source=images&amp;cd=&amp;cad=rja&amp;docid=tdMcIBhG5nVWwM&amp;tbnid=ckb8sIxzbVFu1M:&amp;ved=0CAUQjRw&amp;url=http://www.cs.toronto.edu/~sme/PMU199-climate-computing/pmu199-2012F/index.html&amp;ei=FmfxUaSFAumSiALpwIH4CQ&amp;bvm=bv.49784469,d.cGE&amp;psig=AFQjCNFn2MxEyspVqPsMajkoYjWUsjvGQw&amp;ust=1374861435802371" TargetMode="External"/><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 Id="rId3"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epp.ag.uidaho.edu/cgi-bin/HCT.p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source=images&amp;cd=&amp;cad=rja&amp;docid=lbTykRZKe-4LgM&amp;tbnid=v9wtOYrTtLKthM:&amp;ved=0CAgQjRwwAA&amp;url=http://www.salecess.com/2012/06/paper-airplane-principle.html&amp;ei=uK3xUYq8N6WIigLj2YCoCw&amp;psig=AFQjCNHSMJSip_hA3fXJ6Iu2RAs-2QuRtA&amp;ust=1374879544950520" TargetMode="External"/><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4636" y="0"/>
            <a:ext cx="10401234" cy="6858000"/>
          </a:xfrm>
          <a:prstGeom prst="rect">
            <a:avLst/>
          </a:prstGeom>
        </p:spPr>
      </p:pic>
      <p:sp>
        <p:nvSpPr>
          <p:cNvPr id="2" name="Title 1"/>
          <p:cNvSpPr>
            <a:spLocks noGrp="1"/>
          </p:cNvSpPr>
          <p:nvPr>
            <p:ph type="ctrTitle"/>
          </p:nvPr>
        </p:nvSpPr>
        <p:spPr>
          <a:xfrm>
            <a:off x="533400" y="479281"/>
            <a:ext cx="9372600" cy="1470025"/>
          </a:xfrm>
        </p:spPr>
        <p:txBody>
          <a:bodyPr>
            <a:normAutofit fontScale="90000"/>
          </a:bodyPr>
          <a:lstStyle/>
          <a:p>
            <a:r>
              <a:rPr lang="en-US" b="1" dirty="0" smtClean="0">
                <a:solidFill>
                  <a:schemeClr val="bg1"/>
                </a:solidFill>
              </a:rPr>
              <a:t>Modeling Soil and </a:t>
            </a:r>
            <a:r>
              <a:rPr lang="en-US" b="1" dirty="0">
                <a:solidFill>
                  <a:schemeClr val="bg1"/>
                </a:solidFill>
              </a:rPr>
              <a:t>H</a:t>
            </a:r>
            <a:r>
              <a:rPr lang="en-US" b="1" dirty="0" smtClean="0">
                <a:solidFill>
                  <a:schemeClr val="bg1"/>
                </a:solidFill>
              </a:rPr>
              <a:t>ydrologic Processes</a:t>
            </a:r>
            <a:endParaRPr lang="en-US" b="1" dirty="0">
              <a:solidFill>
                <a:schemeClr val="bg1"/>
              </a:solidFill>
            </a:endParaRPr>
          </a:p>
        </p:txBody>
      </p:sp>
      <p:grpSp>
        <p:nvGrpSpPr>
          <p:cNvPr id="7" name="Group 6"/>
          <p:cNvGrpSpPr/>
          <p:nvPr/>
        </p:nvGrpSpPr>
        <p:grpSpPr>
          <a:xfrm>
            <a:off x="3733800" y="5410200"/>
            <a:ext cx="4648200" cy="1143000"/>
            <a:chOff x="2362200" y="5105400"/>
            <a:chExt cx="4648200" cy="1143000"/>
          </a:xfrm>
        </p:grpSpPr>
        <p:sp>
          <p:nvSpPr>
            <p:cNvPr id="5" name="Rectangle 4"/>
            <p:cNvSpPr/>
            <p:nvPr/>
          </p:nvSpPr>
          <p:spPr>
            <a:xfrm>
              <a:off x="2362200" y="5105400"/>
              <a:ext cx="4648200" cy="1143000"/>
            </a:xfrm>
            <a:prstGeom prst="rect">
              <a:avLst/>
            </a:prstGeom>
            <a:solidFill>
              <a:schemeClr val="tx1">
                <a:alpha val="7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2590800" y="5181600"/>
              <a:ext cx="3962400" cy="923330"/>
            </a:xfrm>
            <a:prstGeom prst="rect">
              <a:avLst/>
            </a:prstGeom>
            <a:noFill/>
          </p:spPr>
          <p:txBody>
            <a:bodyPr wrap="square" rtlCol="0">
              <a:spAutoFit/>
            </a:bodyPr>
            <a:lstStyle/>
            <a:p>
              <a:pPr algn="ctr"/>
              <a:r>
                <a:rPr lang="en-US" dirty="0">
                  <a:solidFill>
                    <a:schemeClr val="bg1"/>
                  </a:solidFill>
                </a:rPr>
                <a:t>Presented by Ryan Boylan </a:t>
              </a:r>
            </a:p>
            <a:p>
              <a:pPr algn="ctr"/>
              <a:r>
                <a:rPr lang="en-US" dirty="0">
                  <a:solidFill>
                    <a:schemeClr val="bg1"/>
                  </a:solidFill>
                </a:rPr>
                <a:t>REACCH Teachers Workshop </a:t>
              </a:r>
            </a:p>
            <a:p>
              <a:pPr algn="ctr"/>
              <a:r>
                <a:rPr lang="en-US" dirty="0">
                  <a:solidFill>
                    <a:schemeClr val="bg1"/>
                  </a:solidFill>
                </a:rPr>
                <a:t>Summer 2013</a:t>
              </a:r>
            </a:p>
          </p:txBody>
        </p:sp>
      </p:grpSp>
    </p:spTree>
    <p:extLst>
      <p:ext uri="{BB962C8B-B14F-4D97-AF65-F5344CB8AC3E}">
        <p14:creationId xmlns:p14="http://schemas.microsoft.com/office/powerpoint/2010/main" val="285366277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Models</a:t>
            </a:r>
            <a:endParaRPr lang="en-US" dirty="0"/>
          </a:p>
        </p:txBody>
      </p:sp>
      <p:sp>
        <p:nvSpPr>
          <p:cNvPr id="3" name="Content Placeholder 2"/>
          <p:cNvSpPr>
            <a:spLocks noGrp="1"/>
          </p:cNvSpPr>
          <p:nvPr>
            <p:ph idx="1"/>
          </p:nvPr>
        </p:nvSpPr>
        <p:spPr/>
        <p:txBody>
          <a:bodyPr/>
          <a:lstStyle/>
          <a:p>
            <a:r>
              <a:rPr lang="en-US" dirty="0" smtClean="0"/>
              <a:t>Conceptual: Visualization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40" y="2514600"/>
            <a:ext cx="1077135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2758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Water cycle.png">
            <a:hlinkClick r:id="rId3" invalidUrl="file://localhost%5C%5Cupload.wikimedia.org%5Cwikipedia%5Ccommons%5C9%5C94%5CWater_cycle.png"/>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263878"/>
            <a:ext cx="6477000" cy="44367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Types of Models</a:t>
            </a:r>
            <a:endParaRPr lang="en-US" dirty="0"/>
          </a:p>
        </p:txBody>
      </p:sp>
      <p:sp>
        <p:nvSpPr>
          <p:cNvPr id="3" name="Content Placeholder 2"/>
          <p:cNvSpPr>
            <a:spLocks noGrp="1"/>
          </p:cNvSpPr>
          <p:nvPr>
            <p:ph idx="1"/>
          </p:nvPr>
        </p:nvSpPr>
        <p:spPr>
          <a:xfrm>
            <a:off x="1981200" y="1524000"/>
            <a:ext cx="8229600" cy="4389120"/>
          </a:xfrm>
        </p:spPr>
        <p:txBody>
          <a:bodyPr/>
          <a:lstStyle/>
          <a:p>
            <a:r>
              <a:rPr lang="en-US" dirty="0" smtClean="0"/>
              <a:t>Process based:</a:t>
            </a:r>
            <a:endParaRPr lang="en-US" dirty="0"/>
          </a:p>
        </p:txBody>
      </p:sp>
      <p:grpSp>
        <p:nvGrpSpPr>
          <p:cNvPr id="6" name="Group 5"/>
          <p:cNvGrpSpPr/>
          <p:nvPr/>
        </p:nvGrpSpPr>
        <p:grpSpPr>
          <a:xfrm>
            <a:off x="2720420" y="2213832"/>
            <a:ext cx="6482499" cy="4536834"/>
            <a:chOff x="1219200" y="2169287"/>
            <a:chExt cx="6482499" cy="4536834"/>
          </a:xfrm>
        </p:grpSpPr>
        <p:sp>
          <p:nvSpPr>
            <p:cNvPr id="4" name="Rectangle 3"/>
            <p:cNvSpPr/>
            <p:nvPr/>
          </p:nvSpPr>
          <p:spPr>
            <a:xfrm>
              <a:off x="1219200" y="2169287"/>
              <a:ext cx="6482499" cy="4536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8" name="Picture 4" descr="File:WEPP Figure1.png">
              <a:hlinkClick r:id="rId5" invalidUrl="file://localhost%5C%5Cupload.wikimedia.org%5Cwikipedia%5Ccommons%5Cd%5Cd5%5CWEPP_Figure1.png"/>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2174786"/>
              <a:ext cx="5943600" cy="453133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CS Suite Window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5991" y="2213832"/>
            <a:ext cx="6477000" cy="446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23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vs. Complex</a:t>
            </a:r>
            <a:endParaRPr lang="en-US" dirty="0"/>
          </a:p>
        </p:txBody>
      </p:sp>
      <p:sp>
        <p:nvSpPr>
          <p:cNvPr id="3" name="Content Placeholder 2"/>
          <p:cNvSpPr>
            <a:spLocks noGrp="1"/>
          </p:cNvSpPr>
          <p:nvPr>
            <p:ph idx="1"/>
          </p:nvPr>
        </p:nvSpPr>
        <p:spPr/>
        <p:txBody>
          <a:bodyPr/>
          <a:lstStyle/>
          <a:p>
            <a:pPr marL="0" indent="0" algn="r">
              <a:buNone/>
            </a:pPr>
            <a:r>
              <a:rPr lang="en-US" dirty="0" smtClean="0"/>
              <a:t>“For every complex question there is a simple and wrong solution." </a:t>
            </a:r>
            <a:br>
              <a:rPr lang="en-US" dirty="0" smtClean="0"/>
            </a:br>
            <a:r>
              <a:rPr lang="en-US" sz="2000" dirty="0" smtClean="0"/>
              <a:t>A</a:t>
            </a:r>
            <a:r>
              <a:rPr lang="en-US" sz="2000" dirty="0"/>
              <a:t>. Einstein.</a:t>
            </a:r>
          </a:p>
          <a:p>
            <a:endParaRPr lang="en-US" sz="2000" dirty="0"/>
          </a:p>
          <a:p>
            <a:pPr>
              <a:buNone/>
            </a:pPr>
            <a:endParaRPr lang="en-US" sz="2000" dirty="0"/>
          </a:p>
        </p:txBody>
      </p:sp>
      <p:grpSp>
        <p:nvGrpSpPr>
          <p:cNvPr id="15" name="Group 14"/>
          <p:cNvGrpSpPr/>
          <p:nvPr/>
        </p:nvGrpSpPr>
        <p:grpSpPr>
          <a:xfrm>
            <a:off x="2438400" y="3059668"/>
            <a:ext cx="4191794" cy="3633469"/>
            <a:chOff x="1905000" y="3276600"/>
            <a:chExt cx="4191794" cy="3633469"/>
          </a:xfrm>
          <a:solidFill>
            <a:schemeClr val="bg2">
              <a:lumMod val="90000"/>
            </a:schemeClr>
          </a:solidFill>
        </p:grpSpPr>
        <p:grpSp>
          <p:nvGrpSpPr>
            <p:cNvPr id="14" name="Group 13"/>
            <p:cNvGrpSpPr/>
            <p:nvPr/>
          </p:nvGrpSpPr>
          <p:grpSpPr>
            <a:xfrm>
              <a:off x="1905000" y="3276600"/>
              <a:ext cx="4191794" cy="3112532"/>
              <a:chOff x="1905000" y="3276600"/>
              <a:chExt cx="4191794" cy="3112532"/>
            </a:xfrm>
            <a:grpFill/>
          </p:grpSpPr>
          <p:grpSp>
            <p:nvGrpSpPr>
              <p:cNvPr id="8" name="Group 7"/>
              <p:cNvGrpSpPr/>
              <p:nvPr/>
            </p:nvGrpSpPr>
            <p:grpSpPr>
              <a:xfrm>
                <a:off x="2514600" y="3276600"/>
                <a:ext cx="3582194" cy="2591594"/>
                <a:chOff x="2437606" y="3048794"/>
                <a:chExt cx="3582194" cy="2591594"/>
              </a:xfrm>
              <a:grpFill/>
            </p:grpSpPr>
            <p:cxnSp>
              <p:nvCxnSpPr>
                <p:cNvPr id="5" name="Straight Connector 4"/>
                <p:cNvCxnSpPr/>
                <p:nvPr/>
              </p:nvCxnSpPr>
              <p:spPr>
                <a:xfrm rot="5400000">
                  <a:off x="1143000" y="4343400"/>
                  <a:ext cx="2590800" cy="1588"/>
                </a:xfrm>
                <a:prstGeom prst="line">
                  <a:avLst/>
                </a:prstGeom>
                <a:grpFill/>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0800000">
                  <a:off x="2438400" y="5638800"/>
                  <a:ext cx="3581400" cy="1588"/>
                </a:xfrm>
                <a:prstGeom prst="line">
                  <a:avLst/>
                </a:prstGeom>
                <a:grpFill/>
                <a:ln>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rot="16200000">
                <a:off x="1711583" y="4308217"/>
                <a:ext cx="756166" cy="369332"/>
              </a:xfrm>
              <a:prstGeom prst="rect">
                <a:avLst/>
              </a:prstGeom>
              <a:grpFill/>
              <a:ln>
                <a:solidFill>
                  <a:schemeClr val="accent1"/>
                </a:solidFill>
              </a:ln>
            </p:spPr>
            <p:txBody>
              <a:bodyPr wrap="square" rtlCol="0">
                <a:spAutoFit/>
              </a:bodyPr>
              <a:lstStyle/>
              <a:p>
                <a:r>
                  <a:rPr lang="en-US" dirty="0"/>
                  <a:t>Data</a:t>
                </a:r>
              </a:p>
            </p:txBody>
          </p:sp>
          <p:sp>
            <p:nvSpPr>
              <p:cNvPr id="10" name="TextBox 9"/>
              <p:cNvSpPr txBox="1"/>
              <p:nvPr/>
            </p:nvSpPr>
            <p:spPr>
              <a:xfrm>
                <a:off x="2514600" y="6019800"/>
                <a:ext cx="1295400" cy="369332"/>
              </a:xfrm>
              <a:prstGeom prst="rect">
                <a:avLst/>
              </a:prstGeom>
              <a:grpFill/>
              <a:ln>
                <a:solidFill>
                  <a:schemeClr val="accent1"/>
                </a:solidFill>
              </a:ln>
            </p:spPr>
            <p:txBody>
              <a:bodyPr wrap="square" rtlCol="0">
                <a:spAutoFit/>
              </a:bodyPr>
              <a:lstStyle/>
              <a:p>
                <a:r>
                  <a:rPr lang="en-US" dirty="0"/>
                  <a:t>Simple</a:t>
                </a:r>
              </a:p>
            </p:txBody>
          </p:sp>
          <p:sp>
            <p:nvSpPr>
              <p:cNvPr id="11" name="TextBox 10"/>
              <p:cNvSpPr txBox="1"/>
              <p:nvPr/>
            </p:nvSpPr>
            <p:spPr>
              <a:xfrm>
                <a:off x="4939939" y="6019800"/>
                <a:ext cx="1143000" cy="369332"/>
              </a:xfrm>
              <a:prstGeom prst="rect">
                <a:avLst/>
              </a:prstGeom>
              <a:grpFill/>
              <a:ln>
                <a:solidFill>
                  <a:schemeClr val="accent1"/>
                </a:solidFill>
              </a:ln>
            </p:spPr>
            <p:txBody>
              <a:bodyPr wrap="square" rtlCol="0">
                <a:spAutoFit/>
              </a:bodyPr>
              <a:lstStyle/>
              <a:p>
                <a:r>
                  <a:rPr lang="en-US" dirty="0"/>
                  <a:t>Complex</a:t>
                </a:r>
              </a:p>
            </p:txBody>
          </p:sp>
          <p:cxnSp>
            <p:nvCxnSpPr>
              <p:cNvPr id="13" name="Straight Connector 12"/>
              <p:cNvCxnSpPr/>
              <p:nvPr/>
            </p:nvCxnSpPr>
            <p:spPr>
              <a:xfrm flipV="1">
                <a:off x="2667000" y="3429000"/>
                <a:ext cx="2971800" cy="2286000"/>
              </a:xfrm>
              <a:prstGeom prst="line">
                <a:avLst/>
              </a:prstGeom>
              <a:grpFill/>
              <a:ln>
                <a:solidFill>
                  <a:schemeClr val="accent1"/>
                </a:solidFill>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2514600" y="6540737"/>
              <a:ext cx="3582194" cy="369332"/>
            </a:xfrm>
            <a:prstGeom prst="rect">
              <a:avLst/>
            </a:prstGeom>
            <a:grpFill/>
            <a:ln>
              <a:solidFill>
                <a:schemeClr val="accent1"/>
              </a:solidFill>
            </a:ln>
          </p:spPr>
          <p:txBody>
            <a:bodyPr wrap="square" rtlCol="0">
              <a:spAutoFit/>
            </a:bodyPr>
            <a:lstStyle/>
            <a:p>
              <a:pPr algn="ctr"/>
              <a:r>
                <a:rPr lang="en-US" dirty="0"/>
                <a:t>Model </a:t>
              </a:r>
              <a:r>
                <a:rPr lang="en-US" dirty="0" smtClean="0"/>
                <a:t>Complexity</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vkaiser.wsu.edu/images/PC71-169-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7" t="5556" r="9282" b="7778"/>
          <a:stretch/>
        </p:blipFill>
        <p:spPr bwMode="auto">
          <a:xfrm>
            <a:off x="-304800" y="-3718"/>
            <a:ext cx="11353800" cy="6861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5486400"/>
            <a:ext cx="8229600" cy="762000"/>
          </a:xfrm>
          <a:solidFill>
            <a:schemeClr val="bg1">
              <a:lumMod val="75000"/>
            </a:schemeClr>
          </a:solidFill>
        </p:spPr>
        <p:txBody>
          <a:bodyPr>
            <a:normAutofit/>
          </a:bodyPr>
          <a:lstStyle/>
          <a:p>
            <a:r>
              <a:rPr lang="en-US" dirty="0" smtClean="0"/>
              <a:t>History of Soil Erosion Modeling </a:t>
            </a:r>
            <a:endParaRPr lang="en-US" dirty="0"/>
          </a:p>
        </p:txBody>
      </p:sp>
    </p:spTree>
    <p:extLst>
      <p:ext uri="{BB962C8B-B14F-4D97-AF65-F5344CB8AC3E}">
        <p14:creationId xmlns:p14="http://schemas.microsoft.com/office/powerpoint/2010/main" val="8276254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of Soil Erosion Modeling</a:t>
            </a:r>
            <a:endParaRPr lang="en-US" dirty="0"/>
          </a:p>
        </p:txBody>
      </p:sp>
      <p:sp>
        <p:nvSpPr>
          <p:cNvPr id="3" name="Content Placeholder 2"/>
          <p:cNvSpPr>
            <a:spLocks noGrp="1"/>
          </p:cNvSpPr>
          <p:nvPr>
            <p:ph sz="half" idx="1"/>
          </p:nvPr>
        </p:nvSpPr>
        <p:spPr>
          <a:xfrm>
            <a:off x="533400" y="1874838"/>
            <a:ext cx="4648200" cy="4525963"/>
          </a:xfrm>
        </p:spPr>
        <p:txBody>
          <a:bodyPr>
            <a:normAutofit/>
          </a:bodyPr>
          <a:lstStyle/>
          <a:p>
            <a:r>
              <a:rPr lang="en-US" dirty="0" smtClean="0"/>
              <a:t>Congress funds $160,000 </a:t>
            </a:r>
            <a:r>
              <a:rPr lang="en-US" dirty="0"/>
              <a:t>in </a:t>
            </a:r>
            <a:r>
              <a:rPr lang="en-US" dirty="0" smtClean="0"/>
              <a:t>1929</a:t>
            </a:r>
          </a:p>
          <a:p>
            <a:r>
              <a:rPr lang="en-US" dirty="0" smtClean="0"/>
              <a:t> </a:t>
            </a:r>
            <a:r>
              <a:rPr lang="en-US" dirty="0"/>
              <a:t>S</a:t>
            </a:r>
            <a:r>
              <a:rPr lang="en-US" dirty="0" smtClean="0"/>
              <a:t>ets up 10 experimental stations, Pullman, WA</a:t>
            </a:r>
          </a:p>
          <a:p>
            <a:r>
              <a:rPr lang="en-US" dirty="0" smtClean="0"/>
              <a:t>New Deal = Soil Erosion Services 1933 </a:t>
            </a:r>
          </a:p>
          <a:p>
            <a:pPr marL="0" indent="0">
              <a:buNone/>
            </a:pPr>
            <a:endParaRPr lang="en-US" dirty="0" smtClean="0"/>
          </a:p>
        </p:txBody>
      </p:sp>
      <p:pic>
        <p:nvPicPr>
          <p:cNvPr id="8196" name="Picture 4" descr="http://s3.amazonaws.com/rapgenius/theb1365.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981201"/>
            <a:ext cx="5238520" cy="3424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26828" y="5427891"/>
            <a:ext cx="4764446" cy="276999"/>
          </a:xfrm>
          <a:prstGeom prst="rect">
            <a:avLst/>
          </a:prstGeom>
          <a:noFill/>
        </p:spPr>
        <p:txBody>
          <a:bodyPr wrap="none" rtlCol="0">
            <a:spAutoFit/>
          </a:bodyPr>
          <a:lstStyle/>
          <a:p>
            <a:r>
              <a:rPr lang="en-US" sz="1200" dirty="0"/>
              <a:t>http://rock.rapgenius.com/Mumford-and-sons-dustbowl-dance-lyrics</a:t>
            </a:r>
          </a:p>
        </p:txBody>
      </p:sp>
    </p:spTree>
    <p:extLst>
      <p:ext uri="{BB962C8B-B14F-4D97-AF65-F5344CB8AC3E}">
        <p14:creationId xmlns:p14="http://schemas.microsoft.com/office/powerpoint/2010/main" val="213664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a:bodyPr>
          <a:lstStyle/>
          <a:p>
            <a:r>
              <a:rPr lang="en-US" dirty="0" smtClean="0"/>
              <a:t>History of Soil Erosion Modeling</a:t>
            </a:r>
            <a:endParaRPr lang="en-US" dirty="0"/>
          </a:p>
        </p:txBody>
      </p:sp>
      <p:sp>
        <p:nvSpPr>
          <p:cNvPr id="10" name="Content Placeholder 9"/>
          <p:cNvSpPr>
            <a:spLocks noGrp="1"/>
          </p:cNvSpPr>
          <p:nvPr>
            <p:ph sz="half" idx="1"/>
          </p:nvPr>
        </p:nvSpPr>
        <p:spPr>
          <a:xfrm>
            <a:off x="304800" y="1600200"/>
            <a:ext cx="5105400" cy="4953000"/>
          </a:xfrm>
        </p:spPr>
        <p:txBody>
          <a:bodyPr>
            <a:normAutofit fontScale="40000" lnSpcReduction="20000"/>
          </a:bodyPr>
          <a:lstStyle/>
          <a:p>
            <a:r>
              <a:rPr lang="en-US" sz="8615" dirty="0"/>
              <a:t>SES -&gt;ARS</a:t>
            </a:r>
          </a:p>
          <a:p>
            <a:r>
              <a:rPr lang="en-US" sz="8615" dirty="0"/>
              <a:t>10,000 plot years of data analyzed 1933-1953</a:t>
            </a:r>
          </a:p>
          <a:p>
            <a:pPr>
              <a:buFont typeface="Arial"/>
              <a:buChar char="•"/>
            </a:pPr>
            <a:r>
              <a:rPr lang="en-US" sz="8615" dirty="0"/>
              <a:t>Universal Soil Loss Equation (USLE) </a:t>
            </a:r>
          </a:p>
          <a:p>
            <a:pPr>
              <a:buFont typeface="Arial"/>
              <a:buChar char="•"/>
            </a:pPr>
            <a:r>
              <a:rPr lang="en-US" sz="8615" dirty="0"/>
              <a:t>RUSLE, RUSLE2 </a:t>
            </a:r>
          </a:p>
          <a:p>
            <a:pPr>
              <a:buFont typeface="Arial"/>
              <a:buChar char="•"/>
            </a:pPr>
            <a:r>
              <a:rPr lang="en-US" sz="8615" dirty="0"/>
              <a:t>Watershed Erosion Prediction Project (WEPP), 1985</a:t>
            </a:r>
          </a:p>
          <a:p>
            <a:pPr>
              <a:buNone/>
            </a:pPr>
            <a:endParaRPr lang="en-US" dirty="0" smtClean="0"/>
          </a:p>
          <a:p>
            <a:pPr>
              <a:buNone/>
            </a:pPr>
            <a:endParaRPr lang="en-US" dirty="0"/>
          </a:p>
        </p:txBody>
      </p:sp>
      <p:pic>
        <p:nvPicPr>
          <p:cNvPr id="10242" name="Picture 2" descr="http://www.ars.usda.gov/images/docs/18093_18287/image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1" y="1905001"/>
            <a:ext cx="4695825" cy="31527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67401" y="5133202"/>
            <a:ext cx="4146841" cy="276999"/>
          </a:xfrm>
          <a:prstGeom prst="rect">
            <a:avLst/>
          </a:prstGeom>
          <a:noFill/>
        </p:spPr>
        <p:txBody>
          <a:bodyPr wrap="none" rtlCol="0">
            <a:spAutoFit/>
          </a:bodyPr>
          <a:lstStyle/>
          <a:p>
            <a:r>
              <a:rPr lang="en-US" sz="1200" dirty="0"/>
              <a:t>http://www.ars.usda.gov/Research/docs.htm?docid=18093</a:t>
            </a:r>
          </a:p>
        </p:txBody>
      </p:sp>
      <p:pic>
        <p:nvPicPr>
          <p:cNvPr id="6" name="Picture 5"/>
          <p:cNvPicPr>
            <a:picLocks noChangeAspect="1"/>
          </p:cNvPicPr>
          <p:nvPr/>
        </p:nvPicPr>
        <p:blipFill>
          <a:blip r:embed="rId4" cstate="print"/>
          <a:stretch>
            <a:fillRect/>
          </a:stretch>
        </p:blipFill>
        <p:spPr>
          <a:xfrm>
            <a:off x="5562600" y="1837612"/>
            <a:ext cx="4724400" cy="3267789"/>
          </a:xfrm>
          <a:prstGeom prst="rect">
            <a:avLst/>
          </a:prstGeom>
        </p:spPr>
      </p:pic>
      <p:sp>
        <p:nvSpPr>
          <p:cNvPr id="7" name="TextBox 6"/>
          <p:cNvSpPr txBox="1"/>
          <p:nvPr/>
        </p:nvSpPr>
        <p:spPr>
          <a:xfrm>
            <a:off x="1981200" y="3505200"/>
            <a:ext cx="3429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68296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Erosion</a:t>
            </a:r>
            <a:endParaRPr lang="en-US" dirty="0"/>
          </a:p>
        </p:txBody>
      </p:sp>
      <p:sp>
        <p:nvSpPr>
          <p:cNvPr id="3" name="Content Placeholder 2"/>
          <p:cNvSpPr>
            <a:spLocks noGrp="1"/>
          </p:cNvSpPr>
          <p:nvPr>
            <p:ph sz="half" idx="1"/>
          </p:nvPr>
        </p:nvSpPr>
        <p:spPr>
          <a:xfrm>
            <a:off x="381000" y="1524000"/>
            <a:ext cx="3424237" cy="4525963"/>
          </a:xfrm>
        </p:spPr>
        <p:txBody>
          <a:bodyPr/>
          <a:lstStyle/>
          <a:p>
            <a:r>
              <a:rPr lang="en-US" dirty="0" smtClean="0"/>
              <a:t>Detachment, transport and deposition of soil particles water.</a:t>
            </a:r>
            <a:endParaRPr lang="en-US" dirty="0"/>
          </a:p>
        </p:txBody>
      </p:sp>
      <p:pic>
        <p:nvPicPr>
          <p:cNvPr id="5" name="Content Placeholder 4" descr="P3260084.JPG"/>
          <p:cNvPicPr>
            <a:picLocks noGrp="1" noChangeAspect="1"/>
          </p:cNvPicPr>
          <p:nvPr>
            <p:ph sz="half" idx="2"/>
          </p:nvPr>
        </p:nvPicPr>
        <p:blipFill rotWithShape="1">
          <a:blip r:embed="rId2" cstate="print"/>
          <a:srcRect t="209" b="567"/>
          <a:stretch/>
        </p:blipFill>
        <p:spPr>
          <a:xfrm>
            <a:off x="3805237" y="1371600"/>
            <a:ext cx="7167563" cy="5334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is complex</a:t>
            </a:r>
            <a:endParaRPr lang="en-US" dirty="0"/>
          </a:p>
        </p:txBody>
      </p:sp>
      <p:sp>
        <p:nvSpPr>
          <p:cNvPr id="3" name="Content Placeholder 2"/>
          <p:cNvSpPr>
            <a:spLocks noGrp="1"/>
          </p:cNvSpPr>
          <p:nvPr>
            <p:ph idx="1"/>
          </p:nvPr>
        </p:nvSpPr>
        <p:spPr/>
        <p:txBody>
          <a:bodyPr/>
          <a:lstStyle/>
          <a:p>
            <a:r>
              <a:rPr lang="en-US" dirty="0" smtClean="0"/>
              <a:t>Climate</a:t>
            </a:r>
          </a:p>
          <a:p>
            <a:pPr>
              <a:buNone/>
            </a:pPr>
            <a:endParaRPr lang="en-US" dirty="0"/>
          </a:p>
        </p:txBody>
      </p:sp>
      <p:grpSp>
        <p:nvGrpSpPr>
          <p:cNvPr id="28" name="Group 27"/>
          <p:cNvGrpSpPr/>
          <p:nvPr/>
        </p:nvGrpSpPr>
        <p:grpSpPr>
          <a:xfrm>
            <a:off x="4876800" y="304800"/>
            <a:ext cx="5715000" cy="6400800"/>
            <a:chOff x="4419600" y="1752600"/>
            <a:chExt cx="4360097" cy="4441159"/>
          </a:xfrm>
        </p:grpSpPr>
        <p:pic>
          <p:nvPicPr>
            <p:cNvPr id="16" name="Picture 45" descr="site_locations.jpg"/>
            <p:cNvPicPr>
              <a:picLocks noChangeAspect="1"/>
            </p:cNvPicPr>
            <p:nvPr/>
          </p:nvPicPr>
          <p:blipFill>
            <a:blip r:embed="rId3" cstate="screen"/>
            <a:srcRect/>
            <a:stretch>
              <a:fillRect/>
            </a:stretch>
          </p:blipFill>
          <p:spPr bwMode="auto">
            <a:xfrm>
              <a:off x="4495800" y="4495800"/>
              <a:ext cx="1753602" cy="1697959"/>
            </a:xfrm>
            <a:prstGeom prst="rect">
              <a:avLst/>
            </a:prstGeom>
            <a:noFill/>
            <a:ln w="9525">
              <a:noFill/>
              <a:miter lim="800000"/>
              <a:headEnd/>
              <a:tailEnd/>
            </a:ln>
          </p:spPr>
        </p:pic>
        <p:grpSp>
          <p:nvGrpSpPr>
            <p:cNvPr id="17" name="Group 16"/>
            <p:cNvGrpSpPr/>
            <p:nvPr/>
          </p:nvGrpSpPr>
          <p:grpSpPr>
            <a:xfrm>
              <a:off x="4419600" y="1752600"/>
              <a:ext cx="4360097" cy="3046695"/>
              <a:chOff x="818147" y="18908761"/>
              <a:chExt cx="5880201" cy="4108895"/>
            </a:xfrm>
          </p:grpSpPr>
          <p:pic>
            <p:nvPicPr>
              <p:cNvPr id="18" name="Picture 45" descr="site_locations.jpg"/>
              <p:cNvPicPr>
                <a:picLocks noChangeAspect="1"/>
              </p:cNvPicPr>
              <p:nvPr/>
            </p:nvPicPr>
            <p:blipFill>
              <a:blip r:embed="rId4" cstate="screen"/>
              <a:srcRect/>
              <a:stretch>
                <a:fillRect/>
              </a:stretch>
            </p:blipFill>
            <p:spPr bwMode="auto">
              <a:xfrm>
                <a:off x="818147" y="18908761"/>
                <a:ext cx="5880201" cy="3609474"/>
              </a:xfrm>
              <a:prstGeom prst="rect">
                <a:avLst/>
              </a:prstGeom>
              <a:noFill/>
              <a:ln w="9525">
                <a:noFill/>
                <a:miter lim="800000"/>
                <a:headEnd/>
                <a:tailEnd/>
              </a:ln>
            </p:spPr>
          </p:pic>
          <p:sp>
            <p:nvSpPr>
              <p:cNvPr id="19" name="TextBox 49"/>
              <p:cNvSpPr txBox="1">
                <a:spLocks noChangeArrowheads="1"/>
              </p:cNvSpPr>
              <p:nvPr/>
            </p:nvSpPr>
            <p:spPr bwMode="auto">
              <a:xfrm>
                <a:off x="889945" y="21578565"/>
                <a:ext cx="2110106" cy="954683"/>
              </a:xfrm>
              <a:prstGeom prst="rect">
                <a:avLst/>
              </a:prstGeom>
              <a:noFill/>
              <a:ln w="9525">
                <a:noFill/>
                <a:miter lim="800000"/>
                <a:headEnd/>
                <a:tailEnd/>
              </a:ln>
            </p:spPr>
            <p:txBody>
              <a:bodyPr wrap="square">
                <a:spAutoFit/>
              </a:bodyPr>
              <a:lstStyle/>
              <a:p>
                <a:r>
                  <a:rPr lang="en-US" sz="2000" b="1" dirty="0"/>
                  <a:t>Pullman, WA</a:t>
                </a:r>
              </a:p>
            </p:txBody>
          </p:sp>
          <p:sp>
            <p:nvSpPr>
              <p:cNvPr id="20" name="TextBox 50"/>
              <p:cNvSpPr txBox="1">
                <a:spLocks noChangeArrowheads="1"/>
              </p:cNvSpPr>
              <p:nvPr/>
            </p:nvSpPr>
            <p:spPr bwMode="auto">
              <a:xfrm>
                <a:off x="3596763" y="21646258"/>
                <a:ext cx="1924916" cy="954683"/>
              </a:xfrm>
              <a:prstGeom prst="rect">
                <a:avLst/>
              </a:prstGeom>
              <a:noFill/>
              <a:ln w="9525">
                <a:noFill/>
                <a:miter lim="800000"/>
                <a:headEnd/>
                <a:tailEnd/>
              </a:ln>
            </p:spPr>
            <p:txBody>
              <a:bodyPr wrap="square">
                <a:spAutoFit/>
              </a:bodyPr>
              <a:lstStyle/>
              <a:p>
                <a:r>
                  <a:rPr lang="en-US" sz="2000" b="1" dirty="0"/>
                  <a:t>Moscow, ID</a:t>
                </a:r>
              </a:p>
            </p:txBody>
          </p:sp>
          <p:pic>
            <p:nvPicPr>
              <p:cNvPr id="23" name="Picture 45" descr="site_locations.jpg"/>
              <p:cNvPicPr>
                <a:picLocks noChangeAspect="1"/>
              </p:cNvPicPr>
              <p:nvPr/>
            </p:nvPicPr>
            <p:blipFill>
              <a:blip r:embed="rId5" cstate="screen"/>
              <a:srcRect/>
              <a:stretch>
                <a:fillRect/>
              </a:stretch>
            </p:blipFill>
            <p:spPr bwMode="auto">
              <a:xfrm>
                <a:off x="3273420" y="22575182"/>
                <a:ext cx="3095850" cy="442474"/>
              </a:xfrm>
              <a:prstGeom prst="rect">
                <a:avLst/>
              </a:prstGeom>
              <a:noFill/>
              <a:ln w="9525">
                <a:noFill/>
                <a:miter lim="800000"/>
                <a:headEnd/>
                <a:tailEnd/>
              </a:ln>
            </p:spPr>
          </p:pic>
          <p:sp>
            <p:nvSpPr>
              <p:cNvPr id="26" name="Oval 25"/>
              <p:cNvSpPr/>
              <p:nvPr/>
            </p:nvSpPr>
            <p:spPr>
              <a:xfrm>
                <a:off x="1324302" y="21456868"/>
                <a:ext cx="99849" cy="99848"/>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4109542" y="21435846"/>
                <a:ext cx="99849" cy="99848"/>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is complex</a:t>
            </a:r>
            <a:endParaRPr lang="en-US" dirty="0"/>
          </a:p>
        </p:txBody>
      </p:sp>
      <p:sp>
        <p:nvSpPr>
          <p:cNvPr id="3" name="Content Placeholder 2"/>
          <p:cNvSpPr>
            <a:spLocks noGrp="1"/>
          </p:cNvSpPr>
          <p:nvPr>
            <p:ph idx="1"/>
          </p:nvPr>
        </p:nvSpPr>
        <p:spPr/>
        <p:txBody>
          <a:bodyPr/>
          <a:lstStyle/>
          <a:p>
            <a:r>
              <a:rPr lang="en-US" dirty="0" smtClean="0"/>
              <a:t>Climate</a:t>
            </a:r>
          </a:p>
          <a:p>
            <a:r>
              <a:rPr lang="en-US" dirty="0" smtClean="0"/>
              <a:t>Soils</a:t>
            </a:r>
          </a:p>
          <a:p>
            <a:pPr>
              <a:buNone/>
            </a:pPr>
            <a:endParaRPr lang="en-US" dirty="0"/>
          </a:p>
        </p:txBody>
      </p:sp>
      <p:pic>
        <p:nvPicPr>
          <p:cNvPr id="2050" name="Picture 2" descr="http://akasha.wsu.edu/%7Eflury/group/hesham/figures/gisdata_fig/PRB_soil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1073498"/>
            <a:ext cx="8691860" cy="5752135"/>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is complex</a:t>
            </a:r>
            <a:endParaRPr lang="en-US" dirty="0"/>
          </a:p>
        </p:txBody>
      </p:sp>
      <p:sp>
        <p:nvSpPr>
          <p:cNvPr id="3" name="Content Placeholder 2"/>
          <p:cNvSpPr>
            <a:spLocks noGrp="1"/>
          </p:cNvSpPr>
          <p:nvPr>
            <p:ph idx="1"/>
          </p:nvPr>
        </p:nvSpPr>
        <p:spPr/>
        <p:txBody>
          <a:bodyPr/>
          <a:lstStyle/>
          <a:p>
            <a:r>
              <a:rPr lang="en-US" dirty="0" smtClean="0"/>
              <a:t>Climate</a:t>
            </a:r>
          </a:p>
          <a:p>
            <a:r>
              <a:rPr lang="en-US" dirty="0" smtClean="0"/>
              <a:t>Soils</a:t>
            </a:r>
          </a:p>
          <a:p>
            <a:r>
              <a:rPr lang="en-US" dirty="0" smtClean="0"/>
              <a:t>Vegetation</a:t>
            </a:r>
          </a:p>
          <a:p>
            <a:pPr>
              <a:buNone/>
            </a:pPr>
            <a:endParaRPr lang="en-US" dirty="0"/>
          </a:p>
        </p:txBody>
      </p:sp>
      <p:pic>
        <p:nvPicPr>
          <p:cNvPr id="83970" name="Picture 2" descr="C:\Users\User\AppData\Local\Temp\100_6554.jpg"/>
          <p:cNvPicPr>
            <a:picLocks noChangeAspect="1" noChangeArrowheads="1"/>
          </p:cNvPicPr>
          <p:nvPr/>
        </p:nvPicPr>
        <p:blipFill>
          <a:blip r:embed="rId3" cstate="print"/>
          <a:srcRect/>
          <a:stretch>
            <a:fillRect/>
          </a:stretch>
        </p:blipFill>
        <p:spPr bwMode="auto">
          <a:xfrm>
            <a:off x="3581400" y="1325033"/>
            <a:ext cx="7366000" cy="55245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lstStyle/>
          <a:p>
            <a:r>
              <a:rPr lang="en-US" dirty="0" smtClean="0"/>
              <a:t>Model: What, why and types</a:t>
            </a:r>
          </a:p>
          <a:p>
            <a:r>
              <a:rPr lang="en-US" dirty="0" smtClean="0"/>
              <a:t>History of soil erosion modeling</a:t>
            </a:r>
          </a:p>
          <a:p>
            <a:r>
              <a:rPr lang="en-US" dirty="0" smtClean="0"/>
              <a:t>Process based models:  WEPP</a:t>
            </a:r>
          </a:p>
          <a:p>
            <a:r>
              <a:rPr lang="en-US" dirty="0" smtClean="0"/>
              <a:t>Hydrologic Characterization Tool</a:t>
            </a:r>
          </a:p>
          <a:p>
            <a:pPr lvl="1"/>
            <a:r>
              <a:rPr lang="en-US" dirty="0" smtClean="0"/>
              <a:t> where to find it and how to use it.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is complex</a:t>
            </a:r>
            <a:endParaRPr lang="en-US" dirty="0"/>
          </a:p>
        </p:txBody>
      </p:sp>
      <p:sp>
        <p:nvSpPr>
          <p:cNvPr id="3" name="Content Placeholder 2"/>
          <p:cNvSpPr>
            <a:spLocks noGrp="1"/>
          </p:cNvSpPr>
          <p:nvPr>
            <p:ph idx="1"/>
          </p:nvPr>
        </p:nvSpPr>
        <p:spPr/>
        <p:txBody>
          <a:bodyPr/>
          <a:lstStyle/>
          <a:p>
            <a:r>
              <a:rPr lang="en-US" dirty="0" smtClean="0"/>
              <a:t>Climate</a:t>
            </a:r>
          </a:p>
          <a:p>
            <a:r>
              <a:rPr lang="en-US" dirty="0" smtClean="0"/>
              <a:t>Soils</a:t>
            </a:r>
          </a:p>
          <a:p>
            <a:r>
              <a:rPr lang="en-US" dirty="0" smtClean="0"/>
              <a:t>Vegetation</a:t>
            </a:r>
          </a:p>
          <a:p>
            <a:r>
              <a:rPr lang="en-US" dirty="0" smtClean="0"/>
              <a:t>Topography </a:t>
            </a:r>
          </a:p>
          <a:p>
            <a:r>
              <a:rPr lang="en-US" dirty="0" smtClean="0"/>
              <a:t>Geology</a:t>
            </a:r>
          </a:p>
          <a:p>
            <a:pPr>
              <a:buNone/>
            </a:pPr>
            <a:endParaRPr lang="en-US" dirty="0"/>
          </a:p>
        </p:txBody>
      </p:sp>
      <p:pic>
        <p:nvPicPr>
          <p:cNvPr id="84994" name="Picture 2" descr="http://upload.wikimedia.org/wikipedia/commons/a/a0/Palouse_hills_northeast_of_Walla_Walla.jpg"/>
          <p:cNvPicPr>
            <a:picLocks noChangeAspect="1" noChangeArrowheads="1"/>
          </p:cNvPicPr>
          <p:nvPr/>
        </p:nvPicPr>
        <p:blipFill>
          <a:blip r:embed="rId2" cstate="print"/>
          <a:srcRect/>
          <a:stretch>
            <a:fillRect/>
          </a:stretch>
        </p:blipFill>
        <p:spPr bwMode="auto">
          <a:xfrm>
            <a:off x="2120088" y="1828801"/>
            <a:ext cx="8928912" cy="50292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28600"/>
            <a:ext cx="9677400" cy="1143000"/>
          </a:xfrm>
          <a:noFill/>
        </p:spPr>
        <p:txBody>
          <a:bodyPr>
            <a:normAutofit fontScale="90000"/>
          </a:bodyPr>
          <a:lstStyle/>
          <a:p>
            <a:r>
              <a:rPr lang="en-US" dirty="0" smtClean="0"/>
              <a:t>Watershed Erosion Prediction Project (WEPP)</a:t>
            </a:r>
          </a:p>
        </p:txBody>
      </p:sp>
      <p:sp>
        <p:nvSpPr>
          <p:cNvPr id="18436" name="Rectangle 3"/>
          <p:cNvSpPr>
            <a:spLocks noGrp="1" noChangeArrowheads="1"/>
          </p:cNvSpPr>
          <p:nvPr>
            <p:ph idx="1"/>
          </p:nvPr>
        </p:nvSpPr>
        <p:spPr>
          <a:xfrm>
            <a:off x="609600" y="1371600"/>
            <a:ext cx="9906000" cy="5181600"/>
          </a:xfrm>
          <a:noFill/>
        </p:spPr>
        <p:txBody>
          <a:bodyPr>
            <a:normAutofit/>
          </a:bodyPr>
          <a:lstStyle/>
          <a:p>
            <a:r>
              <a:rPr lang="en-US" sz="3200" dirty="0" smtClean="0"/>
              <a:t>Models soil erosion processes by water</a:t>
            </a:r>
          </a:p>
          <a:p>
            <a:r>
              <a:rPr lang="en-US" sz="3200" dirty="0" err="1" smtClean="0"/>
              <a:t>Hillslope</a:t>
            </a:r>
            <a:r>
              <a:rPr lang="en-US" sz="3200" dirty="0" smtClean="0"/>
              <a:t> model</a:t>
            </a:r>
          </a:p>
          <a:p>
            <a:pPr>
              <a:lnSpc>
                <a:spcPct val="90000"/>
              </a:lnSpc>
            </a:pPr>
            <a:r>
              <a:rPr lang="en-US" sz="3200" dirty="0" smtClean="0"/>
              <a:t> Was developed cooperatively with 1985:</a:t>
            </a:r>
          </a:p>
          <a:p>
            <a:pPr lvl="1">
              <a:lnSpc>
                <a:spcPct val="90000"/>
              </a:lnSpc>
            </a:pPr>
            <a:r>
              <a:rPr lang="en-US" sz="2800" dirty="0" smtClean="0"/>
              <a:t>ARS, NRCS (SCS), BLM, Forest Service</a:t>
            </a:r>
          </a:p>
          <a:p>
            <a:r>
              <a:rPr lang="en-US" sz="3600" dirty="0"/>
              <a:t>1991:  First stable release</a:t>
            </a:r>
          </a:p>
          <a:p>
            <a:r>
              <a:rPr lang="en-US" sz="3600" dirty="0"/>
              <a:t>1995:  Rewritten code and </a:t>
            </a:r>
            <a:br>
              <a:rPr lang="en-US" sz="3600" dirty="0"/>
            </a:br>
            <a:r>
              <a:rPr lang="en-US" sz="3600" dirty="0"/>
              <a:t>	      Watershed release</a:t>
            </a:r>
          </a:p>
          <a:p>
            <a:pPr lvl="1">
              <a:lnSpc>
                <a:spcPct val="90000"/>
              </a:lnSpc>
            </a:pPr>
            <a:endParaRPr lang="en-US" sz="2800" dirty="0" smtClean="0"/>
          </a:p>
          <a:p>
            <a:pPr lvl="1">
              <a:lnSpc>
                <a:spcPct val="90000"/>
              </a:lnSpc>
              <a:buNone/>
            </a:pPr>
            <a:endParaRPr lang="en-US" sz="2800" dirty="0" smtClean="0"/>
          </a:p>
          <a:p>
            <a:pPr lvl="1">
              <a:lnSpc>
                <a:spcPct val="90000"/>
              </a:lnSpc>
              <a:buNone/>
            </a:pPr>
            <a:endParaRPr lang="en-US" sz="2800" dirty="0" smtClean="0"/>
          </a:p>
        </p:txBody>
      </p:sp>
      <p:sp>
        <p:nvSpPr>
          <p:cNvPr id="18434" name="Slide Number Placeholder 5"/>
          <p:cNvSpPr>
            <a:spLocks noGrp="1"/>
          </p:cNvSpPr>
          <p:nvPr>
            <p:ph type="sldNum" sz="quarter" idx="12"/>
          </p:nvPr>
        </p:nvSpPr>
        <p:spPr>
          <a:noFill/>
        </p:spPr>
        <p:txBody>
          <a:bodyPr>
            <a:normAutofit/>
          </a:bodyPr>
          <a:lstStyle/>
          <a:p>
            <a:fld id="{3FEE35B1-1FF0-4A07-B25C-566646FADEDD}" type="slidenum">
              <a:rPr lang="en-US"/>
              <a:pPr/>
              <a:t>21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901372" y="0"/>
            <a:ext cx="8447315" cy="1181100"/>
          </a:xfrm>
          <a:noFill/>
        </p:spPr>
        <p:txBody>
          <a:bodyPr>
            <a:normAutofit/>
          </a:bodyPr>
          <a:lstStyle/>
          <a:p>
            <a:r>
              <a:rPr lang="en-US" dirty="0" smtClean="0"/>
              <a:t>WEPP Windows – Hillslope (1999)</a:t>
            </a:r>
          </a:p>
        </p:txBody>
      </p:sp>
      <p:sp>
        <p:nvSpPr>
          <p:cNvPr id="26626" name="Slide Number Placeholder 5"/>
          <p:cNvSpPr>
            <a:spLocks noGrp="1"/>
          </p:cNvSpPr>
          <p:nvPr>
            <p:ph type="sldNum" sz="quarter" idx="12"/>
          </p:nvPr>
        </p:nvSpPr>
        <p:spPr>
          <a:noFill/>
        </p:spPr>
        <p:txBody>
          <a:bodyPr>
            <a:normAutofit/>
          </a:bodyPr>
          <a:lstStyle/>
          <a:p>
            <a:fld id="{27F92182-8D39-4D42-B35C-7C1A99E36635}" type="slidenum">
              <a:rPr lang="en-US"/>
              <a:pPr/>
              <a:t>22</a:t>
            </a:fld>
            <a:endParaRPr lang="en-US" dirty="0"/>
          </a:p>
        </p:txBody>
      </p:sp>
      <p:grpSp>
        <p:nvGrpSpPr>
          <p:cNvPr id="2" name="Group 114"/>
          <p:cNvGrpSpPr>
            <a:grpSpLocks/>
          </p:cNvGrpSpPr>
          <p:nvPr/>
        </p:nvGrpSpPr>
        <p:grpSpPr bwMode="auto">
          <a:xfrm flipH="1">
            <a:off x="6148389" y="3282950"/>
            <a:ext cx="3811587" cy="2306638"/>
            <a:chOff x="3026" y="1650"/>
            <a:chExt cx="2401" cy="1296"/>
          </a:xfrm>
        </p:grpSpPr>
        <p:sp>
          <p:nvSpPr>
            <p:cNvPr id="26630" name="Freeform 4"/>
            <p:cNvSpPr>
              <a:spLocks/>
            </p:cNvSpPr>
            <p:nvPr/>
          </p:nvSpPr>
          <p:spPr bwMode="auto">
            <a:xfrm>
              <a:off x="3074" y="2033"/>
              <a:ext cx="2353" cy="913"/>
            </a:xfrm>
            <a:custGeom>
              <a:avLst/>
              <a:gdLst>
                <a:gd name="T0" fmla="*/ 0 w 2353"/>
                <a:gd name="T1" fmla="*/ 912 h 913"/>
                <a:gd name="T2" fmla="*/ 75 w 2353"/>
                <a:gd name="T3" fmla="*/ 899 h 913"/>
                <a:gd name="T4" fmla="*/ 111 w 2353"/>
                <a:gd name="T5" fmla="*/ 875 h 913"/>
                <a:gd name="T6" fmla="*/ 136 w 2353"/>
                <a:gd name="T7" fmla="*/ 875 h 913"/>
                <a:gd name="T8" fmla="*/ 185 w 2353"/>
                <a:gd name="T9" fmla="*/ 862 h 913"/>
                <a:gd name="T10" fmla="*/ 234 w 2353"/>
                <a:gd name="T11" fmla="*/ 862 h 913"/>
                <a:gd name="T12" fmla="*/ 271 w 2353"/>
                <a:gd name="T13" fmla="*/ 862 h 913"/>
                <a:gd name="T14" fmla="*/ 344 w 2353"/>
                <a:gd name="T15" fmla="*/ 862 h 913"/>
                <a:gd name="T16" fmla="*/ 381 w 2353"/>
                <a:gd name="T17" fmla="*/ 838 h 913"/>
                <a:gd name="T18" fmla="*/ 418 w 2353"/>
                <a:gd name="T19" fmla="*/ 838 h 913"/>
                <a:gd name="T20" fmla="*/ 442 w 2353"/>
                <a:gd name="T21" fmla="*/ 813 h 913"/>
                <a:gd name="T22" fmla="*/ 479 w 2353"/>
                <a:gd name="T23" fmla="*/ 789 h 913"/>
                <a:gd name="T24" fmla="*/ 540 w 2353"/>
                <a:gd name="T25" fmla="*/ 740 h 913"/>
                <a:gd name="T26" fmla="*/ 577 w 2353"/>
                <a:gd name="T27" fmla="*/ 703 h 913"/>
                <a:gd name="T28" fmla="*/ 614 w 2353"/>
                <a:gd name="T29" fmla="*/ 642 h 913"/>
                <a:gd name="T30" fmla="*/ 638 w 2353"/>
                <a:gd name="T31" fmla="*/ 617 h 913"/>
                <a:gd name="T32" fmla="*/ 663 w 2353"/>
                <a:gd name="T33" fmla="*/ 593 h 913"/>
                <a:gd name="T34" fmla="*/ 687 w 2353"/>
                <a:gd name="T35" fmla="*/ 568 h 913"/>
                <a:gd name="T36" fmla="*/ 724 w 2353"/>
                <a:gd name="T37" fmla="*/ 568 h 913"/>
                <a:gd name="T38" fmla="*/ 761 w 2353"/>
                <a:gd name="T39" fmla="*/ 532 h 913"/>
                <a:gd name="T40" fmla="*/ 797 w 2353"/>
                <a:gd name="T41" fmla="*/ 495 h 913"/>
                <a:gd name="T42" fmla="*/ 846 w 2353"/>
                <a:gd name="T43" fmla="*/ 458 h 913"/>
                <a:gd name="T44" fmla="*/ 883 w 2353"/>
                <a:gd name="T45" fmla="*/ 409 h 913"/>
                <a:gd name="T46" fmla="*/ 932 w 2353"/>
                <a:gd name="T47" fmla="*/ 372 h 913"/>
                <a:gd name="T48" fmla="*/ 981 w 2353"/>
                <a:gd name="T49" fmla="*/ 336 h 913"/>
                <a:gd name="T50" fmla="*/ 1005 w 2353"/>
                <a:gd name="T51" fmla="*/ 311 h 913"/>
                <a:gd name="T52" fmla="*/ 1042 w 2353"/>
                <a:gd name="T53" fmla="*/ 287 h 913"/>
                <a:gd name="T54" fmla="*/ 1079 w 2353"/>
                <a:gd name="T55" fmla="*/ 287 h 913"/>
                <a:gd name="T56" fmla="*/ 1103 w 2353"/>
                <a:gd name="T57" fmla="*/ 262 h 913"/>
                <a:gd name="T58" fmla="*/ 1140 w 2353"/>
                <a:gd name="T59" fmla="*/ 238 h 913"/>
                <a:gd name="T60" fmla="*/ 1165 w 2353"/>
                <a:gd name="T61" fmla="*/ 225 h 913"/>
                <a:gd name="T62" fmla="*/ 1238 w 2353"/>
                <a:gd name="T63" fmla="*/ 213 h 913"/>
                <a:gd name="T64" fmla="*/ 1263 w 2353"/>
                <a:gd name="T65" fmla="*/ 201 h 913"/>
                <a:gd name="T66" fmla="*/ 1299 w 2353"/>
                <a:gd name="T67" fmla="*/ 201 h 913"/>
                <a:gd name="T68" fmla="*/ 1324 w 2353"/>
                <a:gd name="T69" fmla="*/ 176 h 913"/>
                <a:gd name="T70" fmla="*/ 1373 w 2353"/>
                <a:gd name="T71" fmla="*/ 176 h 913"/>
                <a:gd name="T72" fmla="*/ 1446 w 2353"/>
                <a:gd name="T73" fmla="*/ 164 h 913"/>
                <a:gd name="T74" fmla="*/ 1483 w 2353"/>
                <a:gd name="T75" fmla="*/ 127 h 913"/>
                <a:gd name="T76" fmla="*/ 1520 w 2353"/>
                <a:gd name="T77" fmla="*/ 127 h 913"/>
                <a:gd name="T78" fmla="*/ 1569 w 2353"/>
                <a:gd name="T79" fmla="*/ 103 h 913"/>
                <a:gd name="T80" fmla="*/ 1618 w 2353"/>
                <a:gd name="T81" fmla="*/ 78 h 913"/>
                <a:gd name="T82" fmla="*/ 1667 w 2353"/>
                <a:gd name="T83" fmla="*/ 78 h 913"/>
                <a:gd name="T84" fmla="*/ 1704 w 2353"/>
                <a:gd name="T85" fmla="*/ 54 h 913"/>
                <a:gd name="T86" fmla="*/ 1740 w 2353"/>
                <a:gd name="T87" fmla="*/ 54 h 913"/>
                <a:gd name="T88" fmla="*/ 1777 w 2353"/>
                <a:gd name="T89" fmla="*/ 54 h 913"/>
                <a:gd name="T90" fmla="*/ 1814 w 2353"/>
                <a:gd name="T91" fmla="*/ 54 h 913"/>
                <a:gd name="T92" fmla="*/ 1863 w 2353"/>
                <a:gd name="T93" fmla="*/ 54 h 913"/>
                <a:gd name="T94" fmla="*/ 1899 w 2353"/>
                <a:gd name="T95" fmla="*/ 54 h 913"/>
                <a:gd name="T96" fmla="*/ 1924 w 2353"/>
                <a:gd name="T97" fmla="*/ 54 h 913"/>
                <a:gd name="T98" fmla="*/ 1961 w 2353"/>
                <a:gd name="T99" fmla="*/ 42 h 913"/>
                <a:gd name="T100" fmla="*/ 1997 w 2353"/>
                <a:gd name="T101" fmla="*/ 42 h 913"/>
                <a:gd name="T102" fmla="*/ 2022 w 2353"/>
                <a:gd name="T103" fmla="*/ 29 h 913"/>
                <a:gd name="T104" fmla="*/ 2071 w 2353"/>
                <a:gd name="T105" fmla="*/ 29 h 913"/>
                <a:gd name="T106" fmla="*/ 2120 w 2353"/>
                <a:gd name="T107" fmla="*/ 17 h 913"/>
                <a:gd name="T108" fmla="*/ 2157 w 2353"/>
                <a:gd name="T109" fmla="*/ 5 h 913"/>
                <a:gd name="T110" fmla="*/ 2193 w 2353"/>
                <a:gd name="T111" fmla="*/ 5 h 913"/>
                <a:gd name="T112" fmla="*/ 2230 w 2353"/>
                <a:gd name="T113" fmla="*/ 17 h 913"/>
                <a:gd name="T114" fmla="*/ 2255 w 2353"/>
                <a:gd name="T115" fmla="*/ 17 h 913"/>
                <a:gd name="T116" fmla="*/ 2304 w 2353"/>
                <a:gd name="T117" fmla="*/ 17 h 913"/>
                <a:gd name="T118" fmla="*/ 2352 w 2353"/>
                <a:gd name="T119" fmla="*/ 0 h 9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3"/>
                <a:gd name="T181" fmla="*/ 0 h 913"/>
                <a:gd name="T182" fmla="*/ 2353 w 2353"/>
                <a:gd name="T183" fmla="*/ 913 h 9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3" h="913">
                  <a:moveTo>
                    <a:pt x="0" y="912"/>
                  </a:moveTo>
                  <a:lnTo>
                    <a:pt x="75" y="899"/>
                  </a:lnTo>
                  <a:lnTo>
                    <a:pt x="111" y="875"/>
                  </a:lnTo>
                  <a:lnTo>
                    <a:pt x="136" y="875"/>
                  </a:lnTo>
                  <a:lnTo>
                    <a:pt x="185" y="862"/>
                  </a:lnTo>
                  <a:lnTo>
                    <a:pt x="234" y="862"/>
                  </a:lnTo>
                  <a:lnTo>
                    <a:pt x="271" y="862"/>
                  </a:lnTo>
                  <a:lnTo>
                    <a:pt x="344" y="862"/>
                  </a:lnTo>
                  <a:lnTo>
                    <a:pt x="381" y="838"/>
                  </a:lnTo>
                  <a:lnTo>
                    <a:pt x="418" y="838"/>
                  </a:lnTo>
                  <a:lnTo>
                    <a:pt x="442" y="813"/>
                  </a:lnTo>
                  <a:lnTo>
                    <a:pt x="479" y="789"/>
                  </a:lnTo>
                  <a:lnTo>
                    <a:pt x="540" y="740"/>
                  </a:lnTo>
                  <a:lnTo>
                    <a:pt x="577" y="703"/>
                  </a:lnTo>
                  <a:lnTo>
                    <a:pt x="614" y="642"/>
                  </a:lnTo>
                  <a:lnTo>
                    <a:pt x="638" y="617"/>
                  </a:lnTo>
                  <a:lnTo>
                    <a:pt x="663" y="593"/>
                  </a:lnTo>
                  <a:lnTo>
                    <a:pt x="687" y="568"/>
                  </a:lnTo>
                  <a:lnTo>
                    <a:pt x="724" y="568"/>
                  </a:lnTo>
                  <a:lnTo>
                    <a:pt x="761" y="532"/>
                  </a:lnTo>
                  <a:lnTo>
                    <a:pt x="797" y="495"/>
                  </a:lnTo>
                  <a:lnTo>
                    <a:pt x="846" y="458"/>
                  </a:lnTo>
                  <a:lnTo>
                    <a:pt x="883" y="409"/>
                  </a:lnTo>
                  <a:lnTo>
                    <a:pt x="932" y="372"/>
                  </a:lnTo>
                  <a:lnTo>
                    <a:pt x="981" y="336"/>
                  </a:lnTo>
                  <a:lnTo>
                    <a:pt x="1005" y="311"/>
                  </a:lnTo>
                  <a:lnTo>
                    <a:pt x="1042" y="287"/>
                  </a:lnTo>
                  <a:lnTo>
                    <a:pt x="1079" y="287"/>
                  </a:lnTo>
                  <a:lnTo>
                    <a:pt x="1103" y="262"/>
                  </a:lnTo>
                  <a:lnTo>
                    <a:pt x="1140" y="238"/>
                  </a:lnTo>
                  <a:lnTo>
                    <a:pt x="1165" y="225"/>
                  </a:lnTo>
                  <a:lnTo>
                    <a:pt x="1238" y="213"/>
                  </a:lnTo>
                  <a:lnTo>
                    <a:pt x="1263" y="201"/>
                  </a:lnTo>
                  <a:lnTo>
                    <a:pt x="1299" y="201"/>
                  </a:lnTo>
                  <a:lnTo>
                    <a:pt x="1324" y="176"/>
                  </a:lnTo>
                  <a:lnTo>
                    <a:pt x="1373" y="176"/>
                  </a:lnTo>
                  <a:lnTo>
                    <a:pt x="1446" y="164"/>
                  </a:lnTo>
                  <a:lnTo>
                    <a:pt x="1483" y="127"/>
                  </a:lnTo>
                  <a:lnTo>
                    <a:pt x="1520" y="127"/>
                  </a:lnTo>
                  <a:lnTo>
                    <a:pt x="1569" y="103"/>
                  </a:lnTo>
                  <a:lnTo>
                    <a:pt x="1618" y="78"/>
                  </a:lnTo>
                  <a:lnTo>
                    <a:pt x="1667" y="78"/>
                  </a:lnTo>
                  <a:lnTo>
                    <a:pt x="1704" y="54"/>
                  </a:lnTo>
                  <a:lnTo>
                    <a:pt x="1740" y="54"/>
                  </a:lnTo>
                  <a:lnTo>
                    <a:pt x="1777" y="54"/>
                  </a:lnTo>
                  <a:lnTo>
                    <a:pt x="1814" y="54"/>
                  </a:lnTo>
                  <a:lnTo>
                    <a:pt x="1863" y="54"/>
                  </a:lnTo>
                  <a:lnTo>
                    <a:pt x="1899" y="54"/>
                  </a:lnTo>
                  <a:lnTo>
                    <a:pt x="1924" y="54"/>
                  </a:lnTo>
                  <a:lnTo>
                    <a:pt x="1961" y="42"/>
                  </a:lnTo>
                  <a:lnTo>
                    <a:pt x="1997" y="42"/>
                  </a:lnTo>
                  <a:lnTo>
                    <a:pt x="2022" y="29"/>
                  </a:lnTo>
                  <a:lnTo>
                    <a:pt x="2071" y="29"/>
                  </a:lnTo>
                  <a:lnTo>
                    <a:pt x="2120" y="17"/>
                  </a:lnTo>
                  <a:lnTo>
                    <a:pt x="2157" y="5"/>
                  </a:lnTo>
                  <a:lnTo>
                    <a:pt x="2193" y="5"/>
                  </a:lnTo>
                  <a:lnTo>
                    <a:pt x="2230" y="17"/>
                  </a:lnTo>
                  <a:lnTo>
                    <a:pt x="2255" y="17"/>
                  </a:lnTo>
                  <a:lnTo>
                    <a:pt x="2304" y="17"/>
                  </a:lnTo>
                  <a:lnTo>
                    <a:pt x="2352" y="0"/>
                  </a:lnTo>
                </a:path>
              </a:pathLst>
            </a:custGeom>
            <a:noFill/>
            <a:ln w="127000" cap="rnd" cmpd="sng">
              <a:solidFill>
                <a:srgbClr val="663300"/>
              </a:solidFill>
              <a:prstDash val="solid"/>
              <a:round/>
              <a:headEnd type="none" w="sm" len="sm"/>
              <a:tailEnd type="none" w="sm" len="sm"/>
            </a:ln>
          </p:spPr>
          <p:txBody>
            <a:bodyPr/>
            <a:lstStyle/>
            <a:p>
              <a:endParaRPr lang="en-US" dirty="0"/>
            </a:p>
          </p:txBody>
        </p:sp>
        <p:grpSp>
          <p:nvGrpSpPr>
            <p:cNvPr id="3" name="Group 22"/>
            <p:cNvGrpSpPr>
              <a:grpSpLocks/>
            </p:cNvGrpSpPr>
            <p:nvPr/>
          </p:nvGrpSpPr>
          <p:grpSpPr bwMode="auto">
            <a:xfrm>
              <a:off x="3071" y="2441"/>
              <a:ext cx="293" cy="401"/>
              <a:chOff x="3071" y="2441"/>
              <a:chExt cx="293" cy="401"/>
            </a:xfrm>
          </p:grpSpPr>
          <p:sp>
            <p:nvSpPr>
              <p:cNvPr id="26723" name="Freeform 5"/>
              <p:cNvSpPr>
                <a:spLocks/>
              </p:cNvSpPr>
              <p:nvPr/>
            </p:nvSpPr>
            <p:spPr bwMode="auto">
              <a:xfrm>
                <a:off x="3071" y="2441"/>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solidFill>
                <a:srgbClr val="438E00"/>
              </a:solidFill>
              <a:ln w="9525" cap="rnd">
                <a:noFill/>
                <a:round/>
                <a:headEnd/>
                <a:tailEnd/>
              </a:ln>
            </p:spPr>
            <p:txBody>
              <a:bodyPr/>
              <a:lstStyle/>
              <a:p>
                <a:endParaRPr lang="en-US" dirty="0"/>
              </a:p>
            </p:txBody>
          </p:sp>
          <p:sp>
            <p:nvSpPr>
              <p:cNvPr id="26724" name="Freeform 6"/>
              <p:cNvSpPr>
                <a:spLocks/>
              </p:cNvSpPr>
              <p:nvPr/>
            </p:nvSpPr>
            <p:spPr bwMode="auto">
              <a:xfrm>
                <a:off x="3071" y="2441"/>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noFill/>
              <a:ln w="12700" cap="rnd" cmpd="sng">
                <a:solidFill>
                  <a:srgbClr val="000000"/>
                </a:solidFill>
                <a:prstDash val="solid"/>
                <a:round/>
                <a:headEnd type="none" w="sm" len="sm"/>
                <a:tailEnd type="none" w="sm" len="sm"/>
              </a:ln>
            </p:spPr>
            <p:txBody>
              <a:bodyPr/>
              <a:lstStyle/>
              <a:p>
                <a:endParaRPr lang="en-US" dirty="0"/>
              </a:p>
            </p:txBody>
          </p:sp>
          <p:grpSp>
            <p:nvGrpSpPr>
              <p:cNvPr id="4" name="Group 9"/>
              <p:cNvGrpSpPr>
                <a:grpSpLocks/>
              </p:cNvGrpSpPr>
              <p:nvPr/>
            </p:nvGrpSpPr>
            <p:grpSpPr bwMode="auto">
              <a:xfrm>
                <a:off x="3162" y="2742"/>
                <a:ext cx="24" cy="100"/>
                <a:chOff x="3162" y="2742"/>
                <a:chExt cx="24" cy="100"/>
              </a:xfrm>
            </p:grpSpPr>
            <p:sp>
              <p:nvSpPr>
                <p:cNvPr id="26738" name="Freeform 7"/>
                <p:cNvSpPr>
                  <a:spLocks/>
                </p:cNvSpPr>
                <p:nvPr/>
              </p:nvSpPr>
              <p:spPr bwMode="auto">
                <a:xfrm>
                  <a:off x="3162" y="2745"/>
                  <a:ext cx="22" cy="97"/>
                </a:xfrm>
                <a:custGeom>
                  <a:avLst/>
                  <a:gdLst>
                    <a:gd name="T0" fmla="*/ 21 w 22"/>
                    <a:gd name="T1" fmla="*/ 0 h 97"/>
                    <a:gd name="T2" fmla="*/ 21 w 22"/>
                    <a:gd name="T3" fmla="*/ 18 h 97"/>
                    <a:gd name="T4" fmla="*/ 21 w 22"/>
                    <a:gd name="T5" fmla="*/ 38 h 97"/>
                    <a:gd name="T6" fmla="*/ 21 w 22"/>
                    <a:gd name="T7" fmla="*/ 56 h 97"/>
                    <a:gd name="T8" fmla="*/ 21 w 22"/>
                    <a:gd name="T9" fmla="*/ 76 h 97"/>
                    <a:gd name="T10" fmla="*/ 0 w 22"/>
                    <a:gd name="T11" fmla="*/ 96 h 97"/>
                    <a:gd name="T12" fmla="*/ 21 w 22"/>
                    <a:gd name="T13" fmla="*/ 0 h 97"/>
                    <a:gd name="T14" fmla="*/ 0 60000 65536"/>
                    <a:gd name="T15" fmla="*/ 0 60000 65536"/>
                    <a:gd name="T16" fmla="*/ 0 60000 65536"/>
                    <a:gd name="T17" fmla="*/ 0 60000 65536"/>
                    <a:gd name="T18" fmla="*/ 0 60000 65536"/>
                    <a:gd name="T19" fmla="*/ 0 60000 65536"/>
                    <a:gd name="T20" fmla="*/ 0 60000 65536"/>
                    <a:gd name="T21" fmla="*/ 0 w 22"/>
                    <a:gd name="T22" fmla="*/ 0 h 97"/>
                    <a:gd name="T23" fmla="*/ 22 w 2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97">
                      <a:moveTo>
                        <a:pt x="21" y="0"/>
                      </a:moveTo>
                      <a:lnTo>
                        <a:pt x="21" y="18"/>
                      </a:lnTo>
                      <a:lnTo>
                        <a:pt x="21" y="38"/>
                      </a:lnTo>
                      <a:lnTo>
                        <a:pt x="21" y="56"/>
                      </a:lnTo>
                      <a:lnTo>
                        <a:pt x="21" y="76"/>
                      </a:lnTo>
                      <a:lnTo>
                        <a:pt x="0" y="96"/>
                      </a:lnTo>
                      <a:lnTo>
                        <a:pt x="21" y="0"/>
                      </a:lnTo>
                    </a:path>
                  </a:pathLst>
                </a:custGeom>
                <a:solidFill>
                  <a:srgbClr val="438E00"/>
                </a:solidFill>
                <a:ln w="9525" cap="rnd">
                  <a:noFill/>
                  <a:round/>
                  <a:headEnd/>
                  <a:tailEnd/>
                </a:ln>
              </p:spPr>
              <p:txBody>
                <a:bodyPr/>
                <a:lstStyle/>
                <a:p>
                  <a:endParaRPr lang="en-US" dirty="0"/>
                </a:p>
              </p:txBody>
            </p:sp>
            <p:sp>
              <p:nvSpPr>
                <p:cNvPr id="26739" name="Freeform 8"/>
                <p:cNvSpPr>
                  <a:spLocks/>
                </p:cNvSpPr>
                <p:nvPr/>
              </p:nvSpPr>
              <p:spPr bwMode="auto">
                <a:xfrm>
                  <a:off x="3162" y="2742"/>
                  <a:ext cx="24" cy="98"/>
                </a:xfrm>
                <a:custGeom>
                  <a:avLst/>
                  <a:gdLst>
                    <a:gd name="T0" fmla="*/ 23 w 24"/>
                    <a:gd name="T1" fmla="*/ 0 h 98"/>
                    <a:gd name="T2" fmla="*/ 23 w 24"/>
                    <a:gd name="T3" fmla="*/ 19 h 98"/>
                    <a:gd name="T4" fmla="*/ 23 w 24"/>
                    <a:gd name="T5" fmla="*/ 38 h 98"/>
                    <a:gd name="T6" fmla="*/ 23 w 24"/>
                    <a:gd name="T7" fmla="*/ 59 h 98"/>
                    <a:gd name="T8" fmla="*/ 23 w 24"/>
                    <a:gd name="T9" fmla="*/ 79 h 98"/>
                    <a:gd name="T10" fmla="*/ 0 w 24"/>
                    <a:gd name="T11" fmla="*/ 97 h 98"/>
                    <a:gd name="T12" fmla="*/ 0 60000 65536"/>
                    <a:gd name="T13" fmla="*/ 0 60000 65536"/>
                    <a:gd name="T14" fmla="*/ 0 60000 65536"/>
                    <a:gd name="T15" fmla="*/ 0 60000 65536"/>
                    <a:gd name="T16" fmla="*/ 0 60000 65536"/>
                    <a:gd name="T17" fmla="*/ 0 60000 65536"/>
                    <a:gd name="T18" fmla="*/ 0 w 24"/>
                    <a:gd name="T19" fmla="*/ 0 h 98"/>
                    <a:gd name="T20" fmla="*/ 24 w 2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4" h="98">
                      <a:moveTo>
                        <a:pt x="23" y="0"/>
                      </a:moveTo>
                      <a:lnTo>
                        <a:pt x="23" y="19"/>
                      </a:lnTo>
                      <a:lnTo>
                        <a:pt x="23" y="38"/>
                      </a:lnTo>
                      <a:lnTo>
                        <a:pt x="23" y="59"/>
                      </a:lnTo>
                      <a:lnTo>
                        <a:pt x="23" y="79"/>
                      </a:lnTo>
                      <a:lnTo>
                        <a:pt x="0"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5" name="Group 12"/>
              <p:cNvGrpSpPr>
                <a:grpSpLocks/>
              </p:cNvGrpSpPr>
              <p:nvPr/>
            </p:nvGrpSpPr>
            <p:grpSpPr bwMode="auto">
              <a:xfrm>
                <a:off x="3145" y="2630"/>
                <a:ext cx="88" cy="45"/>
                <a:chOff x="3145" y="2630"/>
                <a:chExt cx="88" cy="45"/>
              </a:xfrm>
            </p:grpSpPr>
            <p:sp>
              <p:nvSpPr>
                <p:cNvPr id="26736" name="Freeform 10"/>
                <p:cNvSpPr>
                  <a:spLocks/>
                </p:cNvSpPr>
                <p:nvPr/>
              </p:nvSpPr>
              <p:spPr bwMode="auto">
                <a:xfrm>
                  <a:off x="3147" y="2634"/>
                  <a:ext cx="86" cy="41"/>
                </a:xfrm>
                <a:custGeom>
                  <a:avLst/>
                  <a:gdLst>
                    <a:gd name="T0" fmla="*/ 0 w 86"/>
                    <a:gd name="T1" fmla="*/ 0 h 41"/>
                    <a:gd name="T2" fmla="*/ 15 w 86"/>
                    <a:gd name="T3" fmla="*/ 21 h 41"/>
                    <a:gd name="T4" fmla="*/ 35 w 86"/>
                    <a:gd name="T5" fmla="*/ 40 h 41"/>
                    <a:gd name="T6" fmla="*/ 59 w 86"/>
                    <a:gd name="T7" fmla="*/ 40 h 41"/>
                    <a:gd name="T8" fmla="*/ 85 w 86"/>
                    <a:gd name="T9" fmla="*/ 27 h 41"/>
                    <a:gd name="T10" fmla="*/ 0 w 86"/>
                    <a:gd name="T11" fmla="*/ 0 h 41"/>
                    <a:gd name="T12" fmla="*/ 0 60000 65536"/>
                    <a:gd name="T13" fmla="*/ 0 60000 65536"/>
                    <a:gd name="T14" fmla="*/ 0 60000 65536"/>
                    <a:gd name="T15" fmla="*/ 0 60000 65536"/>
                    <a:gd name="T16" fmla="*/ 0 60000 65536"/>
                    <a:gd name="T17" fmla="*/ 0 60000 65536"/>
                    <a:gd name="T18" fmla="*/ 0 w 86"/>
                    <a:gd name="T19" fmla="*/ 0 h 41"/>
                    <a:gd name="T20" fmla="*/ 86 w 8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86" h="41">
                      <a:moveTo>
                        <a:pt x="0" y="0"/>
                      </a:moveTo>
                      <a:lnTo>
                        <a:pt x="15" y="21"/>
                      </a:lnTo>
                      <a:lnTo>
                        <a:pt x="35" y="40"/>
                      </a:lnTo>
                      <a:lnTo>
                        <a:pt x="59" y="40"/>
                      </a:lnTo>
                      <a:lnTo>
                        <a:pt x="85" y="27"/>
                      </a:lnTo>
                      <a:lnTo>
                        <a:pt x="0" y="0"/>
                      </a:lnTo>
                    </a:path>
                  </a:pathLst>
                </a:custGeom>
                <a:solidFill>
                  <a:srgbClr val="438E00"/>
                </a:solidFill>
                <a:ln w="9525" cap="rnd">
                  <a:noFill/>
                  <a:round/>
                  <a:headEnd/>
                  <a:tailEnd/>
                </a:ln>
              </p:spPr>
              <p:txBody>
                <a:bodyPr/>
                <a:lstStyle/>
                <a:p>
                  <a:endParaRPr lang="en-US" dirty="0"/>
                </a:p>
              </p:txBody>
            </p:sp>
            <p:sp>
              <p:nvSpPr>
                <p:cNvPr id="26737" name="Freeform 11"/>
                <p:cNvSpPr>
                  <a:spLocks/>
                </p:cNvSpPr>
                <p:nvPr/>
              </p:nvSpPr>
              <p:spPr bwMode="auto">
                <a:xfrm>
                  <a:off x="3145" y="2630"/>
                  <a:ext cx="83" cy="42"/>
                </a:xfrm>
                <a:custGeom>
                  <a:avLst/>
                  <a:gdLst>
                    <a:gd name="T0" fmla="*/ 0 w 83"/>
                    <a:gd name="T1" fmla="*/ 0 h 42"/>
                    <a:gd name="T2" fmla="*/ 16 w 83"/>
                    <a:gd name="T3" fmla="*/ 21 h 42"/>
                    <a:gd name="T4" fmla="*/ 31 w 83"/>
                    <a:gd name="T5" fmla="*/ 41 h 42"/>
                    <a:gd name="T6" fmla="*/ 58 w 83"/>
                    <a:gd name="T7" fmla="*/ 41 h 42"/>
                    <a:gd name="T8" fmla="*/ 82 w 83"/>
                    <a:gd name="T9" fmla="*/ 26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0"/>
                      </a:moveTo>
                      <a:lnTo>
                        <a:pt x="16" y="21"/>
                      </a:lnTo>
                      <a:lnTo>
                        <a:pt x="31" y="41"/>
                      </a:lnTo>
                      <a:lnTo>
                        <a:pt x="58" y="41"/>
                      </a:lnTo>
                      <a:lnTo>
                        <a:pt x="82" y="26"/>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6" name="Group 15"/>
              <p:cNvGrpSpPr>
                <a:grpSpLocks/>
              </p:cNvGrpSpPr>
              <p:nvPr/>
            </p:nvGrpSpPr>
            <p:grpSpPr bwMode="auto">
              <a:xfrm>
                <a:off x="3133" y="2496"/>
                <a:ext cx="58" cy="61"/>
                <a:chOff x="3133" y="2496"/>
                <a:chExt cx="58" cy="61"/>
              </a:xfrm>
            </p:grpSpPr>
            <p:sp>
              <p:nvSpPr>
                <p:cNvPr id="26734" name="Freeform 13"/>
                <p:cNvSpPr>
                  <a:spLocks/>
                </p:cNvSpPr>
                <p:nvPr/>
              </p:nvSpPr>
              <p:spPr bwMode="auto">
                <a:xfrm>
                  <a:off x="3138" y="2501"/>
                  <a:ext cx="53" cy="56"/>
                </a:xfrm>
                <a:custGeom>
                  <a:avLst/>
                  <a:gdLst>
                    <a:gd name="T0" fmla="*/ 52 w 53"/>
                    <a:gd name="T1" fmla="*/ 0 h 56"/>
                    <a:gd name="T2" fmla="*/ 52 w 53"/>
                    <a:gd name="T3" fmla="*/ 18 h 56"/>
                    <a:gd name="T4" fmla="*/ 52 w 53"/>
                    <a:gd name="T5" fmla="*/ 38 h 56"/>
                    <a:gd name="T6" fmla="*/ 24 w 53"/>
                    <a:gd name="T7" fmla="*/ 50 h 56"/>
                    <a:gd name="T8" fmla="*/ 0 w 53"/>
                    <a:gd name="T9" fmla="*/ 55 h 56"/>
                    <a:gd name="T10" fmla="*/ 52 w 53"/>
                    <a:gd name="T11" fmla="*/ 0 h 56"/>
                    <a:gd name="T12" fmla="*/ 0 60000 65536"/>
                    <a:gd name="T13" fmla="*/ 0 60000 65536"/>
                    <a:gd name="T14" fmla="*/ 0 60000 65536"/>
                    <a:gd name="T15" fmla="*/ 0 60000 65536"/>
                    <a:gd name="T16" fmla="*/ 0 60000 65536"/>
                    <a:gd name="T17" fmla="*/ 0 60000 65536"/>
                    <a:gd name="T18" fmla="*/ 0 w 53"/>
                    <a:gd name="T19" fmla="*/ 0 h 56"/>
                    <a:gd name="T20" fmla="*/ 53 w 5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3" h="56">
                      <a:moveTo>
                        <a:pt x="52" y="0"/>
                      </a:moveTo>
                      <a:lnTo>
                        <a:pt x="52" y="18"/>
                      </a:lnTo>
                      <a:lnTo>
                        <a:pt x="52" y="38"/>
                      </a:lnTo>
                      <a:lnTo>
                        <a:pt x="24" y="50"/>
                      </a:lnTo>
                      <a:lnTo>
                        <a:pt x="0" y="55"/>
                      </a:lnTo>
                      <a:lnTo>
                        <a:pt x="52" y="0"/>
                      </a:lnTo>
                    </a:path>
                  </a:pathLst>
                </a:custGeom>
                <a:solidFill>
                  <a:srgbClr val="438E00"/>
                </a:solidFill>
                <a:ln w="9525" cap="rnd">
                  <a:noFill/>
                  <a:round/>
                  <a:headEnd/>
                  <a:tailEnd/>
                </a:ln>
              </p:spPr>
              <p:txBody>
                <a:bodyPr/>
                <a:lstStyle/>
                <a:p>
                  <a:endParaRPr lang="en-US" dirty="0"/>
                </a:p>
              </p:txBody>
            </p:sp>
            <p:sp>
              <p:nvSpPr>
                <p:cNvPr id="26735" name="Freeform 14"/>
                <p:cNvSpPr>
                  <a:spLocks/>
                </p:cNvSpPr>
                <p:nvPr/>
              </p:nvSpPr>
              <p:spPr bwMode="auto">
                <a:xfrm>
                  <a:off x="3133" y="2496"/>
                  <a:ext cx="53" cy="59"/>
                </a:xfrm>
                <a:custGeom>
                  <a:avLst/>
                  <a:gdLst>
                    <a:gd name="T0" fmla="*/ 52 w 53"/>
                    <a:gd name="T1" fmla="*/ 0 h 59"/>
                    <a:gd name="T2" fmla="*/ 52 w 53"/>
                    <a:gd name="T3" fmla="*/ 21 h 59"/>
                    <a:gd name="T4" fmla="*/ 52 w 53"/>
                    <a:gd name="T5" fmla="*/ 42 h 59"/>
                    <a:gd name="T6" fmla="*/ 28 w 53"/>
                    <a:gd name="T7" fmla="*/ 52 h 59"/>
                    <a:gd name="T8" fmla="*/ 0 w 53"/>
                    <a:gd name="T9" fmla="*/ 58 h 59"/>
                    <a:gd name="T10" fmla="*/ 0 60000 65536"/>
                    <a:gd name="T11" fmla="*/ 0 60000 65536"/>
                    <a:gd name="T12" fmla="*/ 0 60000 65536"/>
                    <a:gd name="T13" fmla="*/ 0 60000 65536"/>
                    <a:gd name="T14" fmla="*/ 0 60000 65536"/>
                    <a:gd name="T15" fmla="*/ 0 w 53"/>
                    <a:gd name="T16" fmla="*/ 0 h 59"/>
                    <a:gd name="T17" fmla="*/ 53 w 53"/>
                    <a:gd name="T18" fmla="*/ 59 h 59"/>
                  </a:gdLst>
                  <a:ahLst/>
                  <a:cxnLst>
                    <a:cxn ang="T10">
                      <a:pos x="T0" y="T1"/>
                    </a:cxn>
                    <a:cxn ang="T11">
                      <a:pos x="T2" y="T3"/>
                    </a:cxn>
                    <a:cxn ang="T12">
                      <a:pos x="T4" y="T5"/>
                    </a:cxn>
                    <a:cxn ang="T13">
                      <a:pos x="T6" y="T7"/>
                    </a:cxn>
                    <a:cxn ang="T14">
                      <a:pos x="T8" y="T9"/>
                    </a:cxn>
                  </a:cxnLst>
                  <a:rect l="T15" t="T16" r="T17" b="T18"/>
                  <a:pathLst>
                    <a:path w="53" h="59">
                      <a:moveTo>
                        <a:pt x="52" y="0"/>
                      </a:moveTo>
                      <a:lnTo>
                        <a:pt x="52" y="21"/>
                      </a:lnTo>
                      <a:lnTo>
                        <a:pt x="52" y="42"/>
                      </a:lnTo>
                      <a:lnTo>
                        <a:pt x="28" y="52"/>
                      </a:lnTo>
                      <a:lnTo>
                        <a:pt x="0" y="58"/>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7" name="Group 18"/>
              <p:cNvGrpSpPr>
                <a:grpSpLocks/>
              </p:cNvGrpSpPr>
              <p:nvPr/>
            </p:nvGrpSpPr>
            <p:grpSpPr bwMode="auto">
              <a:xfrm>
                <a:off x="3220" y="2614"/>
                <a:ext cx="70" cy="29"/>
                <a:chOff x="3220" y="2614"/>
                <a:chExt cx="70" cy="29"/>
              </a:xfrm>
            </p:grpSpPr>
            <p:sp>
              <p:nvSpPr>
                <p:cNvPr id="26732" name="Freeform 16"/>
                <p:cNvSpPr>
                  <a:spLocks/>
                </p:cNvSpPr>
                <p:nvPr/>
              </p:nvSpPr>
              <p:spPr bwMode="auto">
                <a:xfrm>
                  <a:off x="3223" y="2616"/>
                  <a:ext cx="67" cy="27"/>
                </a:xfrm>
                <a:custGeom>
                  <a:avLst/>
                  <a:gdLst>
                    <a:gd name="T0" fmla="*/ 0 w 67"/>
                    <a:gd name="T1" fmla="*/ 0 h 27"/>
                    <a:gd name="T2" fmla="*/ 22 w 67"/>
                    <a:gd name="T3" fmla="*/ 7 h 27"/>
                    <a:gd name="T4" fmla="*/ 40 w 67"/>
                    <a:gd name="T5" fmla="*/ 26 h 27"/>
                    <a:gd name="T6" fmla="*/ 66 w 67"/>
                    <a:gd name="T7" fmla="*/ 18 h 27"/>
                    <a:gd name="T8" fmla="*/ 0 w 67"/>
                    <a:gd name="T9" fmla="*/ 0 h 27"/>
                    <a:gd name="T10" fmla="*/ 0 60000 65536"/>
                    <a:gd name="T11" fmla="*/ 0 60000 65536"/>
                    <a:gd name="T12" fmla="*/ 0 60000 65536"/>
                    <a:gd name="T13" fmla="*/ 0 60000 65536"/>
                    <a:gd name="T14" fmla="*/ 0 60000 65536"/>
                    <a:gd name="T15" fmla="*/ 0 w 67"/>
                    <a:gd name="T16" fmla="*/ 0 h 27"/>
                    <a:gd name="T17" fmla="*/ 67 w 67"/>
                    <a:gd name="T18" fmla="*/ 27 h 27"/>
                  </a:gdLst>
                  <a:ahLst/>
                  <a:cxnLst>
                    <a:cxn ang="T10">
                      <a:pos x="T0" y="T1"/>
                    </a:cxn>
                    <a:cxn ang="T11">
                      <a:pos x="T2" y="T3"/>
                    </a:cxn>
                    <a:cxn ang="T12">
                      <a:pos x="T4" y="T5"/>
                    </a:cxn>
                    <a:cxn ang="T13">
                      <a:pos x="T6" y="T7"/>
                    </a:cxn>
                    <a:cxn ang="T14">
                      <a:pos x="T8" y="T9"/>
                    </a:cxn>
                  </a:cxnLst>
                  <a:rect l="T15" t="T16" r="T17" b="T18"/>
                  <a:pathLst>
                    <a:path w="67" h="27">
                      <a:moveTo>
                        <a:pt x="0" y="0"/>
                      </a:moveTo>
                      <a:lnTo>
                        <a:pt x="22" y="7"/>
                      </a:lnTo>
                      <a:lnTo>
                        <a:pt x="40" y="26"/>
                      </a:lnTo>
                      <a:lnTo>
                        <a:pt x="66" y="18"/>
                      </a:lnTo>
                      <a:lnTo>
                        <a:pt x="0" y="0"/>
                      </a:lnTo>
                    </a:path>
                  </a:pathLst>
                </a:custGeom>
                <a:solidFill>
                  <a:srgbClr val="438E00"/>
                </a:solidFill>
                <a:ln w="9525" cap="rnd">
                  <a:noFill/>
                  <a:round/>
                  <a:headEnd/>
                  <a:tailEnd/>
                </a:ln>
              </p:spPr>
              <p:txBody>
                <a:bodyPr/>
                <a:lstStyle/>
                <a:p>
                  <a:endParaRPr lang="en-US" dirty="0"/>
                </a:p>
              </p:txBody>
            </p:sp>
            <p:sp>
              <p:nvSpPr>
                <p:cNvPr id="26733" name="Freeform 17"/>
                <p:cNvSpPr>
                  <a:spLocks/>
                </p:cNvSpPr>
                <p:nvPr/>
              </p:nvSpPr>
              <p:spPr bwMode="auto">
                <a:xfrm>
                  <a:off x="3220" y="2614"/>
                  <a:ext cx="65" cy="25"/>
                </a:xfrm>
                <a:custGeom>
                  <a:avLst/>
                  <a:gdLst>
                    <a:gd name="T0" fmla="*/ 0 w 65"/>
                    <a:gd name="T1" fmla="*/ 0 h 25"/>
                    <a:gd name="T2" fmla="*/ 25 w 65"/>
                    <a:gd name="T3" fmla="*/ 6 h 25"/>
                    <a:gd name="T4" fmla="*/ 42 w 65"/>
                    <a:gd name="T5" fmla="*/ 24 h 25"/>
                    <a:gd name="T6" fmla="*/ 64 w 65"/>
                    <a:gd name="T7" fmla="*/ 17 h 25"/>
                    <a:gd name="T8" fmla="*/ 0 60000 65536"/>
                    <a:gd name="T9" fmla="*/ 0 60000 65536"/>
                    <a:gd name="T10" fmla="*/ 0 60000 65536"/>
                    <a:gd name="T11" fmla="*/ 0 60000 65536"/>
                    <a:gd name="T12" fmla="*/ 0 w 65"/>
                    <a:gd name="T13" fmla="*/ 0 h 25"/>
                    <a:gd name="T14" fmla="*/ 65 w 65"/>
                    <a:gd name="T15" fmla="*/ 25 h 25"/>
                  </a:gdLst>
                  <a:ahLst/>
                  <a:cxnLst>
                    <a:cxn ang="T8">
                      <a:pos x="T0" y="T1"/>
                    </a:cxn>
                    <a:cxn ang="T9">
                      <a:pos x="T2" y="T3"/>
                    </a:cxn>
                    <a:cxn ang="T10">
                      <a:pos x="T4" y="T5"/>
                    </a:cxn>
                    <a:cxn ang="T11">
                      <a:pos x="T6" y="T7"/>
                    </a:cxn>
                  </a:cxnLst>
                  <a:rect l="T12" t="T13" r="T14" b="T15"/>
                  <a:pathLst>
                    <a:path w="65" h="25">
                      <a:moveTo>
                        <a:pt x="0" y="0"/>
                      </a:moveTo>
                      <a:lnTo>
                        <a:pt x="25" y="6"/>
                      </a:lnTo>
                      <a:lnTo>
                        <a:pt x="42" y="24"/>
                      </a:lnTo>
                      <a:lnTo>
                        <a:pt x="64" y="1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8" name="Group 21"/>
              <p:cNvGrpSpPr>
                <a:grpSpLocks/>
              </p:cNvGrpSpPr>
              <p:nvPr/>
            </p:nvGrpSpPr>
            <p:grpSpPr bwMode="auto">
              <a:xfrm>
                <a:off x="3214" y="2733"/>
                <a:ext cx="32" cy="104"/>
                <a:chOff x="3214" y="2733"/>
                <a:chExt cx="32" cy="104"/>
              </a:xfrm>
            </p:grpSpPr>
            <p:sp>
              <p:nvSpPr>
                <p:cNvPr id="26730" name="Freeform 19"/>
                <p:cNvSpPr>
                  <a:spLocks/>
                </p:cNvSpPr>
                <p:nvPr/>
              </p:nvSpPr>
              <p:spPr bwMode="auto">
                <a:xfrm>
                  <a:off x="3217" y="2735"/>
                  <a:ext cx="29" cy="102"/>
                </a:xfrm>
                <a:custGeom>
                  <a:avLst/>
                  <a:gdLst>
                    <a:gd name="T0" fmla="*/ 6 w 29"/>
                    <a:gd name="T1" fmla="*/ 0 h 102"/>
                    <a:gd name="T2" fmla="*/ 6 w 29"/>
                    <a:gd name="T3" fmla="*/ 13 h 102"/>
                    <a:gd name="T4" fmla="*/ 6 w 29"/>
                    <a:gd name="T5" fmla="*/ 26 h 102"/>
                    <a:gd name="T6" fmla="*/ 0 w 29"/>
                    <a:gd name="T7" fmla="*/ 39 h 102"/>
                    <a:gd name="T8" fmla="*/ 0 w 29"/>
                    <a:gd name="T9" fmla="*/ 54 h 102"/>
                    <a:gd name="T10" fmla="*/ 0 w 29"/>
                    <a:gd name="T11" fmla="*/ 64 h 102"/>
                    <a:gd name="T12" fmla="*/ 0 w 29"/>
                    <a:gd name="T13" fmla="*/ 79 h 102"/>
                    <a:gd name="T14" fmla="*/ 13 w 29"/>
                    <a:gd name="T15" fmla="*/ 92 h 102"/>
                    <a:gd name="T16" fmla="*/ 28 w 29"/>
                    <a:gd name="T17" fmla="*/ 101 h 102"/>
                    <a:gd name="T18" fmla="*/ 6 w 2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02"/>
                    <a:gd name="T32" fmla="*/ 29 w 2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02">
                      <a:moveTo>
                        <a:pt x="6" y="0"/>
                      </a:moveTo>
                      <a:lnTo>
                        <a:pt x="6" y="13"/>
                      </a:lnTo>
                      <a:lnTo>
                        <a:pt x="6" y="26"/>
                      </a:lnTo>
                      <a:lnTo>
                        <a:pt x="0" y="39"/>
                      </a:lnTo>
                      <a:lnTo>
                        <a:pt x="0" y="54"/>
                      </a:lnTo>
                      <a:lnTo>
                        <a:pt x="0" y="64"/>
                      </a:lnTo>
                      <a:lnTo>
                        <a:pt x="0" y="79"/>
                      </a:lnTo>
                      <a:lnTo>
                        <a:pt x="13" y="92"/>
                      </a:lnTo>
                      <a:lnTo>
                        <a:pt x="28" y="101"/>
                      </a:lnTo>
                      <a:lnTo>
                        <a:pt x="6" y="0"/>
                      </a:lnTo>
                    </a:path>
                  </a:pathLst>
                </a:custGeom>
                <a:solidFill>
                  <a:srgbClr val="438E00"/>
                </a:solidFill>
                <a:ln w="9525" cap="rnd">
                  <a:noFill/>
                  <a:round/>
                  <a:headEnd/>
                  <a:tailEnd/>
                </a:ln>
              </p:spPr>
              <p:txBody>
                <a:bodyPr/>
                <a:lstStyle/>
                <a:p>
                  <a:endParaRPr lang="en-US" dirty="0"/>
                </a:p>
              </p:txBody>
            </p:sp>
            <p:sp>
              <p:nvSpPr>
                <p:cNvPr id="26731" name="Freeform 20"/>
                <p:cNvSpPr>
                  <a:spLocks/>
                </p:cNvSpPr>
                <p:nvPr/>
              </p:nvSpPr>
              <p:spPr bwMode="auto">
                <a:xfrm>
                  <a:off x="3214" y="2733"/>
                  <a:ext cx="29" cy="98"/>
                </a:xfrm>
                <a:custGeom>
                  <a:avLst/>
                  <a:gdLst>
                    <a:gd name="T0" fmla="*/ 6 w 29"/>
                    <a:gd name="T1" fmla="*/ 0 h 98"/>
                    <a:gd name="T2" fmla="*/ 6 w 29"/>
                    <a:gd name="T3" fmla="*/ 12 h 98"/>
                    <a:gd name="T4" fmla="*/ 6 w 29"/>
                    <a:gd name="T5" fmla="*/ 25 h 98"/>
                    <a:gd name="T6" fmla="*/ 0 w 29"/>
                    <a:gd name="T7" fmla="*/ 41 h 98"/>
                    <a:gd name="T8" fmla="*/ 0 w 29"/>
                    <a:gd name="T9" fmla="*/ 54 h 98"/>
                    <a:gd name="T10" fmla="*/ 0 w 29"/>
                    <a:gd name="T11" fmla="*/ 65 h 98"/>
                    <a:gd name="T12" fmla="*/ 0 w 29"/>
                    <a:gd name="T13" fmla="*/ 79 h 98"/>
                    <a:gd name="T14" fmla="*/ 9 w 29"/>
                    <a:gd name="T15" fmla="*/ 88 h 98"/>
                    <a:gd name="T16" fmla="*/ 28 w 29"/>
                    <a:gd name="T17" fmla="*/ 9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98"/>
                    <a:gd name="T29" fmla="*/ 29 w 2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98">
                      <a:moveTo>
                        <a:pt x="6" y="0"/>
                      </a:moveTo>
                      <a:lnTo>
                        <a:pt x="6" y="12"/>
                      </a:lnTo>
                      <a:lnTo>
                        <a:pt x="6" y="25"/>
                      </a:lnTo>
                      <a:lnTo>
                        <a:pt x="0" y="41"/>
                      </a:lnTo>
                      <a:lnTo>
                        <a:pt x="0" y="54"/>
                      </a:lnTo>
                      <a:lnTo>
                        <a:pt x="0" y="65"/>
                      </a:lnTo>
                      <a:lnTo>
                        <a:pt x="0" y="79"/>
                      </a:lnTo>
                      <a:lnTo>
                        <a:pt x="9" y="88"/>
                      </a:lnTo>
                      <a:lnTo>
                        <a:pt x="28"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grpSp>
          <p:nvGrpSpPr>
            <p:cNvPr id="9" name="Group 40"/>
            <p:cNvGrpSpPr>
              <a:grpSpLocks/>
            </p:cNvGrpSpPr>
            <p:nvPr/>
          </p:nvGrpSpPr>
          <p:grpSpPr bwMode="auto">
            <a:xfrm>
              <a:off x="3359" y="2393"/>
              <a:ext cx="293" cy="401"/>
              <a:chOff x="3359" y="2393"/>
              <a:chExt cx="293" cy="401"/>
            </a:xfrm>
          </p:grpSpPr>
          <p:sp>
            <p:nvSpPr>
              <p:cNvPr id="26706" name="Freeform 23"/>
              <p:cNvSpPr>
                <a:spLocks/>
              </p:cNvSpPr>
              <p:nvPr/>
            </p:nvSpPr>
            <p:spPr bwMode="auto">
              <a:xfrm>
                <a:off x="3359" y="2393"/>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solidFill>
                <a:srgbClr val="438E00"/>
              </a:solidFill>
              <a:ln w="9525" cap="rnd">
                <a:noFill/>
                <a:round/>
                <a:headEnd/>
                <a:tailEnd/>
              </a:ln>
            </p:spPr>
            <p:txBody>
              <a:bodyPr/>
              <a:lstStyle/>
              <a:p>
                <a:endParaRPr lang="en-US" dirty="0"/>
              </a:p>
            </p:txBody>
          </p:sp>
          <p:sp>
            <p:nvSpPr>
              <p:cNvPr id="26707" name="Freeform 24"/>
              <p:cNvSpPr>
                <a:spLocks/>
              </p:cNvSpPr>
              <p:nvPr/>
            </p:nvSpPr>
            <p:spPr bwMode="auto">
              <a:xfrm>
                <a:off x="3359" y="2393"/>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noFill/>
              <a:ln w="12700" cap="rnd" cmpd="sng">
                <a:solidFill>
                  <a:srgbClr val="000000"/>
                </a:solidFill>
                <a:prstDash val="solid"/>
                <a:round/>
                <a:headEnd type="none" w="sm" len="sm"/>
                <a:tailEnd type="none" w="sm" len="sm"/>
              </a:ln>
            </p:spPr>
            <p:txBody>
              <a:bodyPr/>
              <a:lstStyle/>
              <a:p>
                <a:endParaRPr lang="en-US" dirty="0"/>
              </a:p>
            </p:txBody>
          </p:sp>
          <p:grpSp>
            <p:nvGrpSpPr>
              <p:cNvPr id="10" name="Group 27"/>
              <p:cNvGrpSpPr>
                <a:grpSpLocks/>
              </p:cNvGrpSpPr>
              <p:nvPr/>
            </p:nvGrpSpPr>
            <p:grpSpPr bwMode="auto">
              <a:xfrm>
                <a:off x="3450" y="2694"/>
                <a:ext cx="24" cy="100"/>
                <a:chOff x="3450" y="2694"/>
                <a:chExt cx="24" cy="100"/>
              </a:xfrm>
            </p:grpSpPr>
            <p:sp>
              <p:nvSpPr>
                <p:cNvPr id="26721" name="Freeform 25"/>
                <p:cNvSpPr>
                  <a:spLocks/>
                </p:cNvSpPr>
                <p:nvPr/>
              </p:nvSpPr>
              <p:spPr bwMode="auto">
                <a:xfrm>
                  <a:off x="3450" y="2697"/>
                  <a:ext cx="22" cy="97"/>
                </a:xfrm>
                <a:custGeom>
                  <a:avLst/>
                  <a:gdLst>
                    <a:gd name="T0" fmla="*/ 21 w 22"/>
                    <a:gd name="T1" fmla="*/ 0 h 97"/>
                    <a:gd name="T2" fmla="*/ 21 w 22"/>
                    <a:gd name="T3" fmla="*/ 18 h 97"/>
                    <a:gd name="T4" fmla="*/ 21 w 22"/>
                    <a:gd name="T5" fmla="*/ 38 h 97"/>
                    <a:gd name="T6" fmla="*/ 21 w 22"/>
                    <a:gd name="T7" fmla="*/ 56 h 97"/>
                    <a:gd name="T8" fmla="*/ 21 w 22"/>
                    <a:gd name="T9" fmla="*/ 76 h 97"/>
                    <a:gd name="T10" fmla="*/ 0 w 22"/>
                    <a:gd name="T11" fmla="*/ 96 h 97"/>
                    <a:gd name="T12" fmla="*/ 21 w 22"/>
                    <a:gd name="T13" fmla="*/ 0 h 97"/>
                    <a:gd name="T14" fmla="*/ 0 60000 65536"/>
                    <a:gd name="T15" fmla="*/ 0 60000 65536"/>
                    <a:gd name="T16" fmla="*/ 0 60000 65536"/>
                    <a:gd name="T17" fmla="*/ 0 60000 65536"/>
                    <a:gd name="T18" fmla="*/ 0 60000 65536"/>
                    <a:gd name="T19" fmla="*/ 0 60000 65536"/>
                    <a:gd name="T20" fmla="*/ 0 60000 65536"/>
                    <a:gd name="T21" fmla="*/ 0 w 22"/>
                    <a:gd name="T22" fmla="*/ 0 h 97"/>
                    <a:gd name="T23" fmla="*/ 22 w 2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97">
                      <a:moveTo>
                        <a:pt x="21" y="0"/>
                      </a:moveTo>
                      <a:lnTo>
                        <a:pt x="21" y="18"/>
                      </a:lnTo>
                      <a:lnTo>
                        <a:pt x="21" y="38"/>
                      </a:lnTo>
                      <a:lnTo>
                        <a:pt x="21" y="56"/>
                      </a:lnTo>
                      <a:lnTo>
                        <a:pt x="21" y="76"/>
                      </a:lnTo>
                      <a:lnTo>
                        <a:pt x="0" y="96"/>
                      </a:lnTo>
                      <a:lnTo>
                        <a:pt x="21" y="0"/>
                      </a:lnTo>
                    </a:path>
                  </a:pathLst>
                </a:custGeom>
                <a:solidFill>
                  <a:srgbClr val="438E00"/>
                </a:solidFill>
                <a:ln w="9525" cap="rnd">
                  <a:noFill/>
                  <a:round/>
                  <a:headEnd/>
                  <a:tailEnd/>
                </a:ln>
              </p:spPr>
              <p:txBody>
                <a:bodyPr/>
                <a:lstStyle/>
                <a:p>
                  <a:endParaRPr lang="en-US" dirty="0"/>
                </a:p>
              </p:txBody>
            </p:sp>
            <p:sp>
              <p:nvSpPr>
                <p:cNvPr id="26722" name="Freeform 26"/>
                <p:cNvSpPr>
                  <a:spLocks/>
                </p:cNvSpPr>
                <p:nvPr/>
              </p:nvSpPr>
              <p:spPr bwMode="auto">
                <a:xfrm>
                  <a:off x="3450" y="2694"/>
                  <a:ext cx="24" cy="98"/>
                </a:xfrm>
                <a:custGeom>
                  <a:avLst/>
                  <a:gdLst>
                    <a:gd name="T0" fmla="*/ 23 w 24"/>
                    <a:gd name="T1" fmla="*/ 0 h 98"/>
                    <a:gd name="T2" fmla="*/ 23 w 24"/>
                    <a:gd name="T3" fmla="*/ 19 h 98"/>
                    <a:gd name="T4" fmla="*/ 23 w 24"/>
                    <a:gd name="T5" fmla="*/ 38 h 98"/>
                    <a:gd name="T6" fmla="*/ 23 w 24"/>
                    <a:gd name="T7" fmla="*/ 59 h 98"/>
                    <a:gd name="T8" fmla="*/ 23 w 24"/>
                    <a:gd name="T9" fmla="*/ 79 h 98"/>
                    <a:gd name="T10" fmla="*/ 0 w 24"/>
                    <a:gd name="T11" fmla="*/ 97 h 98"/>
                    <a:gd name="T12" fmla="*/ 0 60000 65536"/>
                    <a:gd name="T13" fmla="*/ 0 60000 65536"/>
                    <a:gd name="T14" fmla="*/ 0 60000 65536"/>
                    <a:gd name="T15" fmla="*/ 0 60000 65536"/>
                    <a:gd name="T16" fmla="*/ 0 60000 65536"/>
                    <a:gd name="T17" fmla="*/ 0 60000 65536"/>
                    <a:gd name="T18" fmla="*/ 0 w 24"/>
                    <a:gd name="T19" fmla="*/ 0 h 98"/>
                    <a:gd name="T20" fmla="*/ 24 w 2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4" h="98">
                      <a:moveTo>
                        <a:pt x="23" y="0"/>
                      </a:moveTo>
                      <a:lnTo>
                        <a:pt x="23" y="19"/>
                      </a:lnTo>
                      <a:lnTo>
                        <a:pt x="23" y="38"/>
                      </a:lnTo>
                      <a:lnTo>
                        <a:pt x="23" y="59"/>
                      </a:lnTo>
                      <a:lnTo>
                        <a:pt x="23" y="79"/>
                      </a:lnTo>
                      <a:lnTo>
                        <a:pt x="0"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11" name="Group 30"/>
              <p:cNvGrpSpPr>
                <a:grpSpLocks/>
              </p:cNvGrpSpPr>
              <p:nvPr/>
            </p:nvGrpSpPr>
            <p:grpSpPr bwMode="auto">
              <a:xfrm>
                <a:off x="3433" y="2582"/>
                <a:ext cx="88" cy="45"/>
                <a:chOff x="3433" y="2582"/>
                <a:chExt cx="88" cy="45"/>
              </a:xfrm>
            </p:grpSpPr>
            <p:sp>
              <p:nvSpPr>
                <p:cNvPr id="26719" name="Freeform 28"/>
                <p:cNvSpPr>
                  <a:spLocks/>
                </p:cNvSpPr>
                <p:nvPr/>
              </p:nvSpPr>
              <p:spPr bwMode="auto">
                <a:xfrm>
                  <a:off x="3435" y="2586"/>
                  <a:ext cx="86" cy="41"/>
                </a:xfrm>
                <a:custGeom>
                  <a:avLst/>
                  <a:gdLst>
                    <a:gd name="T0" fmla="*/ 0 w 86"/>
                    <a:gd name="T1" fmla="*/ 0 h 41"/>
                    <a:gd name="T2" fmla="*/ 15 w 86"/>
                    <a:gd name="T3" fmla="*/ 21 h 41"/>
                    <a:gd name="T4" fmla="*/ 35 w 86"/>
                    <a:gd name="T5" fmla="*/ 40 h 41"/>
                    <a:gd name="T6" fmla="*/ 59 w 86"/>
                    <a:gd name="T7" fmla="*/ 40 h 41"/>
                    <a:gd name="T8" fmla="*/ 85 w 86"/>
                    <a:gd name="T9" fmla="*/ 27 h 41"/>
                    <a:gd name="T10" fmla="*/ 0 w 86"/>
                    <a:gd name="T11" fmla="*/ 0 h 41"/>
                    <a:gd name="T12" fmla="*/ 0 60000 65536"/>
                    <a:gd name="T13" fmla="*/ 0 60000 65536"/>
                    <a:gd name="T14" fmla="*/ 0 60000 65536"/>
                    <a:gd name="T15" fmla="*/ 0 60000 65536"/>
                    <a:gd name="T16" fmla="*/ 0 60000 65536"/>
                    <a:gd name="T17" fmla="*/ 0 60000 65536"/>
                    <a:gd name="T18" fmla="*/ 0 w 86"/>
                    <a:gd name="T19" fmla="*/ 0 h 41"/>
                    <a:gd name="T20" fmla="*/ 86 w 8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86" h="41">
                      <a:moveTo>
                        <a:pt x="0" y="0"/>
                      </a:moveTo>
                      <a:lnTo>
                        <a:pt x="15" y="21"/>
                      </a:lnTo>
                      <a:lnTo>
                        <a:pt x="35" y="40"/>
                      </a:lnTo>
                      <a:lnTo>
                        <a:pt x="59" y="40"/>
                      </a:lnTo>
                      <a:lnTo>
                        <a:pt x="85" y="27"/>
                      </a:lnTo>
                      <a:lnTo>
                        <a:pt x="0" y="0"/>
                      </a:lnTo>
                    </a:path>
                  </a:pathLst>
                </a:custGeom>
                <a:solidFill>
                  <a:srgbClr val="438E00"/>
                </a:solidFill>
                <a:ln w="9525" cap="rnd">
                  <a:noFill/>
                  <a:round/>
                  <a:headEnd/>
                  <a:tailEnd/>
                </a:ln>
              </p:spPr>
              <p:txBody>
                <a:bodyPr/>
                <a:lstStyle/>
                <a:p>
                  <a:endParaRPr lang="en-US" dirty="0"/>
                </a:p>
              </p:txBody>
            </p:sp>
            <p:sp>
              <p:nvSpPr>
                <p:cNvPr id="26720" name="Freeform 29"/>
                <p:cNvSpPr>
                  <a:spLocks/>
                </p:cNvSpPr>
                <p:nvPr/>
              </p:nvSpPr>
              <p:spPr bwMode="auto">
                <a:xfrm>
                  <a:off x="3433" y="2582"/>
                  <a:ext cx="83" cy="42"/>
                </a:xfrm>
                <a:custGeom>
                  <a:avLst/>
                  <a:gdLst>
                    <a:gd name="T0" fmla="*/ 0 w 83"/>
                    <a:gd name="T1" fmla="*/ 0 h 42"/>
                    <a:gd name="T2" fmla="*/ 16 w 83"/>
                    <a:gd name="T3" fmla="*/ 21 h 42"/>
                    <a:gd name="T4" fmla="*/ 31 w 83"/>
                    <a:gd name="T5" fmla="*/ 41 h 42"/>
                    <a:gd name="T6" fmla="*/ 58 w 83"/>
                    <a:gd name="T7" fmla="*/ 41 h 42"/>
                    <a:gd name="T8" fmla="*/ 82 w 83"/>
                    <a:gd name="T9" fmla="*/ 26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0"/>
                      </a:moveTo>
                      <a:lnTo>
                        <a:pt x="16" y="21"/>
                      </a:lnTo>
                      <a:lnTo>
                        <a:pt x="31" y="41"/>
                      </a:lnTo>
                      <a:lnTo>
                        <a:pt x="58" y="41"/>
                      </a:lnTo>
                      <a:lnTo>
                        <a:pt x="82" y="26"/>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12" name="Group 33"/>
              <p:cNvGrpSpPr>
                <a:grpSpLocks/>
              </p:cNvGrpSpPr>
              <p:nvPr/>
            </p:nvGrpSpPr>
            <p:grpSpPr bwMode="auto">
              <a:xfrm>
                <a:off x="3421" y="2448"/>
                <a:ext cx="58" cy="61"/>
                <a:chOff x="3421" y="2448"/>
                <a:chExt cx="58" cy="61"/>
              </a:xfrm>
            </p:grpSpPr>
            <p:sp>
              <p:nvSpPr>
                <p:cNvPr id="26717" name="Freeform 31"/>
                <p:cNvSpPr>
                  <a:spLocks/>
                </p:cNvSpPr>
                <p:nvPr/>
              </p:nvSpPr>
              <p:spPr bwMode="auto">
                <a:xfrm>
                  <a:off x="3426" y="2453"/>
                  <a:ext cx="53" cy="56"/>
                </a:xfrm>
                <a:custGeom>
                  <a:avLst/>
                  <a:gdLst>
                    <a:gd name="T0" fmla="*/ 52 w 53"/>
                    <a:gd name="T1" fmla="*/ 0 h 56"/>
                    <a:gd name="T2" fmla="*/ 52 w 53"/>
                    <a:gd name="T3" fmla="*/ 18 h 56"/>
                    <a:gd name="T4" fmla="*/ 52 w 53"/>
                    <a:gd name="T5" fmla="*/ 38 h 56"/>
                    <a:gd name="T6" fmla="*/ 24 w 53"/>
                    <a:gd name="T7" fmla="*/ 50 h 56"/>
                    <a:gd name="T8" fmla="*/ 0 w 53"/>
                    <a:gd name="T9" fmla="*/ 55 h 56"/>
                    <a:gd name="T10" fmla="*/ 52 w 53"/>
                    <a:gd name="T11" fmla="*/ 0 h 56"/>
                    <a:gd name="T12" fmla="*/ 0 60000 65536"/>
                    <a:gd name="T13" fmla="*/ 0 60000 65536"/>
                    <a:gd name="T14" fmla="*/ 0 60000 65536"/>
                    <a:gd name="T15" fmla="*/ 0 60000 65536"/>
                    <a:gd name="T16" fmla="*/ 0 60000 65536"/>
                    <a:gd name="T17" fmla="*/ 0 60000 65536"/>
                    <a:gd name="T18" fmla="*/ 0 w 53"/>
                    <a:gd name="T19" fmla="*/ 0 h 56"/>
                    <a:gd name="T20" fmla="*/ 53 w 5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3" h="56">
                      <a:moveTo>
                        <a:pt x="52" y="0"/>
                      </a:moveTo>
                      <a:lnTo>
                        <a:pt x="52" y="18"/>
                      </a:lnTo>
                      <a:lnTo>
                        <a:pt x="52" y="38"/>
                      </a:lnTo>
                      <a:lnTo>
                        <a:pt x="24" y="50"/>
                      </a:lnTo>
                      <a:lnTo>
                        <a:pt x="0" y="55"/>
                      </a:lnTo>
                      <a:lnTo>
                        <a:pt x="52" y="0"/>
                      </a:lnTo>
                    </a:path>
                  </a:pathLst>
                </a:custGeom>
                <a:solidFill>
                  <a:srgbClr val="438E00"/>
                </a:solidFill>
                <a:ln w="9525" cap="rnd">
                  <a:noFill/>
                  <a:round/>
                  <a:headEnd/>
                  <a:tailEnd/>
                </a:ln>
              </p:spPr>
              <p:txBody>
                <a:bodyPr/>
                <a:lstStyle/>
                <a:p>
                  <a:endParaRPr lang="en-US" dirty="0"/>
                </a:p>
              </p:txBody>
            </p:sp>
            <p:sp>
              <p:nvSpPr>
                <p:cNvPr id="26718" name="Freeform 32"/>
                <p:cNvSpPr>
                  <a:spLocks/>
                </p:cNvSpPr>
                <p:nvPr/>
              </p:nvSpPr>
              <p:spPr bwMode="auto">
                <a:xfrm>
                  <a:off x="3421" y="2448"/>
                  <a:ext cx="53" cy="59"/>
                </a:xfrm>
                <a:custGeom>
                  <a:avLst/>
                  <a:gdLst>
                    <a:gd name="T0" fmla="*/ 52 w 53"/>
                    <a:gd name="T1" fmla="*/ 0 h 59"/>
                    <a:gd name="T2" fmla="*/ 52 w 53"/>
                    <a:gd name="T3" fmla="*/ 21 h 59"/>
                    <a:gd name="T4" fmla="*/ 52 w 53"/>
                    <a:gd name="T5" fmla="*/ 42 h 59"/>
                    <a:gd name="T6" fmla="*/ 28 w 53"/>
                    <a:gd name="T7" fmla="*/ 52 h 59"/>
                    <a:gd name="T8" fmla="*/ 0 w 53"/>
                    <a:gd name="T9" fmla="*/ 58 h 59"/>
                    <a:gd name="T10" fmla="*/ 0 60000 65536"/>
                    <a:gd name="T11" fmla="*/ 0 60000 65536"/>
                    <a:gd name="T12" fmla="*/ 0 60000 65536"/>
                    <a:gd name="T13" fmla="*/ 0 60000 65536"/>
                    <a:gd name="T14" fmla="*/ 0 60000 65536"/>
                    <a:gd name="T15" fmla="*/ 0 w 53"/>
                    <a:gd name="T16" fmla="*/ 0 h 59"/>
                    <a:gd name="T17" fmla="*/ 53 w 53"/>
                    <a:gd name="T18" fmla="*/ 59 h 59"/>
                  </a:gdLst>
                  <a:ahLst/>
                  <a:cxnLst>
                    <a:cxn ang="T10">
                      <a:pos x="T0" y="T1"/>
                    </a:cxn>
                    <a:cxn ang="T11">
                      <a:pos x="T2" y="T3"/>
                    </a:cxn>
                    <a:cxn ang="T12">
                      <a:pos x="T4" y="T5"/>
                    </a:cxn>
                    <a:cxn ang="T13">
                      <a:pos x="T6" y="T7"/>
                    </a:cxn>
                    <a:cxn ang="T14">
                      <a:pos x="T8" y="T9"/>
                    </a:cxn>
                  </a:cxnLst>
                  <a:rect l="T15" t="T16" r="T17" b="T18"/>
                  <a:pathLst>
                    <a:path w="53" h="59">
                      <a:moveTo>
                        <a:pt x="52" y="0"/>
                      </a:moveTo>
                      <a:lnTo>
                        <a:pt x="52" y="21"/>
                      </a:lnTo>
                      <a:lnTo>
                        <a:pt x="52" y="42"/>
                      </a:lnTo>
                      <a:lnTo>
                        <a:pt x="28" y="52"/>
                      </a:lnTo>
                      <a:lnTo>
                        <a:pt x="0" y="58"/>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13" name="Group 36"/>
              <p:cNvGrpSpPr>
                <a:grpSpLocks/>
              </p:cNvGrpSpPr>
              <p:nvPr/>
            </p:nvGrpSpPr>
            <p:grpSpPr bwMode="auto">
              <a:xfrm>
                <a:off x="3508" y="2566"/>
                <a:ext cx="70" cy="29"/>
                <a:chOff x="3508" y="2566"/>
                <a:chExt cx="70" cy="29"/>
              </a:xfrm>
            </p:grpSpPr>
            <p:sp>
              <p:nvSpPr>
                <p:cNvPr id="26715" name="Freeform 34"/>
                <p:cNvSpPr>
                  <a:spLocks/>
                </p:cNvSpPr>
                <p:nvPr/>
              </p:nvSpPr>
              <p:spPr bwMode="auto">
                <a:xfrm>
                  <a:off x="3511" y="2568"/>
                  <a:ext cx="67" cy="27"/>
                </a:xfrm>
                <a:custGeom>
                  <a:avLst/>
                  <a:gdLst>
                    <a:gd name="T0" fmla="*/ 0 w 67"/>
                    <a:gd name="T1" fmla="*/ 0 h 27"/>
                    <a:gd name="T2" fmla="*/ 22 w 67"/>
                    <a:gd name="T3" fmla="*/ 7 h 27"/>
                    <a:gd name="T4" fmla="*/ 40 w 67"/>
                    <a:gd name="T5" fmla="*/ 26 h 27"/>
                    <a:gd name="T6" fmla="*/ 66 w 67"/>
                    <a:gd name="T7" fmla="*/ 18 h 27"/>
                    <a:gd name="T8" fmla="*/ 0 w 67"/>
                    <a:gd name="T9" fmla="*/ 0 h 27"/>
                    <a:gd name="T10" fmla="*/ 0 60000 65536"/>
                    <a:gd name="T11" fmla="*/ 0 60000 65536"/>
                    <a:gd name="T12" fmla="*/ 0 60000 65536"/>
                    <a:gd name="T13" fmla="*/ 0 60000 65536"/>
                    <a:gd name="T14" fmla="*/ 0 60000 65536"/>
                    <a:gd name="T15" fmla="*/ 0 w 67"/>
                    <a:gd name="T16" fmla="*/ 0 h 27"/>
                    <a:gd name="T17" fmla="*/ 67 w 67"/>
                    <a:gd name="T18" fmla="*/ 27 h 27"/>
                  </a:gdLst>
                  <a:ahLst/>
                  <a:cxnLst>
                    <a:cxn ang="T10">
                      <a:pos x="T0" y="T1"/>
                    </a:cxn>
                    <a:cxn ang="T11">
                      <a:pos x="T2" y="T3"/>
                    </a:cxn>
                    <a:cxn ang="T12">
                      <a:pos x="T4" y="T5"/>
                    </a:cxn>
                    <a:cxn ang="T13">
                      <a:pos x="T6" y="T7"/>
                    </a:cxn>
                    <a:cxn ang="T14">
                      <a:pos x="T8" y="T9"/>
                    </a:cxn>
                  </a:cxnLst>
                  <a:rect l="T15" t="T16" r="T17" b="T18"/>
                  <a:pathLst>
                    <a:path w="67" h="27">
                      <a:moveTo>
                        <a:pt x="0" y="0"/>
                      </a:moveTo>
                      <a:lnTo>
                        <a:pt x="22" y="7"/>
                      </a:lnTo>
                      <a:lnTo>
                        <a:pt x="40" y="26"/>
                      </a:lnTo>
                      <a:lnTo>
                        <a:pt x="66" y="18"/>
                      </a:lnTo>
                      <a:lnTo>
                        <a:pt x="0" y="0"/>
                      </a:lnTo>
                    </a:path>
                  </a:pathLst>
                </a:custGeom>
                <a:solidFill>
                  <a:srgbClr val="438E00"/>
                </a:solidFill>
                <a:ln w="9525" cap="rnd">
                  <a:noFill/>
                  <a:round/>
                  <a:headEnd/>
                  <a:tailEnd/>
                </a:ln>
              </p:spPr>
              <p:txBody>
                <a:bodyPr/>
                <a:lstStyle/>
                <a:p>
                  <a:endParaRPr lang="en-US" dirty="0"/>
                </a:p>
              </p:txBody>
            </p:sp>
            <p:sp>
              <p:nvSpPr>
                <p:cNvPr id="26716" name="Freeform 35"/>
                <p:cNvSpPr>
                  <a:spLocks/>
                </p:cNvSpPr>
                <p:nvPr/>
              </p:nvSpPr>
              <p:spPr bwMode="auto">
                <a:xfrm>
                  <a:off x="3508" y="2566"/>
                  <a:ext cx="65" cy="25"/>
                </a:xfrm>
                <a:custGeom>
                  <a:avLst/>
                  <a:gdLst>
                    <a:gd name="T0" fmla="*/ 0 w 65"/>
                    <a:gd name="T1" fmla="*/ 0 h 25"/>
                    <a:gd name="T2" fmla="*/ 25 w 65"/>
                    <a:gd name="T3" fmla="*/ 6 h 25"/>
                    <a:gd name="T4" fmla="*/ 42 w 65"/>
                    <a:gd name="T5" fmla="*/ 24 h 25"/>
                    <a:gd name="T6" fmla="*/ 64 w 65"/>
                    <a:gd name="T7" fmla="*/ 17 h 25"/>
                    <a:gd name="T8" fmla="*/ 0 60000 65536"/>
                    <a:gd name="T9" fmla="*/ 0 60000 65536"/>
                    <a:gd name="T10" fmla="*/ 0 60000 65536"/>
                    <a:gd name="T11" fmla="*/ 0 60000 65536"/>
                    <a:gd name="T12" fmla="*/ 0 w 65"/>
                    <a:gd name="T13" fmla="*/ 0 h 25"/>
                    <a:gd name="T14" fmla="*/ 65 w 65"/>
                    <a:gd name="T15" fmla="*/ 25 h 25"/>
                  </a:gdLst>
                  <a:ahLst/>
                  <a:cxnLst>
                    <a:cxn ang="T8">
                      <a:pos x="T0" y="T1"/>
                    </a:cxn>
                    <a:cxn ang="T9">
                      <a:pos x="T2" y="T3"/>
                    </a:cxn>
                    <a:cxn ang="T10">
                      <a:pos x="T4" y="T5"/>
                    </a:cxn>
                    <a:cxn ang="T11">
                      <a:pos x="T6" y="T7"/>
                    </a:cxn>
                  </a:cxnLst>
                  <a:rect l="T12" t="T13" r="T14" b="T15"/>
                  <a:pathLst>
                    <a:path w="65" h="25">
                      <a:moveTo>
                        <a:pt x="0" y="0"/>
                      </a:moveTo>
                      <a:lnTo>
                        <a:pt x="25" y="6"/>
                      </a:lnTo>
                      <a:lnTo>
                        <a:pt x="42" y="24"/>
                      </a:lnTo>
                      <a:lnTo>
                        <a:pt x="64" y="1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14" name="Group 39"/>
              <p:cNvGrpSpPr>
                <a:grpSpLocks/>
              </p:cNvGrpSpPr>
              <p:nvPr/>
            </p:nvGrpSpPr>
            <p:grpSpPr bwMode="auto">
              <a:xfrm>
                <a:off x="3502" y="2685"/>
                <a:ext cx="32" cy="104"/>
                <a:chOff x="3502" y="2685"/>
                <a:chExt cx="32" cy="104"/>
              </a:xfrm>
            </p:grpSpPr>
            <p:sp>
              <p:nvSpPr>
                <p:cNvPr id="26713" name="Freeform 37"/>
                <p:cNvSpPr>
                  <a:spLocks/>
                </p:cNvSpPr>
                <p:nvPr/>
              </p:nvSpPr>
              <p:spPr bwMode="auto">
                <a:xfrm>
                  <a:off x="3505" y="2687"/>
                  <a:ext cx="29" cy="102"/>
                </a:xfrm>
                <a:custGeom>
                  <a:avLst/>
                  <a:gdLst>
                    <a:gd name="T0" fmla="*/ 6 w 29"/>
                    <a:gd name="T1" fmla="*/ 0 h 102"/>
                    <a:gd name="T2" fmla="*/ 6 w 29"/>
                    <a:gd name="T3" fmla="*/ 13 h 102"/>
                    <a:gd name="T4" fmla="*/ 6 w 29"/>
                    <a:gd name="T5" fmla="*/ 26 h 102"/>
                    <a:gd name="T6" fmla="*/ 0 w 29"/>
                    <a:gd name="T7" fmla="*/ 39 h 102"/>
                    <a:gd name="T8" fmla="*/ 0 w 29"/>
                    <a:gd name="T9" fmla="*/ 54 h 102"/>
                    <a:gd name="T10" fmla="*/ 0 w 29"/>
                    <a:gd name="T11" fmla="*/ 64 h 102"/>
                    <a:gd name="T12" fmla="*/ 0 w 29"/>
                    <a:gd name="T13" fmla="*/ 79 h 102"/>
                    <a:gd name="T14" fmla="*/ 13 w 29"/>
                    <a:gd name="T15" fmla="*/ 92 h 102"/>
                    <a:gd name="T16" fmla="*/ 28 w 29"/>
                    <a:gd name="T17" fmla="*/ 101 h 102"/>
                    <a:gd name="T18" fmla="*/ 6 w 2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02"/>
                    <a:gd name="T32" fmla="*/ 29 w 2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02">
                      <a:moveTo>
                        <a:pt x="6" y="0"/>
                      </a:moveTo>
                      <a:lnTo>
                        <a:pt x="6" y="13"/>
                      </a:lnTo>
                      <a:lnTo>
                        <a:pt x="6" y="26"/>
                      </a:lnTo>
                      <a:lnTo>
                        <a:pt x="0" y="39"/>
                      </a:lnTo>
                      <a:lnTo>
                        <a:pt x="0" y="54"/>
                      </a:lnTo>
                      <a:lnTo>
                        <a:pt x="0" y="64"/>
                      </a:lnTo>
                      <a:lnTo>
                        <a:pt x="0" y="79"/>
                      </a:lnTo>
                      <a:lnTo>
                        <a:pt x="13" y="92"/>
                      </a:lnTo>
                      <a:lnTo>
                        <a:pt x="28" y="101"/>
                      </a:lnTo>
                      <a:lnTo>
                        <a:pt x="6" y="0"/>
                      </a:lnTo>
                    </a:path>
                  </a:pathLst>
                </a:custGeom>
                <a:solidFill>
                  <a:srgbClr val="438E00"/>
                </a:solidFill>
                <a:ln w="9525" cap="rnd">
                  <a:noFill/>
                  <a:round/>
                  <a:headEnd/>
                  <a:tailEnd/>
                </a:ln>
              </p:spPr>
              <p:txBody>
                <a:bodyPr/>
                <a:lstStyle/>
                <a:p>
                  <a:endParaRPr lang="en-US" dirty="0"/>
                </a:p>
              </p:txBody>
            </p:sp>
            <p:sp>
              <p:nvSpPr>
                <p:cNvPr id="26714" name="Freeform 38"/>
                <p:cNvSpPr>
                  <a:spLocks/>
                </p:cNvSpPr>
                <p:nvPr/>
              </p:nvSpPr>
              <p:spPr bwMode="auto">
                <a:xfrm>
                  <a:off x="3502" y="2685"/>
                  <a:ext cx="29" cy="98"/>
                </a:xfrm>
                <a:custGeom>
                  <a:avLst/>
                  <a:gdLst>
                    <a:gd name="T0" fmla="*/ 6 w 29"/>
                    <a:gd name="T1" fmla="*/ 0 h 98"/>
                    <a:gd name="T2" fmla="*/ 6 w 29"/>
                    <a:gd name="T3" fmla="*/ 12 h 98"/>
                    <a:gd name="T4" fmla="*/ 6 w 29"/>
                    <a:gd name="T5" fmla="*/ 25 h 98"/>
                    <a:gd name="T6" fmla="*/ 0 w 29"/>
                    <a:gd name="T7" fmla="*/ 41 h 98"/>
                    <a:gd name="T8" fmla="*/ 0 w 29"/>
                    <a:gd name="T9" fmla="*/ 54 h 98"/>
                    <a:gd name="T10" fmla="*/ 0 w 29"/>
                    <a:gd name="T11" fmla="*/ 65 h 98"/>
                    <a:gd name="T12" fmla="*/ 0 w 29"/>
                    <a:gd name="T13" fmla="*/ 79 h 98"/>
                    <a:gd name="T14" fmla="*/ 9 w 29"/>
                    <a:gd name="T15" fmla="*/ 88 h 98"/>
                    <a:gd name="T16" fmla="*/ 28 w 29"/>
                    <a:gd name="T17" fmla="*/ 9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98"/>
                    <a:gd name="T29" fmla="*/ 29 w 2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98">
                      <a:moveTo>
                        <a:pt x="6" y="0"/>
                      </a:moveTo>
                      <a:lnTo>
                        <a:pt x="6" y="12"/>
                      </a:lnTo>
                      <a:lnTo>
                        <a:pt x="6" y="25"/>
                      </a:lnTo>
                      <a:lnTo>
                        <a:pt x="0" y="41"/>
                      </a:lnTo>
                      <a:lnTo>
                        <a:pt x="0" y="54"/>
                      </a:lnTo>
                      <a:lnTo>
                        <a:pt x="0" y="65"/>
                      </a:lnTo>
                      <a:lnTo>
                        <a:pt x="0" y="79"/>
                      </a:lnTo>
                      <a:lnTo>
                        <a:pt x="9" y="88"/>
                      </a:lnTo>
                      <a:lnTo>
                        <a:pt x="28"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grpSp>
          <p:nvGrpSpPr>
            <p:cNvPr id="15" name="Group 58"/>
            <p:cNvGrpSpPr>
              <a:grpSpLocks/>
            </p:cNvGrpSpPr>
            <p:nvPr/>
          </p:nvGrpSpPr>
          <p:grpSpPr bwMode="auto">
            <a:xfrm>
              <a:off x="3599" y="2105"/>
              <a:ext cx="293" cy="401"/>
              <a:chOff x="3599" y="2105"/>
              <a:chExt cx="293" cy="401"/>
            </a:xfrm>
          </p:grpSpPr>
          <p:sp>
            <p:nvSpPr>
              <p:cNvPr id="26689" name="Freeform 41"/>
              <p:cNvSpPr>
                <a:spLocks/>
              </p:cNvSpPr>
              <p:nvPr/>
            </p:nvSpPr>
            <p:spPr bwMode="auto">
              <a:xfrm>
                <a:off x="3599" y="2105"/>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solidFill>
                <a:srgbClr val="438E00"/>
              </a:solidFill>
              <a:ln w="9525" cap="rnd">
                <a:noFill/>
                <a:round/>
                <a:headEnd/>
                <a:tailEnd/>
              </a:ln>
            </p:spPr>
            <p:txBody>
              <a:bodyPr/>
              <a:lstStyle/>
              <a:p>
                <a:endParaRPr lang="en-US" dirty="0"/>
              </a:p>
            </p:txBody>
          </p:sp>
          <p:sp>
            <p:nvSpPr>
              <p:cNvPr id="26690" name="Freeform 42"/>
              <p:cNvSpPr>
                <a:spLocks/>
              </p:cNvSpPr>
              <p:nvPr/>
            </p:nvSpPr>
            <p:spPr bwMode="auto">
              <a:xfrm>
                <a:off x="3599" y="2105"/>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noFill/>
              <a:ln w="12700" cap="rnd" cmpd="sng">
                <a:solidFill>
                  <a:srgbClr val="000000"/>
                </a:solidFill>
                <a:prstDash val="solid"/>
                <a:round/>
                <a:headEnd type="none" w="sm" len="sm"/>
                <a:tailEnd type="none" w="sm" len="sm"/>
              </a:ln>
            </p:spPr>
            <p:txBody>
              <a:bodyPr/>
              <a:lstStyle/>
              <a:p>
                <a:endParaRPr lang="en-US" dirty="0"/>
              </a:p>
            </p:txBody>
          </p:sp>
          <p:grpSp>
            <p:nvGrpSpPr>
              <p:cNvPr id="16" name="Group 45"/>
              <p:cNvGrpSpPr>
                <a:grpSpLocks/>
              </p:cNvGrpSpPr>
              <p:nvPr/>
            </p:nvGrpSpPr>
            <p:grpSpPr bwMode="auto">
              <a:xfrm>
                <a:off x="3690" y="2406"/>
                <a:ext cx="24" cy="100"/>
                <a:chOff x="3690" y="2406"/>
                <a:chExt cx="24" cy="100"/>
              </a:xfrm>
            </p:grpSpPr>
            <p:sp>
              <p:nvSpPr>
                <p:cNvPr id="26704" name="Freeform 43"/>
                <p:cNvSpPr>
                  <a:spLocks/>
                </p:cNvSpPr>
                <p:nvPr/>
              </p:nvSpPr>
              <p:spPr bwMode="auto">
                <a:xfrm>
                  <a:off x="3690" y="2409"/>
                  <a:ext cx="22" cy="97"/>
                </a:xfrm>
                <a:custGeom>
                  <a:avLst/>
                  <a:gdLst>
                    <a:gd name="T0" fmla="*/ 21 w 22"/>
                    <a:gd name="T1" fmla="*/ 0 h 97"/>
                    <a:gd name="T2" fmla="*/ 21 w 22"/>
                    <a:gd name="T3" fmla="*/ 18 h 97"/>
                    <a:gd name="T4" fmla="*/ 21 w 22"/>
                    <a:gd name="T5" fmla="*/ 38 h 97"/>
                    <a:gd name="T6" fmla="*/ 21 w 22"/>
                    <a:gd name="T7" fmla="*/ 56 h 97"/>
                    <a:gd name="T8" fmla="*/ 21 w 22"/>
                    <a:gd name="T9" fmla="*/ 76 h 97"/>
                    <a:gd name="T10" fmla="*/ 0 w 22"/>
                    <a:gd name="T11" fmla="*/ 96 h 97"/>
                    <a:gd name="T12" fmla="*/ 21 w 22"/>
                    <a:gd name="T13" fmla="*/ 0 h 97"/>
                    <a:gd name="T14" fmla="*/ 0 60000 65536"/>
                    <a:gd name="T15" fmla="*/ 0 60000 65536"/>
                    <a:gd name="T16" fmla="*/ 0 60000 65536"/>
                    <a:gd name="T17" fmla="*/ 0 60000 65536"/>
                    <a:gd name="T18" fmla="*/ 0 60000 65536"/>
                    <a:gd name="T19" fmla="*/ 0 60000 65536"/>
                    <a:gd name="T20" fmla="*/ 0 60000 65536"/>
                    <a:gd name="T21" fmla="*/ 0 w 22"/>
                    <a:gd name="T22" fmla="*/ 0 h 97"/>
                    <a:gd name="T23" fmla="*/ 22 w 2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97">
                      <a:moveTo>
                        <a:pt x="21" y="0"/>
                      </a:moveTo>
                      <a:lnTo>
                        <a:pt x="21" y="18"/>
                      </a:lnTo>
                      <a:lnTo>
                        <a:pt x="21" y="38"/>
                      </a:lnTo>
                      <a:lnTo>
                        <a:pt x="21" y="56"/>
                      </a:lnTo>
                      <a:lnTo>
                        <a:pt x="21" y="76"/>
                      </a:lnTo>
                      <a:lnTo>
                        <a:pt x="0" y="96"/>
                      </a:lnTo>
                      <a:lnTo>
                        <a:pt x="21" y="0"/>
                      </a:lnTo>
                    </a:path>
                  </a:pathLst>
                </a:custGeom>
                <a:solidFill>
                  <a:srgbClr val="438E00"/>
                </a:solidFill>
                <a:ln w="9525" cap="rnd">
                  <a:noFill/>
                  <a:round/>
                  <a:headEnd/>
                  <a:tailEnd/>
                </a:ln>
              </p:spPr>
              <p:txBody>
                <a:bodyPr/>
                <a:lstStyle/>
                <a:p>
                  <a:endParaRPr lang="en-US" dirty="0"/>
                </a:p>
              </p:txBody>
            </p:sp>
            <p:sp>
              <p:nvSpPr>
                <p:cNvPr id="26705" name="Freeform 44"/>
                <p:cNvSpPr>
                  <a:spLocks/>
                </p:cNvSpPr>
                <p:nvPr/>
              </p:nvSpPr>
              <p:spPr bwMode="auto">
                <a:xfrm>
                  <a:off x="3690" y="2406"/>
                  <a:ext cx="24" cy="98"/>
                </a:xfrm>
                <a:custGeom>
                  <a:avLst/>
                  <a:gdLst>
                    <a:gd name="T0" fmla="*/ 23 w 24"/>
                    <a:gd name="T1" fmla="*/ 0 h 98"/>
                    <a:gd name="T2" fmla="*/ 23 w 24"/>
                    <a:gd name="T3" fmla="*/ 19 h 98"/>
                    <a:gd name="T4" fmla="*/ 23 w 24"/>
                    <a:gd name="T5" fmla="*/ 38 h 98"/>
                    <a:gd name="T6" fmla="*/ 23 w 24"/>
                    <a:gd name="T7" fmla="*/ 59 h 98"/>
                    <a:gd name="T8" fmla="*/ 23 w 24"/>
                    <a:gd name="T9" fmla="*/ 79 h 98"/>
                    <a:gd name="T10" fmla="*/ 0 w 24"/>
                    <a:gd name="T11" fmla="*/ 97 h 98"/>
                    <a:gd name="T12" fmla="*/ 0 60000 65536"/>
                    <a:gd name="T13" fmla="*/ 0 60000 65536"/>
                    <a:gd name="T14" fmla="*/ 0 60000 65536"/>
                    <a:gd name="T15" fmla="*/ 0 60000 65536"/>
                    <a:gd name="T16" fmla="*/ 0 60000 65536"/>
                    <a:gd name="T17" fmla="*/ 0 60000 65536"/>
                    <a:gd name="T18" fmla="*/ 0 w 24"/>
                    <a:gd name="T19" fmla="*/ 0 h 98"/>
                    <a:gd name="T20" fmla="*/ 24 w 2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4" h="98">
                      <a:moveTo>
                        <a:pt x="23" y="0"/>
                      </a:moveTo>
                      <a:lnTo>
                        <a:pt x="23" y="19"/>
                      </a:lnTo>
                      <a:lnTo>
                        <a:pt x="23" y="38"/>
                      </a:lnTo>
                      <a:lnTo>
                        <a:pt x="23" y="59"/>
                      </a:lnTo>
                      <a:lnTo>
                        <a:pt x="23" y="79"/>
                      </a:lnTo>
                      <a:lnTo>
                        <a:pt x="0"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17" name="Group 48"/>
              <p:cNvGrpSpPr>
                <a:grpSpLocks/>
              </p:cNvGrpSpPr>
              <p:nvPr/>
            </p:nvGrpSpPr>
            <p:grpSpPr bwMode="auto">
              <a:xfrm>
                <a:off x="3673" y="2294"/>
                <a:ext cx="88" cy="45"/>
                <a:chOff x="3673" y="2294"/>
                <a:chExt cx="88" cy="45"/>
              </a:xfrm>
            </p:grpSpPr>
            <p:sp>
              <p:nvSpPr>
                <p:cNvPr id="26702" name="Freeform 46"/>
                <p:cNvSpPr>
                  <a:spLocks/>
                </p:cNvSpPr>
                <p:nvPr/>
              </p:nvSpPr>
              <p:spPr bwMode="auto">
                <a:xfrm>
                  <a:off x="3675" y="2298"/>
                  <a:ext cx="86" cy="41"/>
                </a:xfrm>
                <a:custGeom>
                  <a:avLst/>
                  <a:gdLst>
                    <a:gd name="T0" fmla="*/ 0 w 86"/>
                    <a:gd name="T1" fmla="*/ 0 h 41"/>
                    <a:gd name="T2" fmla="*/ 15 w 86"/>
                    <a:gd name="T3" fmla="*/ 21 h 41"/>
                    <a:gd name="T4" fmla="*/ 35 w 86"/>
                    <a:gd name="T5" fmla="*/ 40 h 41"/>
                    <a:gd name="T6" fmla="*/ 59 w 86"/>
                    <a:gd name="T7" fmla="*/ 40 h 41"/>
                    <a:gd name="T8" fmla="*/ 85 w 86"/>
                    <a:gd name="T9" fmla="*/ 27 h 41"/>
                    <a:gd name="T10" fmla="*/ 0 w 86"/>
                    <a:gd name="T11" fmla="*/ 0 h 41"/>
                    <a:gd name="T12" fmla="*/ 0 60000 65536"/>
                    <a:gd name="T13" fmla="*/ 0 60000 65536"/>
                    <a:gd name="T14" fmla="*/ 0 60000 65536"/>
                    <a:gd name="T15" fmla="*/ 0 60000 65536"/>
                    <a:gd name="T16" fmla="*/ 0 60000 65536"/>
                    <a:gd name="T17" fmla="*/ 0 60000 65536"/>
                    <a:gd name="T18" fmla="*/ 0 w 86"/>
                    <a:gd name="T19" fmla="*/ 0 h 41"/>
                    <a:gd name="T20" fmla="*/ 86 w 8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86" h="41">
                      <a:moveTo>
                        <a:pt x="0" y="0"/>
                      </a:moveTo>
                      <a:lnTo>
                        <a:pt x="15" y="21"/>
                      </a:lnTo>
                      <a:lnTo>
                        <a:pt x="35" y="40"/>
                      </a:lnTo>
                      <a:lnTo>
                        <a:pt x="59" y="40"/>
                      </a:lnTo>
                      <a:lnTo>
                        <a:pt x="85" y="27"/>
                      </a:lnTo>
                      <a:lnTo>
                        <a:pt x="0" y="0"/>
                      </a:lnTo>
                    </a:path>
                  </a:pathLst>
                </a:custGeom>
                <a:solidFill>
                  <a:srgbClr val="438E00"/>
                </a:solidFill>
                <a:ln w="9525" cap="rnd">
                  <a:noFill/>
                  <a:round/>
                  <a:headEnd/>
                  <a:tailEnd/>
                </a:ln>
              </p:spPr>
              <p:txBody>
                <a:bodyPr/>
                <a:lstStyle/>
                <a:p>
                  <a:endParaRPr lang="en-US" dirty="0"/>
                </a:p>
              </p:txBody>
            </p:sp>
            <p:sp>
              <p:nvSpPr>
                <p:cNvPr id="26703" name="Freeform 47"/>
                <p:cNvSpPr>
                  <a:spLocks/>
                </p:cNvSpPr>
                <p:nvPr/>
              </p:nvSpPr>
              <p:spPr bwMode="auto">
                <a:xfrm>
                  <a:off x="3673" y="2294"/>
                  <a:ext cx="83" cy="42"/>
                </a:xfrm>
                <a:custGeom>
                  <a:avLst/>
                  <a:gdLst>
                    <a:gd name="T0" fmla="*/ 0 w 83"/>
                    <a:gd name="T1" fmla="*/ 0 h 42"/>
                    <a:gd name="T2" fmla="*/ 16 w 83"/>
                    <a:gd name="T3" fmla="*/ 21 h 42"/>
                    <a:gd name="T4" fmla="*/ 31 w 83"/>
                    <a:gd name="T5" fmla="*/ 41 h 42"/>
                    <a:gd name="T6" fmla="*/ 58 w 83"/>
                    <a:gd name="T7" fmla="*/ 41 h 42"/>
                    <a:gd name="T8" fmla="*/ 82 w 83"/>
                    <a:gd name="T9" fmla="*/ 26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0"/>
                      </a:moveTo>
                      <a:lnTo>
                        <a:pt x="16" y="21"/>
                      </a:lnTo>
                      <a:lnTo>
                        <a:pt x="31" y="41"/>
                      </a:lnTo>
                      <a:lnTo>
                        <a:pt x="58" y="41"/>
                      </a:lnTo>
                      <a:lnTo>
                        <a:pt x="82" y="26"/>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18" name="Group 51"/>
              <p:cNvGrpSpPr>
                <a:grpSpLocks/>
              </p:cNvGrpSpPr>
              <p:nvPr/>
            </p:nvGrpSpPr>
            <p:grpSpPr bwMode="auto">
              <a:xfrm>
                <a:off x="3661" y="2160"/>
                <a:ext cx="58" cy="61"/>
                <a:chOff x="3661" y="2160"/>
                <a:chExt cx="58" cy="61"/>
              </a:xfrm>
            </p:grpSpPr>
            <p:sp>
              <p:nvSpPr>
                <p:cNvPr id="26700" name="Freeform 49"/>
                <p:cNvSpPr>
                  <a:spLocks/>
                </p:cNvSpPr>
                <p:nvPr/>
              </p:nvSpPr>
              <p:spPr bwMode="auto">
                <a:xfrm>
                  <a:off x="3666" y="2165"/>
                  <a:ext cx="53" cy="56"/>
                </a:xfrm>
                <a:custGeom>
                  <a:avLst/>
                  <a:gdLst>
                    <a:gd name="T0" fmla="*/ 52 w 53"/>
                    <a:gd name="T1" fmla="*/ 0 h 56"/>
                    <a:gd name="T2" fmla="*/ 52 w 53"/>
                    <a:gd name="T3" fmla="*/ 18 h 56"/>
                    <a:gd name="T4" fmla="*/ 52 w 53"/>
                    <a:gd name="T5" fmla="*/ 38 h 56"/>
                    <a:gd name="T6" fmla="*/ 24 w 53"/>
                    <a:gd name="T7" fmla="*/ 50 h 56"/>
                    <a:gd name="T8" fmla="*/ 0 w 53"/>
                    <a:gd name="T9" fmla="*/ 55 h 56"/>
                    <a:gd name="T10" fmla="*/ 52 w 53"/>
                    <a:gd name="T11" fmla="*/ 0 h 56"/>
                    <a:gd name="T12" fmla="*/ 0 60000 65536"/>
                    <a:gd name="T13" fmla="*/ 0 60000 65536"/>
                    <a:gd name="T14" fmla="*/ 0 60000 65536"/>
                    <a:gd name="T15" fmla="*/ 0 60000 65536"/>
                    <a:gd name="T16" fmla="*/ 0 60000 65536"/>
                    <a:gd name="T17" fmla="*/ 0 60000 65536"/>
                    <a:gd name="T18" fmla="*/ 0 w 53"/>
                    <a:gd name="T19" fmla="*/ 0 h 56"/>
                    <a:gd name="T20" fmla="*/ 53 w 5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3" h="56">
                      <a:moveTo>
                        <a:pt x="52" y="0"/>
                      </a:moveTo>
                      <a:lnTo>
                        <a:pt x="52" y="18"/>
                      </a:lnTo>
                      <a:lnTo>
                        <a:pt x="52" y="38"/>
                      </a:lnTo>
                      <a:lnTo>
                        <a:pt x="24" y="50"/>
                      </a:lnTo>
                      <a:lnTo>
                        <a:pt x="0" y="55"/>
                      </a:lnTo>
                      <a:lnTo>
                        <a:pt x="52" y="0"/>
                      </a:lnTo>
                    </a:path>
                  </a:pathLst>
                </a:custGeom>
                <a:solidFill>
                  <a:srgbClr val="438E00"/>
                </a:solidFill>
                <a:ln w="9525" cap="rnd">
                  <a:noFill/>
                  <a:round/>
                  <a:headEnd/>
                  <a:tailEnd/>
                </a:ln>
              </p:spPr>
              <p:txBody>
                <a:bodyPr/>
                <a:lstStyle/>
                <a:p>
                  <a:endParaRPr lang="en-US" dirty="0"/>
                </a:p>
              </p:txBody>
            </p:sp>
            <p:sp>
              <p:nvSpPr>
                <p:cNvPr id="26701" name="Freeform 50"/>
                <p:cNvSpPr>
                  <a:spLocks/>
                </p:cNvSpPr>
                <p:nvPr/>
              </p:nvSpPr>
              <p:spPr bwMode="auto">
                <a:xfrm>
                  <a:off x="3661" y="2160"/>
                  <a:ext cx="53" cy="59"/>
                </a:xfrm>
                <a:custGeom>
                  <a:avLst/>
                  <a:gdLst>
                    <a:gd name="T0" fmla="*/ 52 w 53"/>
                    <a:gd name="T1" fmla="*/ 0 h 59"/>
                    <a:gd name="T2" fmla="*/ 52 w 53"/>
                    <a:gd name="T3" fmla="*/ 21 h 59"/>
                    <a:gd name="T4" fmla="*/ 52 w 53"/>
                    <a:gd name="T5" fmla="*/ 42 h 59"/>
                    <a:gd name="T6" fmla="*/ 28 w 53"/>
                    <a:gd name="T7" fmla="*/ 52 h 59"/>
                    <a:gd name="T8" fmla="*/ 0 w 53"/>
                    <a:gd name="T9" fmla="*/ 58 h 59"/>
                    <a:gd name="T10" fmla="*/ 0 60000 65536"/>
                    <a:gd name="T11" fmla="*/ 0 60000 65536"/>
                    <a:gd name="T12" fmla="*/ 0 60000 65536"/>
                    <a:gd name="T13" fmla="*/ 0 60000 65536"/>
                    <a:gd name="T14" fmla="*/ 0 60000 65536"/>
                    <a:gd name="T15" fmla="*/ 0 w 53"/>
                    <a:gd name="T16" fmla="*/ 0 h 59"/>
                    <a:gd name="T17" fmla="*/ 53 w 53"/>
                    <a:gd name="T18" fmla="*/ 59 h 59"/>
                  </a:gdLst>
                  <a:ahLst/>
                  <a:cxnLst>
                    <a:cxn ang="T10">
                      <a:pos x="T0" y="T1"/>
                    </a:cxn>
                    <a:cxn ang="T11">
                      <a:pos x="T2" y="T3"/>
                    </a:cxn>
                    <a:cxn ang="T12">
                      <a:pos x="T4" y="T5"/>
                    </a:cxn>
                    <a:cxn ang="T13">
                      <a:pos x="T6" y="T7"/>
                    </a:cxn>
                    <a:cxn ang="T14">
                      <a:pos x="T8" y="T9"/>
                    </a:cxn>
                  </a:cxnLst>
                  <a:rect l="T15" t="T16" r="T17" b="T18"/>
                  <a:pathLst>
                    <a:path w="53" h="59">
                      <a:moveTo>
                        <a:pt x="52" y="0"/>
                      </a:moveTo>
                      <a:lnTo>
                        <a:pt x="52" y="21"/>
                      </a:lnTo>
                      <a:lnTo>
                        <a:pt x="52" y="42"/>
                      </a:lnTo>
                      <a:lnTo>
                        <a:pt x="28" y="52"/>
                      </a:lnTo>
                      <a:lnTo>
                        <a:pt x="0" y="58"/>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19" name="Group 54"/>
              <p:cNvGrpSpPr>
                <a:grpSpLocks/>
              </p:cNvGrpSpPr>
              <p:nvPr/>
            </p:nvGrpSpPr>
            <p:grpSpPr bwMode="auto">
              <a:xfrm>
                <a:off x="3748" y="2278"/>
                <a:ext cx="70" cy="29"/>
                <a:chOff x="3748" y="2278"/>
                <a:chExt cx="70" cy="29"/>
              </a:xfrm>
            </p:grpSpPr>
            <p:sp>
              <p:nvSpPr>
                <p:cNvPr id="26698" name="Freeform 52"/>
                <p:cNvSpPr>
                  <a:spLocks/>
                </p:cNvSpPr>
                <p:nvPr/>
              </p:nvSpPr>
              <p:spPr bwMode="auto">
                <a:xfrm>
                  <a:off x="3751" y="2280"/>
                  <a:ext cx="67" cy="27"/>
                </a:xfrm>
                <a:custGeom>
                  <a:avLst/>
                  <a:gdLst>
                    <a:gd name="T0" fmla="*/ 0 w 67"/>
                    <a:gd name="T1" fmla="*/ 0 h 27"/>
                    <a:gd name="T2" fmla="*/ 22 w 67"/>
                    <a:gd name="T3" fmla="*/ 7 h 27"/>
                    <a:gd name="T4" fmla="*/ 40 w 67"/>
                    <a:gd name="T5" fmla="*/ 26 h 27"/>
                    <a:gd name="T6" fmla="*/ 66 w 67"/>
                    <a:gd name="T7" fmla="*/ 18 h 27"/>
                    <a:gd name="T8" fmla="*/ 0 w 67"/>
                    <a:gd name="T9" fmla="*/ 0 h 27"/>
                    <a:gd name="T10" fmla="*/ 0 60000 65536"/>
                    <a:gd name="T11" fmla="*/ 0 60000 65536"/>
                    <a:gd name="T12" fmla="*/ 0 60000 65536"/>
                    <a:gd name="T13" fmla="*/ 0 60000 65536"/>
                    <a:gd name="T14" fmla="*/ 0 60000 65536"/>
                    <a:gd name="T15" fmla="*/ 0 w 67"/>
                    <a:gd name="T16" fmla="*/ 0 h 27"/>
                    <a:gd name="T17" fmla="*/ 67 w 67"/>
                    <a:gd name="T18" fmla="*/ 27 h 27"/>
                  </a:gdLst>
                  <a:ahLst/>
                  <a:cxnLst>
                    <a:cxn ang="T10">
                      <a:pos x="T0" y="T1"/>
                    </a:cxn>
                    <a:cxn ang="T11">
                      <a:pos x="T2" y="T3"/>
                    </a:cxn>
                    <a:cxn ang="T12">
                      <a:pos x="T4" y="T5"/>
                    </a:cxn>
                    <a:cxn ang="T13">
                      <a:pos x="T6" y="T7"/>
                    </a:cxn>
                    <a:cxn ang="T14">
                      <a:pos x="T8" y="T9"/>
                    </a:cxn>
                  </a:cxnLst>
                  <a:rect l="T15" t="T16" r="T17" b="T18"/>
                  <a:pathLst>
                    <a:path w="67" h="27">
                      <a:moveTo>
                        <a:pt x="0" y="0"/>
                      </a:moveTo>
                      <a:lnTo>
                        <a:pt x="22" y="7"/>
                      </a:lnTo>
                      <a:lnTo>
                        <a:pt x="40" y="26"/>
                      </a:lnTo>
                      <a:lnTo>
                        <a:pt x="66" y="18"/>
                      </a:lnTo>
                      <a:lnTo>
                        <a:pt x="0" y="0"/>
                      </a:lnTo>
                    </a:path>
                  </a:pathLst>
                </a:custGeom>
                <a:solidFill>
                  <a:srgbClr val="438E00"/>
                </a:solidFill>
                <a:ln w="9525" cap="rnd">
                  <a:noFill/>
                  <a:round/>
                  <a:headEnd/>
                  <a:tailEnd/>
                </a:ln>
              </p:spPr>
              <p:txBody>
                <a:bodyPr/>
                <a:lstStyle/>
                <a:p>
                  <a:endParaRPr lang="en-US" dirty="0"/>
                </a:p>
              </p:txBody>
            </p:sp>
            <p:sp>
              <p:nvSpPr>
                <p:cNvPr id="26699" name="Freeform 53"/>
                <p:cNvSpPr>
                  <a:spLocks/>
                </p:cNvSpPr>
                <p:nvPr/>
              </p:nvSpPr>
              <p:spPr bwMode="auto">
                <a:xfrm>
                  <a:off x="3748" y="2278"/>
                  <a:ext cx="65" cy="25"/>
                </a:xfrm>
                <a:custGeom>
                  <a:avLst/>
                  <a:gdLst>
                    <a:gd name="T0" fmla="*/ 0 w 65"/>
                    <a:gd name="T1" fmla="*/ 0 h 25"/>
                    <a:gd name="T2" fmla="*/ 25 w 65"/>
                    <a:gd name="T3" fmla="*/ 6 h 25"/>
                    <a:gd name="T4" fmla="*/ 42 w 65"/>
                    <a:gd name="T5" fmla="*/ 24 h 25"/>
                    <a:gd name="T6" fmla="*/ 64 w 65"/>
                    <a:gd name="T7" fmla="*/ 17 h 25"/>
                    <a:gd name="T8" fmla="*/ 0 60000 65536"/>
                    <a:gd name="T9" fmla="*/ 0 60000 65536"/>
                    <a:gd name="T10" fmla="*/ 0 60000 65536"/>
                    <a:gd name="T11" fmla="*/ 0 60000 65536"/>
                    <a:gd name="T12" fmla="*/ 0 w 65"/>
                    <a:gd name="T13" fmla="*/ 0 h 25"/>
                    <a:gd name="T14" fmla="*/ 65 w 65"/>
                    <a:gd name="T15" fmla="*/ 25 h 25"/>
                  </a:gdLst>
                  <a:ahLst/>
                  <a:cxnLst>
                    <a:cxn ang="T8">
                      <a:pos x="T0" y="T1"/>
                    </a:cxn>
                    <a:cxn ang="T9">
                      <a:pos x="T2" y="T3"/>
                    </a:cxn>
                    <a:cxn ang="T10">
                      <a:pos x="T4" y="T5"/>
                    </a:cxn>
                    <a:cxn ang="T11">
                      <a:pos x="T6" y="T7"/>
                    </a:cxn>
                  </a:cxnLst>
                  <a:rect l="T12" t="T13" r="T14" b="T15"/>
                  <a:pathLst>
                    <a:path w="65" h="25">
                      <a:moveTo>
                        <a:pt x="0" y="0"/>
                      </a:moveTo>
                      <a:lnTo>
                        <a:pt x="25" y="6"/>
                      </a:lnTo>
                      <a:lnTo>
                        <a:pt x="42" y="24"/>
                      </a:lnTo>
                      <a:lnTo>
                        <a:pt x="64" y="1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0" name="Group 57"/>
              <p:cNvGrpSpPr>
                <a:grpSpLocks/>
              </p:cNvGrpSpPr>
              <p:nvPr/>
            </p:nvGrpSpPr>
            <p:grpSpPr bwMode="auto">
              <a:xfrm>
                <a:off x="3742" y="2397"/>
                <a:ext cx="32" cy="104"/>
                <a:chOff x="3742" y="2397"/>
                <a:chExt cx="32" cy="104"/>
              </a:xfrm>
            </p:grpSpPr>
            <p:sp>
              <p:nvSpPr>
                <p:cNvPr id="26696" name="Freeform 55"/>
                <p:cNvSpPr>
                  <a:spLocks/>
                </p:cNvSpPr>
                <p:nvPr/>
              </p:nvSpPr>
              <p:spPr bwMode="auto">
                <a:xfrm>
                  <a:off x="3745" y="2399"/>
                  <a:ext cx="29" cy="102"/>
                </a:xfrm>
                <a:custGeom>
                  <a:avLst/>
                  <a:gdLst>
                    <a:gd name="T0" fmla="*/ 6 w 29"/>
                    <a:gd name="T1" fmla="*/ 0 h 102"/>
                    <a:gd name="T2" fmla="*/ 6 w 29"/>
                    <a:gd name="T3" fmla="*/ 13 h 102"/>
                    <a:gd name="T4" fmla="*/ 6 w 29"/>
                    <a:gd name="T5" fmla="*/ 26 h 102"/>
                    <a:gd name="T6" fmla="*/ 0 w 29"/>
                    <a:gd name="T7" fmla="*/ 39 h 102"/>
                    <a:gd name="T8" fmla="*/ 0 w 29"/>
                    <a:gd name="T9" fmla="*/ 54 h 102"/>
                    <a:gd name="T10" fmla="*/ 0 w 29"/>
                    <a:gd name="T11" fmla="*/ 64 h 102"/>
                    <a:gd name="T12" fmla="*/ 0 w 29"/>
                    <a:gd name="T13" fmla="*/ 79 h 102"/>
                    <a:gd name="T14" fmla="*/ 13 w 29"/>
                    <a:gd name="T15" fmla="*/ 92 h 102"/>
                    <a:gd name="T16" fmla="*/ 28 w 29"/>
                    <a:gd name="T17" fmla="*/ 101 h 102"/>
                    <a:gd name="T18" fmla="*/ 6 w 2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02"/>
                    <a:gd name="T32" fmla="*/ 29 w 2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02">
                      <a:moveTo>
                        <a:pt x="6" y="0"/>
                      </a:moveTo>
                      <a:lnTo>
                        <a:pt x="6" y="13"/>
                      </a:lnTo>
                      <a:lnTo>
                        <a:pt x="6" y="26"/>
                      </a:lnTo>
                      <a:lnTo>
                        <a:pt x="0" y="39"/>
                      </a:lnTo>
                      <a:lnTo>
                        <a:pt x="0" y="54"/>
                      </a:lnTo>
                      <a:lnTo>
                        <a:pt x="0" y="64"/>
                      </a:lnTo>
                      <a:lnTo>
                        <a:pt x="0" y="79"/>
                      </a:lnTo>
                      <a:lnTo>
                        <a:pt x="13" y="92"/>
                      </a:lnTo>
                      <a:lnTo>
                        <a:pt x="28" y="101"/>
                      </a:lnTo>
                      <a:lnTo>
                        <a:pt x="6" y="0"/>
                      </a:lnTo>
                    </a:path>
                  </a:pathLst>
                </a:custGeom>
                <a:solidFill>
                  <a:srgbClr val="438E00"/>
                </a:solidFill>
                <a:ln w="9525" cap="rnd">
                  <a:noFill/>
                  <a:round/>
                  <a:headEnd/>
                  <a:tailEnd/>
                </a:ln>
              </p:spPr>
              <p:txBody>
                <a:bodyPr/>
                <a:lstStyle/>
                <a:p>
                  <a:endParaRPr lang="en-US" dirty="0"/>
                </a:p>
              </p:txBody>
            </p:sp>
            <p:sp>
              <p:nvSpPr>
                <p:cNvPr id="26697" name="Freeform 56"/>
                <p:cNvSpPr>
                  <a:spLocks/>
                </p:cNvSpPr>
                <p:nvPr/>
              </p:nvSpPr>
              <p:spPr bwMode="auto">
                <a:xfrm>
                  <a:off x="3742" y="2397"/>
                  <a:ext cx="29" cy="98"/>
                </a:xfrm>
                <a:custGeom>
                  <a:avLst/>
                  <a:gdLst>
                    <a:gd name="T0" fmla="*/ 6 w 29"/>
                    <a:gd name="T1" fmla="*/ 0 h 98"/>
                    <a:gd name="T2" fmla="*/ 6 w 29"/>
                    <a:gd name="T3" fmla="*/ 12 h 98"/>
                    <a:gd name="T4" fmla="*/ 6 w 29"/>
                    <a:gd name="T5" fmla="*/ 25 h 98"/>
                    <a:gd name="T6" fmla="*/ 0 w 29"/>
                    <a:gd name="T7" fmla="*/ 41 h 98"/>
                    <a:gd name="T8" fmla="*/ 0 w 29"/>
                    <a:gd name="T9" fmla="*/ 54 h 98"/>
                    <a:gd name="T10" fmla="*/ 0 w 29"/>
                    <a:gd name="T11" fmla="*/ 65 h 98"/>
                    <a:gd name="T12" fmla="*/ 0 w 29"/>
                    <a:gd name="T13" fmla="*/ 79 h 98"/>
                    <a:gd name="T14" fmla="*/ 9 w 29"/>
                    <a:gd name="T15" fmla="*/ 88 h 98"/>
                    <a:gd name="T16" fmla="*/ 28 w 29"/>
                    <a:gd name="T17" fmla="*/ 9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98"/>
                    <a:gd name="T29" fmla="*/ 29 w 2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98">
                      <a:moveTo>
                        <a:pt x="6" y="0"/>
                      </a:moveTo>
                      <a:lnTo>
                        <a:pt x="6" y="12"/>
                      </a:lnTo>
                      <a:lnTo>
                        <a:pt x="6" y="25"/>
                      </a:lnTo>
                      <a:lnTo>
                        <a:pt x="0" y="41"/>
                      </a:lnTo>
                      <a:lnTo>
                        <a:pt x="0" y="54"/>
                      </a:lnTo>
                      <a:lnTo>
                        <a:pt x="0" y="65"/>
                      </a:lnTo>
                      <a:lnTo>
                        <a:pt x="0" y="79"/>
                      </a:lnTo>
                      <a:lnTo>
                        <a:pt x="9" y="88"/>
                      </a:lnTo>
                      <a:lnTo>
                        <a:pt x="28"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grpSp>
          <p:nvGrpSpPr>
            <p:cNvPr id="21" name="Group 76"/>
            <p:cNvGrpSpPr>
              <a:grpSpLocks/>
            </p:cNvGrpSpPr>
            <p:nvPr/>
          </p:nvGrpSpPr>
          <p:grpSpPr bwMode="auto">
            <a:xfrm>
              <a:off x="3887" y="1865"/>
              <a:ext cx="293" cy="401"/>
              <a:chOff x="3887" y="1865"/>
              <a:chExt cx="293" cy="401"/>
            </a:xfrm>
          </p:grpSpPr>
          <p:sp>
            <p:nvSpPr>
              <p:cNvPr id="26672" name="Freeform 59"/>
              <p:cNvSpPr>
                <a:spLocks/>
              </p:cNvSpPr>
              <p:nvPr/>
            </p:nvSpPr>
            <p:spPr bwMode="auto">
              <a:xfrm>
                <a:off x="3887" y="1865"/>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solidFill>
                <a:srgbClr val="438E00"/>
              </a:solidFill>
              <a:ln w="9525" cap="rnd">
                <a:noFill/>
                <a:round/>
                <a:headEnd/>
                <a:tailEnd/>
              </a:ln>
            </p:spPr>
            <p:txBody>
              <a:bodyPr/>
              <a:lstStyle/>
              <a:p>
                <a:endParaRPr lang="en-US" dirty="0"/>
              </a:p>
            </p:txBody>
          </p:sp>
          <p:sp>
            <p:nvSpPr>
              <p:cNvPr id="26673" name="Freeform 60"/>
              <p:cNvSpPr>
                <a:spLocks/>
              </p:cNvSpPr>
              <p:nvPr/>
            </p:nvSpPr>
            <p:spPr bwMode="auto">
              <a:xfrm>
                <a:off x="3887" y="1865"/>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noFill/>
              <a:ln w="12700" cap="rnd" cmpd="sng">
                <a:solidFill>
                  <a:srgbClr val="000000"/>
                </a:solidFill>
                <a:prstDash val="solid"/>
                <a:round/>
                <a:headEnd type="none" w="sm" len="sm"/>
                <a:tailEnd type="none" w="sm" len="sm"/>
              </a:ln>
            </p:spPr>
            <p:txBody>
              <a:bodyPr/>
              <a:lstStyle/>
              <a:p>
                <a:endParaRPr lang="en-US" dirty="0"/>
              </a:p>
            </p:txBody>
          </p:sp>
          <p:grpSp>
            <p:nvGrpSpPr>
              <p:cNvPr id="22" name="Group 63"/>
              <p:cNvGrpSpPr>
                <a:grpSpLocks/>
              </p:cNvGrpSpPr>
              <p:nvPr/>
            </p:nvGrpSpPr>
            <p:grpSpPr bwMode="auto">
              <a:xfrm>
                <a:off x="3978" y="2166"/>
                <a:ext cx="24" cy="100"/>
                <a:chOff x="3978" y="2166"/>
                <a:chExt cx="24" cy="100"/>
              </a:xfrm>
            </p:grpSpPr>
            <p:sp>
              <p:nvSpPr>
                <p:cNvPr id="26687" name="Freeform 61"/>
                <p:cNvSpPr>
                  <a:spLocks/>
                </p:cNvSpPr>
                <p:nvPr/>
              </p:nvSpPr>
              <p:spPr bwMode="auto">
                <a:xfrm>
                  <a:off x="3978" y="2169"/>
                  <a:ext cx="22" cy="97"/>
                </a:xfrm>
                <a:custGeom>
                  <a:avLst/>
                  <a:gdLst>
                    <a:gd name="T0" fmla="*/ 21 w 22"/>
                    <a:gd name="T1" fmla="*/ 0 h 97"/>
                    <a:gd name="T2" fmla="*/ 21 w 22"/>
                    <a:gd name="T3" fmla="*/ 18 h 97"/>
                    <a:gd name="T4" fmla="*/ 21 w 22"/>
                    <a:gd name="T5" fmla="*/ 38 h 97"/>
                    <a:gd name="T6" fmla="*/ 21 w 22"/>
                    <a:gd name="T7" fmla="*/ 56 h 97"/>
                    <a:gd name="T8" fmla="*/ 21 w 22"/>
                    <a:gd name="T9" fmla="*/ 76 h 97"/>
                    <a:gd name="T10" fmla="*/ 0 w 22"/>
                    <a:gd name="T11" fmla="*/ 96 h 97"/>
                    <a:gd name="T12" fmla="*/ 21 w 22"/>
                    <a:gd name="T13" fmla="*/ 0 h 97"/>
                    <a:gd name="T14" fmla="*/ 0 60000 65536"/>
                    <a:gd name="T15" fmla="*/ 0 60000 65536"/>
                    <a:gd name="T16" fmla="*/ 0 60000 65536"/>
                    <a:gd name="T17" fmla="*/ 0 60000 65536"/>
                    <a:gd name="T18" fmla="*/ 0 60000 65536"/>
                    <a:gd name="T19" fmla="*/ 0 60000 65536"/>
                    <a:gd name="T20" fmla="*/ 0 60000 65536"/>
                    <a:gd name="T21" fmla="*/ 0 w 22"/>
                    <a:gd name="T22" fmla="*/ 0 h 97"/>
                    <a:gd name="T23" fmla="*/ 22 w 2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97">
                      <a:moveTo>
                        <a:pt x="21" y="0"/>
                      </a:moveTo>
                      <a:lnTo>
                        <a:pt x="21" y="18"/>
                      </a:lnTo>
                      <a:lnTo>
                        <a:pt x="21" y="38"/>
                      </a:lnTo>
                      <a:lnTo>
                        <a:pt x="21" y="56"/>
                      </a:lnTo>
                      <a:lnTo>
                        <a:pt x="21" y="76"/>
                      </a:lnTo>
                      <a:lnTo>
                        <a:pt x="0" y="96"/>
                      </a:lnTo>
                      <a:lnTo>
                        <a:pt x="21" y="0"/>
                      </a:lnTo>
                    </a:path>
                  </a:pathLst>
                </a:custGeom>
                <a:solidFill>
                  <a:srgbClr val="438E00"/>
                </a:solidFill>
                <a:ln w="9525" cap="rnd">
                  <a:noFill/>
                  <a:round/>
                  <a:headEnd/>
                  <a:tailEnd/>
                </a:ln>
              </p:spPr>
              <p:txBody>
                <a:bodyPr/>
                <a:lstStyle/>
                <a:p>
                  <a:endParaRPr lang="en-US" dirty="0"/>
                </a:p>
              </p:txBody>
            </p:sp>
            <p:sp>
              <p:nvSpPr>
                <p:cNvPr id="26688" name="Freeform 62"/>
                <p:cNvSpPr>
                  <a:spLocks/>
                </p:cNvSpPr>
                <p:nvPr/>
              </p:nvSpPr>
              <p:spPr bwMode="auto">
                <a:xfrm>
                  <a:off x="3978" y="2166"/>
                  <a:ext cx="24" cy="98"/>
                </a:xfrm>
                <a:custGeom>
                  <a:avLst/>
                  <a:gdLst>
                    <a:gd name="T0" fmla="*/ 23 w 24"/>
                    <a:gd name="T1" fmla="*/ 0 h 98"/>
                    <a:gd name="T2" fmla="*/ 23 w 24"/>
                    <a:gd name="T3" fmla="*/ 19 h 98"/>
                    <a:gd name="T4" fmla="*/ 23 w 24"/>
                    <a:gd name="T5" fmla="*/ 38 h 98"/>
                    <a:gd name="T6" fmla="*/ 23 w 24"/>
                    <a:gd name="T7" fmla="*/ 59 h 98"/>
                    <a:gd name="T8" fmla="*/ 23 w 24"/>
                    <a:gd name="T9" fmla="*/ 79 h 98"/>
                    <a:gd name="T10" fmla="*/ 0 w 24"/>
                    <a:gd name="T11" fmla="*/ 97 h 98"/>
                    <a:gd name="T12" fmla="*/ 0 60000 65536"/>
                    <a:gd name="T13" fmla="*/ 0 60000 65536"/>
                    <a:gd name="T14" fmla="*/ 0 60000 65536"/>
                    <a:gd name="T15" fmla="*/ 0 60000 65536"/>
                    <a:gd name="T16" fmla="*/ 0 60000 65536"/>
                    <a:gd name="T17" fmla="*/ 0 60000 65536"/>
                    <a:gd name="T18" fmla="*/ 0 w 24"/>
                    <a:gd name="T19" fmla="*/ 0 h 98"/>
                    <a:gd name="T20" fmla="*/ 24 w 2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4" h="98">
                      <a:moveTo>
                        <a:pt x="23" y="0"/>
                      </a:moveTo>
                      <a:lnTo>
                        <a:pt x="23" y="19"/>
                      </a:lnTo>
                      <a:lnTo>
                        <a:pt x="23" y="38"/>
                      </a:lnTo>
                      <a:lnTo>
                        <a:pt x="23" y="59"/>
                      </a:lnTo>
                      <a:lnTo>
                        <a:pt x="23" y="79"/>
                      </a:lnTo>
                      <a:lnTo>
                        <a:pt x="0"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3" name="Group 66"/>
              <p:cNvGrpSpPr>
                <a:grpSpLocks/>
              </p:cNvGrpSpPr>
              <p:nvPr/>
            </p:nvGrpSpPr>
            <p:grpSpPr bwMode="auto">
              <a:xfrm>
                <a:off x="3961" y="2054"/>
                <a:ext cx="88" cy="45"/>
                <a:chOff x="3961" y="2054"/>
                <a:chExt cx="88" cy="45"/>
              </a:xfrm>
            </p:grpSpPr>
            <p:sp>
              <p:nvSpPr>
                <p:cNvPr id="26685" name="Freeform 64"/>
                <p:cNvSpPr>
                  <a:spLocks/>
                </p:cNvSpPr>
                <p:nvPr/>
              </p:nvSpPr>
              <p:spPr bwMode="auto">
                <a:xfrm>
                  <a:off x="3963" y="2058"/>
                  <a:ext cx="86" cy="41"/>
                </a:xfrm>
                <a:custGeom>
                  <a:avLst/>
                  <a:gdLst>
                    <a:gd name="T0" fmla="*/ 0 w 86"/>
                    <a:gd name="T1" fmla="*/ 0 h 41"/>
                    <a:gd name="T2" fmla="*/ 15 w 86"/>
                    <a:gd name="T3" fmla="*/ 21 h 41"/>
                    <a:gd name="T4" fmla="*/ 35 w 86"/>
                    <a:gd name="T5" fmla="*/ 40 h 41"/>
                    <a:gd name="T6" fmla="*/ 59 w 86"/>
                    <a:gd name="T7" fmla="*/ 40 h 41"/>
                    <a:gd name="T8" fmla="*/ 85 w 86"/>
                    <a:gd name="T9" fmla="*/ 27 h 41"/>
                    <a:gd name="T10" fmla="*/ 0 w 86"/>
                    <a:gd name="T11" fmla="*/ 0 h 41"/>
                    <a:gd name="T12" fmla="*/ 0 60000 65536"/>
                    <a:gd name="T13" fmla="*/ 0 60000 65536"/>
                    <a:gd name="T14" fmla="*/ 0 60000 65536"/>
                    <a:gd name="T15" fmla="*/ 0 60000 65536"/>
                    <a:gd name="T16" fmla="*/ 0 60000 65536"/>
                    <a:gd name="T17" fmla="*/ 0 60000 65536"/>
                    <a:gd name="T18" fmla="*/ 0 w 86"/>
                    <a:gd name="T19" fmla="*/ 0 h 41"/>
                    <a:gd name="T20" fmla="*/ 86 w 8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86" h="41">
                      <a:moveTo>
                        <a:pt x="0" y="0"/>
                      </a:moveTo>
                      <a:lnTo>
                        <a:pt x="15" y="21"/>
                      </a:lnTo>
                      <a:lnTo>
                        <a:pt x="35" y="40"/>
                      </a:lnTo>
                      <a:lnTo>
                        <a:pt x="59" y="40"/>
                      </a:lnTo>
                      <a:lnTo>
                        <a:pt x="85" y="27"/>
                      </a:lnTo>
                      <a:lnTo>
                        <a:pt x="0" y="0"/>
                      </a:lnTo>
                    </a:path>
                  </a:pathLst>
                </a:custGeom>
                <a:solidFill>
                  <a:srgbClr val="438E00"/>
                </a:solidFill>
                <a:ln w="9525" cap="rnd">
                  <a:noFill/>
                  <a:round/>
                  <a:headEnd/>
                  <a:tailEnd/>
                </a:ln>
              </p:spPr>
              <p:txBody>
                <a:bodyPr/>
                <a:lstStyle/>
                <a:p>
                  <a:endParaRPr lang="en-US" dirty="0"/>
                </a:p>
              </p:txBody>
            </p:sp>
            <p:sp>
              <p:nvSpPr>
                <p:cNvPr id="26686" name="Freeform 65"/>
                <p:cNvSpPr>
                  <a:spLocks/>
                </p:cNvSpPr>
                <p:nvPr/>
              </p:nvSpPr>
              <p:spPr bwMode="auto">
                <a:xfrm>
                  <a:off x="3961" y="2054"/>
                  <a:ext cx="83" cy="42"/>
                </a:xfrm>
                <a:custGeom>
                  <a:avLst/>
                  <a:gdLst>
                    <a:gd name="T0" fmla="*/ 0 w 83"/>
                    <a:gd name="T1" fmla="*/ 0 h 42"/>
                    <a:gd name="T2" fmla="*/ 16 w 83"/>
                    <a:gd name="T3" fmla="*/ 21 h 42"/>
                    <a:gd name="T4" fmla="*/ 31 w 83"/>
                    <a:gd name="T5" fmla="*/ 41 h 42"/>
                    <a:gd name="T6" fmla="*/ 58 w 83"/>
                    <a:gd name="T7" fmla="*/ 41 h 42"/>
                    <a:gd name="T8" fmla="*/ 82 w 83"/>
                    <a:gd name="T9" fmla="*/ 26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0"/>
                      </a:moveTo>
                      <a:lnTo>
                        <a:pt x="16" y="21"/>
                      </a:lnTo>
                      <a:lnTo>
                        <a:pt x="31" y="41"/>
                      </a:lnTo>
                      <a:lnTo>
                        <a:pt x="58" y="41"/>
                      </a:lnTo>
                      <a:lnTo>
                        <a:pt x="82" y="26"/>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4" name="Group 69"/>
              <p:cNvGrpSpPr>
                <a:grpSpLocks/>
              </p:cNvGrpSpPr>
              <p:nvPr/>
            </p:nvGrpSpPr>
            <p:grpSpPr bwMode="auto">
              <a:xfrm>
                <a:off x="3949" y="1920"/>
                <a:ext cx="58" cy="61"/>
                <a:chOff x="3949" y="1920"/>
                <a:chExt cx="58" cy="61"/>
              </a:xfrm>
            </p:grpSpPr>
            <p:sp>
              <p:nvSpPr>
                <p:cNvPr id="26683" name="Freeform 67"/>
                <p:cNvSpPr>
                  <a:spLocks/>
                </p:cNvSpPr>
                <p:nvPr/>
              </p:nvSpPr>
              <p:spPr bwMode="auto">
                <a:xfrm>
                  <a:off x="3954" y="1925"/>
                  <a:ext cx="53" cy="56"/>
                </a:xfrm>
                <a:custGeom>
                  <a:avLst/>
                  <a:gdLst>
                    <a:gd name="T0" fmla="*/ 52 w 53"/>
                    <a:gd name="T1" fmla="*/ 0 h 56"/>
                    <a:gd name="T2" fmla="*/ 52 w 53"/>
                    <a:gd name="T3" fmla="*/ 18 h 56"/>
                    <a:gd name="T4" fmla="*/ 52 w 53"/>
                    <a:gd name="T5" fmla="*/ 38 h 56"/>
                    <a:gd name="T6" fmla="*/ 24 w 53"/>
                    <a:gd name="T7" fmla="*/ 50 h 56"/>
                    <a:gd name="T8" fmla="*/ 0 w 53"/>
                    <a:gd name="T9" fmla="*/ 55 h 56"/>
                    <a:gd name="T10" fmla="*/ 52 w 53"/>
                    <a:gd name="T11" fmla="*/ 0 h 56"/>
                    <a:gd name="T12" fmla="*/ 0 60000 65536"/>
                    <a:gd name="T13" fmla="*/ 0 60000 65536"/>
                    <a:gd name="T14" fmla="*/ 0 60000 65536"/>
                    <a:gd name="T15" fmla="*/ 0 60000 65536"/>
                    <a:gd name="T16" fmla="*/ 0 60000 65536"/>
                    <a:gd name="T17" fmla="*/ 0 60000 65536"/>
                    <a:gd name="T18" fmla="*/ 0 w 53"/>
                    <a:gd name="T19" fmla="*/ 0 h 56"/>
                    <a:gd name="T20" fmla="*/ 53 w 5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3" h="56">
                      <a:moveTo>
                        <a:pt x="52" y="0"/>
                      </a:moveTo>
                      <a:lnTo>
                        <a:pt x="52" y="18"/>
                      </a:lnTo>
                      <a:lnTo>
                        <a:pt x="52" y="38"/>
                      </a:lnTo>
                      <a:lnTo>
                        <a:pt x="24" y="50"/>
                      </a:lnTo>
                      <a:lnTo>
                        <a:pt x="0" y="55"/>
                      </a:lnTo>
                      <a:lnTo>
                        <a:pt x="52" y="0"/>
                      </a:lnTo>
                    </a:path>
                  </a:pathLst>
                </a:custGeom>
                <a:solidFill>
                  <a:srgbClr val="438E00"/>
                </a:solidFill>
                <a:ln w="9525" cap="rnd">
                  <a:noFill/>
                  <a:round/>
                  <a:headEnd/>
                  <a:tailEnd/>
                </a:ln>
              </p:spPr>
              <p:txBody>
                <a:bodyPr/>
                <a:lstStyle/>
                <a:p>
                  <a:endParaRPr lang="en-US" dirty="0"/>
                </a:p>
              </p:txBody>
            </p:sp>
            <p:sp>
              <p:nvSpPr>
                <p:cNvPr id="26684" name="Freeform 68"/>
                <p:cNvSpPr>
                  <a:spLocks/>
                </p:cNvSpPr>
                <p:nvPr/>
              </p:nvSpPr>
              <p:spPr bwMode="auto">
                <a:xfrm>
                  <a:off x="3949" y="1920"/>
                  <a:ext cx="53" cy="59"/>
                </a:xfrm>
                <a:custGeom>
                  <a:avLst/>
                  <a:gdLst>
                    <a:gd name="T0" fmla="*/ 52 w 53"/>
                    <a:gd name="T1" fmla="*/ 0 h 59"/>
                    <a:gd name="T2" fmla="*/ 52 w 53"/>
                    <a:gd name="T3" fmla="*/ 21 h 59"/>
                    <a:gd name="T4" fmla="*/ 52 w 53"/>
                    <a:gd name="T5" fmla="*/ 42 h 59"/>
                    <a:gd name="T6" fmla="*/ 28 w 53"/>
                    <a:gd name="T7" fmla="*/ 52 h 59"/>
                    <a:gd name="T8" fmla="*/ 0 w 53"/>
                    <a:gd name="T9" fmla="*/ 58 h 59"/>
                    <a:gd name="T10" fmla="*/ 0 60000 65536"/>
                    <a:gd name="T11" fmla="*/ 0 60000 65536"/>
                    <a:gd name="T12" fmla="*/ 0 60000 65536"/>
                    <a:gd name="T13" fmla="*/ 0 60000 65536"/>
                    <a:gd name="T14" fmla="*/ 0 60000 65536"/>
                    <a:gd name="T15" fmla="*/ 0 w 53"/>
                    <a:gd name="T16" fmla="*/ 0 h 59"/>
                    <a:gd name="T17" fmla="*/ 53 w 53"/>
                    <a:gd name="T18" fmla="*/ 59 h 59"/>
                  </a:gdLst>
                  <a:ahLst/>
                  <a:cxnLst>
                    <a:cxn ang="T10">
                      <a:pos x="T0" y="T1"/>
                    </a:cxn>
                    <a:cxn ang="T11">
                      <a:pos x="T2" y="T3"/>
                    </a:cxn>
                    <a:cxn ang="T12">
                      <a:pos x="T4" y="T5"/>
                    </a:cxn>
                    <a:cxn ang="T13">
                      <a:pos x="T6" y="T7"/>
                    </a:cxn>
                    <a:cxn ang="T14">
                      <a:pos x="T8" y="T9"/>
                    </a:cxn>
                  </a:cxnLst>
                  <a:rect l="T15" t="T16" r="T17" b="T18"/>
                  <a:pathLst>
                    <a:path w="53" h="59">
                      <a:moveTo>
                        <a:pt x="52" y="0"/>
                      </a:moveTo>
                      <a:lnTo>
                        <a:pt x="52" y="21"/>
                      </a:lnTo>
                      <a:lnTo>
                        <a:pt x="52" y="42"/>
                      </a:lnTo>
                      <a:lnTo>
                        <a:pt x="28" y="52"/>
                      </a:lnTo>
                      <a:lnTo>
                        <a:pt x="0" y="58"/>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5" name="Group 72"/>
              <p:cNvGrpSpPr>
                <a:grpSpLocks/>
              </p:cNvGrpSpPr>
              <p:nvPr/>
            </p:nvGrpSpPr>
            <p:grpSpPr bwMode="auto">
              <a:xfrm>
                <a:off x="4036" y="2038"/>
                <a:ext cx="70" cy="29"/>
                <a:chOff x="4036" y="2038"/>
                <a:chExt cx="70" cy="29"/>
              </a:xfrm>
            </p:grpSpPr>
            <p:sp>
              <p:nvSpPr>
                <p:cNvPr id="26681" name="Freeform 70"/>
                <p:cNvSpPr>
                  <a:spLocks/>
                </p:cNvSpPr>
                <p:nvPr/>
              </p:nvSpPr>
              <p:spPr bwMode="auto">
                <a:xfrm>
                  <a:off x="4039" y="2040"/>
                  <a:ext cx="67" cy="27"/>
                </a:xfrm>
                <a:custGeom>
                  <a:avLst/>
                  <a:gdLst>
                    <a:gd name="T0" fmla="*/ 0 w 67"/>
                    <a:gd name="T1" fmla="*/ 0 h 27"/>
                    <a:gd name="T2" fmla="*/ 22 w 67"/>
                    <a:gd name="T3" fmla="*/ 7 h 27"/>
                    <a:gd name="T4" fmla="*/ 40 w 67"/>
                    <a:gd name="T5" fmla="*/ 26 h 27"/>
                    <a:gd name="T6" fmla="*/ 66 w 67"/>
                    <a:gd name="T7" fmla="*/ 18 h 27"/>
                    <a:gd name="T8" fmla="*/ 0 w 67"/>
                    <a:gd name="T9" fmla="*/ 0 h 27"/>
                    <a:gd name="T10" fmla="*/ 0 60000 65536"/>
                    <a:gd name="T11" fmla="*/ 0 60000 65536"/>
                    <a:gd name="T12" fmla="*/ 0 60000 65536"/>
                    <a:gd name="T13" fmla="*/ 0 60000 65536"/>
                    <a:gd name="T14" fmla="*/ 0 60000 65536"/>
                    <a:gd name="T15" fmla="*/ 0 w 67"/>
                    <a:gd name="T16" fmla="*/ 0 h 27"/>
                    <a:gd name="T17" fmla="*/ 67 w 67"/>
                    <a:gd name="T18" fmla="*/ 27 h 27"/>
                  </a:gdLst>
                  <a:ahLst/>
                  <a:cxnLst>
                    <a:cxn ang="T10">
                      <a:pos x="T0" y="T1"/>
                    </a:cxn>
                    <a:cxn ang="T11">
                      <a:pos x="T2" y="T3"/>
                    </a:cxn>
                    <a:cxn ang="T12">
                      <a:pos x="T4" y="T5"/>
                    </a:cxn>
                    <a:cxn ang="T13">
                      <a:pos x="T6" y="T7"/>
                    </a:cxn>
                    <a:cxn ang="T14">
                      <a:pos x="T8" y="T9"/>
                    </a:cxn>
                  </a:cxnLst>
                  <a:rect l="T15" t="T16" r="T17" b="T18"/>
                  <a:pathLst>
                    <a:path w="67" h="27">
                      <a:moveTo>
                        <a:pt x="0" y="0"/>
                      </a:moveTo>
                      <a:lnTo>
                        <a:pt x="22" y="7"/>
                      </a:lnTo>
                      <a:lnTo>
                        <a:pt x="40" y="26"/>
                      </a:lnTo>
                      <a:lnTo>
                        <a:pt x="66" y="18"/>
                      </a:lnTo>
                      <a:lnTo>
                        <a:pt x="0" y="0"/>
                      </a:lnTo>
                    </a:path>
                  </a:pathLst>
                </a:custGeom>
                <a:solidFill>
                  <a:srgbClr val="438E00"/>
                </a:solidFill>
                <a:ln w="9525" cap="rnd">
                  <a:noFill/>
                  <a:round/>
                  <a:headEnd/>
                  <a:tailEnd/>
                </a:ln>
              </p:spPr>
              <p:txBody>
                <a:bodyPr/>
                <a:lstStyle/>
                <a:p>
                  <a:endParaRPr lang="en-US" dirty="0"/>
                </a:p>
              </p:txBody>
            </p:sp>
            <p:sp>
              <p:nvSpPr>
                <p:cNvPr id="26682" name="Freeform 71"/>
                <p:cNvSpPr>
                  <a:spLocks/>
                </p:cNvSpPr>
                <p:nvPr/>
              </p:nvSpPr>
              <p:spPr bwMode="auto">
                <a:xfrm>
                  <a:off x="4036" y="2038"/>
                  <a:ext cx="65" cy="25"/>
                </a:xfrm>
                <a:custGeom>
                  <a:avLst/>
                  <a:gdLst>
                    <a:gd name="T0" fmla="*/ 0 w 65"/>
                    <a:gd name="T1" fmla="*/ 0 h 25"/>
                    <a:gd name="T2" fmla="*/ 25 w 65"/>
                    <a:gd name="T3" fmla="*/ 6 h 25"/>
                    <a:gd name="T4" fmla="*/ 42 w 65"/>
                    <a:gd name="T5" fmla="*/ 24 h 25"/>
                    <a:gd name="T6" fmla="*/ 64 w 65"/>
                    <a:gd name="T7" fmla="*/ 17 h 25"/>
                    <a:gd name="T8" fmla="*/ 0 60000 65536"/>
                    <a:gd name="T9" fmla="*/ 0 60000 65536"/>
                    <a:gd name="T10" fmla="*/ 0 60000 65536"/>
                    <a:gd name="T11" fmla="*/ 0 60000 65536"/>
                    <a:gd name="T12" fmla="*/ 0 w 65"/>
                    <a:gd name="T13" fmla="*/ 0 h 25"/>
                    <a:gd name="T14" fmla="*/ 65 w 65"/>
                    <a:gd name="T15" fmla="*/ 25 h 25"/>
                  </a:gdLst>
                  <a:ahLst/>
                  <a:cxnLst>
                    <a:cxn ang="T8">
                      <a:pos x="T0" y="T1"/>
                    </a:cxn>
                    <a:cxn ang="T9">
                      <a:pos x="T2" y="T3"/>
                    </a:cxn>
                    <a:cxn ang="T10">
                      <a:pos x="T4" y="T5"/>
                    </a:cxn>
                    <a:cxn ang="T11">
                      <a:pos x="T6" y="T7"/>
                    </a:cxn>
                  </a:cxnLst>
                  <a:rect l="T12" t="T13" r="T14" b="T15"/>
                  <a:pathLst>
                    <a:path w="65" h="25">
                      <a:moveTo>
                        <a:pt x="0" y="0"/>
                      </a:moveTo>
                      <a:lnTo>
                        <a:pt x="25" y="6"/>
                      </a:lnTo>
                      <a:lnTo>
                        <a:pt x="42" y="24"/>
                      </a:lnTo>
                      <a:lnTo>
                        <a:pt x="64" y="1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6" name="Group 75"/>
              <p:cNvGrpSpPr>
                <a:grpSpLocks/>
              </p:cNvGrpSpPr>
              <p:nvPr/>
            </p:nvGrpSpPr>
            <p:grpSpPr bwMode="auto">
              <a:xfrm>
                <a:off x="4030" y="2157"/>
                <a:ext cx="32" cy="104"/>
                <a:chOff x="4030" y="2157"/>
                <a:chExt cx="32" cy="104"/>
              </a:xfrm>
            </p:grpSpPr>
            <p:sp>
              <p:nvSpPr>
                <p:cNvPr id="26679" name="Freeform 73"/>
                <p:cNvSpPr>
                  <a:spLocks/>
                </p:cNvSpPr>
                <p:nvPr/>
              </p:nvSpPr>
              <p:spPr bwMode="auto">
                <a:xfrm>
                  <a:off x="4033" y="2159"/>
                  <a:ext cx="29" cy="102"/>
                </a:xfrm>
                <a:custGeom>
                  <a:avLst/>
                  <a:gdLst>
                    <a:gd name="T0" fmla="*/ 6 w 29"/>
                    <a:gd name="T1" fmla="*/ 0 h 102"/>
                    <a:gd name="T2" fmla="*/ 6 w 29"/>
                    <a:gd name="T3" fmla="*/ 13 h 102"/>
                    <a:gd name="T4" fmla="*/ 6 w 29"/>
                    <a:gd name="T5" fmla="*/ 26 h 102"/>
                    <a:gd name="T6" fmla="*/ 0 w 29"/>
                    <a:gd name="T7" fmla="*/ 39 h 102"/>
                    <a:gd name="T8" fmla="*/ 0 w 29"/>
                    <a:gd name="T9" fmla="*/ 54 h 102"/>
                    <a:gd name="T10" fmla="*/ 0 w 29"/>
                    <a:gd name="T11" fmla="*/ 64 h 102"/>
                    <a:gd name="T12" fmla="*/ 0 w 29"/>
                    <a:gd name="T13" fmla="*/ 79 h 102"/>
                    <a:gd name="T14" fmla="*/ 13 w 29"/>
                    <a:gd name="T15" fmla="*/ 92 h 102"/>
                    <a:gd name="T16" fmla="*/ 28 w 29"/>
                    <a:gd name="T17" fmla="*/ 101 h 102"/>
                    <a:gd name="T18" fmla="*/ 6 w 2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02"/>
                    <a:gd name="T32" fmla="*/ 29 w 2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02">
                      <a:moveTo>
                        <a:pt x="6" y="0"/>
                      </a:moveTo>
                      <a:lnTo>
                        <a:pt x="6" y="13"/>
                      </a:lnTo>
                      <a:lnTo>
                        <a:pt x="6" y="26"/>
                      </a:lnTo>
                      <a:lnTo>
                        <a:pt x="0" y="39"/>
                      </a:lnTo>
                      <a:lnTo>
                        <a:pt x="0" y="54"/>
                      </a:lnTo>
                      <a:lnTo>
                        <a:pt x="0" y="64"/>
                      </a:lnTo>
                      <a:lnTo>
                        <a:pt x="0" y="79"/>
                      </a:lnTo>
                      <a:lnTo>
                        <a:pt x="13" y="92"/>
                      </a:lnTo>
                      <a:lnTo>
                        <a:pt x="28" y="101"/>
                      </a:lnTo>
                      <a:lnTo>
                        <a:pt x="6" y="0"/>
                      </a:lnTo>
                    </a:path>
                  </a:pathLst>
                </a:custGeom>
                <a:solidFill>
                  <a:srgbClr val="438E00"/>
                </a:solidFill>
                <a:ln w="9525" cap="rnd">
                  <a:noFill/>
                  <a:round/>
                  <a:headEnd/>
                  <a:tailEnd/>
                </a:ln>
              </p:spPr>
              <p:txBody>
                <a:bodyPr/>
                <a:lstStyle/>
                <a:p>
                  <a:endParaRPr lang="en-US" dirty="0"/>
                </a:p>
              </p:txBody>
            </p:sp>
            <p:sp>
              <p:nvSpPr>
                <p:cNvPr id="26680" name="Freeform 74"/>
                <p:cNvSpPr>
                  <a:spLocks/>
                </p:cNvSpPr>
                <p:nvPr/>
              </p:nvSpPr>
              <p:spPr bwMode="auto">
                <a:xfrm>
                  <a:off x="4030" y="2157"/>
                  <a:ext cx="29" cy="98"/>
                </a:xfrm>
                <a:custGeom>
                  <a:avLst/>
                  <a:gdLst>
                    <a:gd name="T0" fmla="*/ 6 w 29"/>
                    <a:gd name="T1" fmla="*/ 0 h 98"/>
                    <a:gd name="T2" fmla="*/ 6 w 29"/>
                    <a:gd name="T3" fmla="*/ 12 h 98"/>
                    <a:gd name="T4" fmla="*/ 6 w 29"/>
                    <a:gd name="T5" fmla="*/ 25 h 98"/>
                    <a:gd name="T6" fmla="*/ 0 w 29"/>
                    <a:gd name="T7" fmla="*/ 41 h 98"/>
                    <a:gd name="T8" fmla="*/ 0 w 29"/>
                    <a:gd name="T9" fmla="*/ 54 h 98"/>
                    <a:gd name="T10" fmla="*/ 0 w 29"/>
                    <a:gd name="T11" fmla="*/ 65 h 98"/>
                    <a:gd name="T12" fmla="*/ 0 w 29"/>
                    <a:gd name="T13" fmla="*/ 79 h 98"/>
                    <a:gd name="T14" fmla="*/ 9 w 29"/>
                    <a:gd name="T15" fmla="*/ 88 h 98"/>
                    <a:gd name="T16" fmla="*/ 28 w 29"/>
                    <a:gd name="T17" fmla="*/ 9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98"/>
                    <a:gd name="T29" fmla="*/ 29 w 2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98">
                      <a:moveTo>
                        <a:pt x="6" y="0"/>
                      </a:moveTo>
                      <a:lnTo>
                        <a:pt x="6" y="12"/>
                      </a:lnTo>
                      <a:lnTo>
                        <a:pt x="6" y="25"/>
                      </a:lnTo>
                      <a:lnTo>
                        <a:pt x="0" y="41"/>
                      </a:lnTo>
                      <a:lnTo>
                        <a:pt x="0" y="54"/>
                      </a:lnTo>
                      <a:lnTo>
                        <a:pt x="0" y="65"/>
                      </a:lnTo>
                      <a:lnTo>
                        <a:pt x="0" y="79"/>
                      </a:lnTo>
                      <a:lnTo>
                        <a:pt x="9" y="88"/>
                      </a:lnTo>
                      <a:lnTo>
                        <a:pt x="28"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grpSp>
          <p:nvGrpSpPr>
            <p:cNvPr id="27" name="Group 94"/>
            <p:cNvGrpSpPr>
              <a:grpSpLocks/>
            </p:cNvGrpSpPr>
            <p:nvPr/>
          </p:nvGrpSpPr>
          <p:grpSpPr bwMode="auto">
            <a:xfrm>
              <a:off x="4212" y="1782"/>
              <a:ext cx="293" cy="401"/>
              <a:chOff x="4212" y="1782"/>
              <a:chExt cx="293" cy="401"/>
            </a:xfrm>
          </p:grpSpPr>
          <p:sp>
            <p:nvSpPr>
              <p:cNvPr id="26655" name="Freeform 77"/>
              <p:cNvSpPr>
                <a:spLocks/>
              </p:cNvSpPr>
              <p:nvPr/>
            </p:nvSpPr>
            <p:spPr bwMode="auto">
              <a:xfrm>
                <a:off x="4212" y="1782"/>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solidFill>
                <a:srgbClr val="438E00"/>
              </a:solidFill>
              <a:ln w="9525" cap="rnd">
                <a:noFill/>
                <a:round/>
                <a:headEnd/>
                <a:tailEnd/>
              </a:ln>
            </p:spPr>
            <p:txBody>
              <a:bodyPr/>
              <a:lstStyle/>
              <a:p>
                <a:endParaRPr lang="en-US" dirty="0"/>
              </a:p>
            </p:txBody>
          </p:sp>
          <p:sp>
            <p:nvSpPr>
              <p:cNvPr id="26656" name="Freeform 78"/>
              <p:cNvSpPr>
                <a:spLocks/>
              </p:cNvSpPr>
              <p:nvPr/>
            </p:nvSpPr>
            <p:spPr bwMode="auto">
              <a:xfrm>
                <a:off x="4212" y="1782"/>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noFill/>
              <a:ln w="12700" cap="rnd" cmpd="sng">
                <a:solidFill>
                  <a:srgbClr val="000000"/>
                </a:solidFill>
                <a:prstDash val="solid"/>
                <a:round/>
                <a:headEnd type="none" w="sm" len="sm"/>
                <a:tailEnd type="none" w="sm" len="sm"/>
              </a:ln>
            </p:spPr>
            <p:txBody>
              <a:bodyPr/>
              <a:lstStyle/>
              <a:p>
                <a:endParaRPr lang="en-US" dirty="0"/>
              </a:p>
            </p:txBody>
          </p:sp>
          <p:grpSp>
            <p:nvGrpSpPr>
              <p:cNvPr id="28" name="Group 81"/>
              <p:cNvGrpSpPr>
                <a:grpSpLocks/>
              </p:cNvGrpSpPr>
              <p:nvPr/>
            </p:nvGrpSpPr>
            <p:grpSpPr bwMode="auto">
              <a:xfrm>
                <a:off x="4303" y="2083"/>
                <a:ext cx="24" cy="100"/>
                <a:chOff x="4303" y="2083"/>
                <a:chExt cx="24" cy="100"/>
              </a:xfrm>
            </p:grpSpPr>
            <p:sp>
              <p:nvSpPr>
                <p:cNvPr id="26670" name="Freeform 79"/>
                <p:cNvSpPr>
                  <a:spLocks/>
                </p:cNvSpPr>
                <p:nvPr/>
              </p:nvSpPr>
              <p:spPr bwMode="auto">
                <a:xfrm>
                  <a:off x="4303" y="2086"/>
                  <a:ext cx="22" cy="97"/>
                </a:xfrm>
                <a:custGeom>
                  <a:avLst/>
                  <a:gdLst>
                    <a:gd name="T0" fmla="*/ 21 w 22"/>
                    <a:gd name="T1" fmla="*/ 0 h 97"/>
                    <a:gd name="T2" fmla="*/ 21 w 22"/>
                    <a:gd name="T3" fmla="*/ 18 h 97"/>
                    <a:gd name="T4" fmla="*/ 21 w 22"/>
                    <a:gd name="T5" fmla="*/ 38 h 97"/>
                    <a:gd name="T6" fmla="*/ 21 w 22"/>
                    <a:gd name="T7" fmla="*/ 56 h 97"/>
                    <a:gd name="T8" fmla="*/ 21 w 22"/>
                    <a:gd name="T9" fmla="*/ 76 h 97"/>
                    <a:gd name="T10" fmla="*/ 0 w 22"/>
                    <a:gd name="T11" fmla="*/ 96 h 97"/>
                    <a:gd name="T12" fmla="*/ 21 w 22"/>
                    <a:gd name="T13" fmla="*/ 0 h 97"/>
                    <a:gd name="T14" fmla="*/ 0 60000 65536"/>
                    <a:gd name="T15" fmla="*/ 0 60000 65536"/>
                    <a:gd name="T16" fmla="*/ 0 60000 65536"/>
                    <a:gd name="T17" fmla="*/ 0 60000 65536"/>
                    <a:gd name="T18" fmla="*/ 0 60000 65536"/>
                    <a:gd name="T19" fmla="*/ 0 60000 65536"/>
                    <a:gd name="T20" fmla="*/ 0 60000 65536"/>
                    <a:gd name="T21" fmla="*/ 0 w 22"/>
                    <a:gd name="T22" fmla="*/ 0 h 97"/>
                    <a:gd name="T23" fmla="*/ 22 w 2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97">
                      <a:moveTo>
                        <a:pt x="21" y="0"/>
                      </a:moveTo>
                      <a:lnTo>
                        <a:pt x="21" y="18"/>
                      </a:lnTo>
                      <a:lnTo>
                        <a:pt x="21" y="38"/>
                      </a:lnTo>
                      <a:lnTo>
                        <a:pt x="21" y="56"/>
                      </a:lnTo>
                      <a:lnTo>
                        <a:pt x="21" y="76"/>
                      </a:lnTo>
                      <a:lnTo>
                        <a:pt x="0" y="96"/>
                      </a:lnTo>
                      <a:lnTo>
                        <a:pt x="21" y="0"/>
                      </a:lnTo>
                    </a:path>
                  </a:pathLst>
                </a:custGeom>
                <a:solidFill>
                  <a:srgbClr val="438E00"/>
                </a:solidFill>
                <a:ln w="9525" cap="rnd">
                  <a:noFill/>
                  <a:round/>
                  <a:headEnd/>
                  <a:tailEnd/>
                </a:ln>
              </p:spPr>
              <p:txBody>
                <a:bodyPr/>
                <a:lstStyle/>
                <a:p>
                  <a:endParaRPr lang="en-US" dirty="0"/>
                </a:p>
              </p:txBody>
            </p:sp>
            <p:sp>
              <p:nvSpPr>
                <p:cNvPr id="26671" name="Freeform 80"/>
                <p:cNvSpPr>
                  <a:spLocks/>
                </p:cNvSpPr>
                <p:nvPr/>
              </p:nvSpPr>
              <p:spPr bwMode="auto">
                <a:xfrm>
                  <a:off x="4303" y="2083"/>
                  <a:ext cx="24" cy="98"/>
                </a:xfrm>
                <a:custGeom>
                  <a:avLst/>
                  <a:gdLst>
                    <a:gd name="T0" fmla="*/ 23 w 24"/>
                    <a:gd name="T1" fmla="*/ 0 h 98"/>
                    <a:gd name="T2" fmla="*/ 23 w 24"/>
                    <a:gd name="T3" fmla="*/ 19 h 98"/>
                    <a:gd name="T4" fmla="*/ 23 w 24"/>
                    <a:gd name="T5" fmla="*/ 38 h 98"/>
                    <a:gd name="T6" fmla="*/ 23 w 24"/>
                    <a:gd name="T7" fmla="*/ 59 h 98"/>
                    <a:gd name="T8" fmla="*/ 23 w 24"/>
                    <a:gd name="T9" fmla="*/ 79 h 98"/>
                    <a:gd name="T10" fmla="*/ 0 w 24"/>
                    <a:gd name="T11" fmla="*/ 97 h 98"/>
                    <a:gd name="T12" fmla="*/ 0 60000 65536"/>
                    <a:gd name="T13" fmla="*/ 0 60000 65536"/>
                    <a:gd name="T14" fmla="*/ 0 60000 65536"/>
                    <a:gd name="T15" fmla="*/ 0 60000 65536"/>
                    <a:gd name="T16" fmla="*/ 0 60000 65536"/>
                    <a:gd name="T17" fmla="*/ 0 60000 65536"/>
                    <a:gd name="T18" fmla="*/ 0 w 24"/>
                    <a:gd name="T19" fmla="*/ 0 h 98"/>
                    <a:gd name="T20" fmla="*/ 24 w 2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4" h="98">
                      <a:moveTo>
                        <a:pt x="23" y="0"/>
                      </a:moveTo>
                      <a:lnTo>
                        <a:pt x="23" y="19"/>
                      </a:lnTo>
                      <a:lnTo>
                        <a:pt x="23" y="38"/>
                      </a:lnTo>
                      <a:lnTo>
                        <a:pt x="23" y="59"/>
                      </a:lnTo>
                      <a:lnTo>
                        <a:pt x="23" y="79"/>
                      </a:lnTo>
                      <a:lnTo>
                        <a:pt x="0"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9" name="Group 84"/>
              <p:cNvGrpSpPr>
                <a:grpSpLocks/>
              </p:cNvGrpSpPr>
              <p:nvPr/>
            </p:nvGrpSpPr>
            <p:grpSpPr bwMode="auto">
              <a:xfrm>
                <a:off x="4286" y="1971"/>
                <a:ext cx="88" cy="45"/>
                <a:chOff x="4286" y="1971"/>
                <a:chExt cx="88" cy="45"/>
              </a:xfrm>
            </p:grpSpPr>
            <p:sp>
              <p:nvSpPr>
                <p:cNvPr id="26668" name="Freeform 82"/>
                <p:cNvSpPr>
                  <a:spLocks/>
                </p:cNvSpPr>
                <p:nvPr/>
              </p:nvSpPr>
              <p:spPr bwMode="auto">
                <a:xfrm>
                  <a:off x="4288" y="1975"/>
                  <a:ext cx="86" cy="41"/>
                </a:xfrm>
                <a:custGeom>
                  <a:avLst/>
                  <a:gdLst>
                    <a:gd name="T0" fmla="*/ 0 w 86"/>
                    <a:gd name="T1" fmla="*/ 0 h 41"/>
                    <a:gd name="T2" fmla="*/ 15 w 86"/>
                    <a:gd name="T3" fmla="*/ 21 h 41"/>
                    <a:gd name="T4" fmla="*/ 35 w 86"/>
                    <a:gd name="T5" fmla="*/ 40 h 41"/>
                    <a:gd name="T6" fmla="*/ 59 w 86"/>
                    <a:gd name="T7" fmla="*/ 40 h 41"/>
                    <a:gd name="T8" fmla="*/ 85 w 86"/>
                    <a:gd name="T9" fmla="*/ 27 h 41"/>
                    <a:gd name="T10" fmla="*/ 0 w 86"/>
                    <a:gd name="T11" fmla="*/ 0 h 41"/>
                    <a:gd name="T12" fmla="*/ 0 60000 65536"/>
                    <a:gd name="T13" fmla="*/ 0 60000 65536"/>
                    <a:gd name="T14" fmla="*/ 0 60000 65536"/>
                    <a:gd name="T15" fmla="*/ 0 60000 65536"/>
                    <a:gd name="T16" fmla="*/ 0 60000 65536"/>
                    <a:gd name="T17" fmla="*/ 0 60000 65536"/>
                    <a:gd name="T18" fmla="*/ 0 w 86"/>
                    <a:gd name="T19" fmla="*/ 0 h 41"/>
                    <a:gd name="T20" fmla="*/ 86 w 8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86" h="41">
                      <a:moveTo>
                        <a:pt x="0" y="0"/>
                      </a:moveTo>
                      <a:lnTo>
                        <a:pt x="15" y="21"/>
                      </a:lnTo>
                      <a:lnTo>
                        <a:pt x="35" y="40"/>
                      </a:lnTo>
                      <a:lnTo>
                        <a:pt x="59" y="40"/>
                      </a:lnTo>
                      <a:lnTo>
                        <a:pt x="85" y="27"/>
                      </a:lnTo>
                      <a:lnTo>
                        <a:pt x="0" y="0"/>
                      </a:lnTo>
                    </a:path>
                  </a:pathLst>
                </a:custGeom>
                <a:solidFill>
                  <a:srgbClr val="438E00"/>
                </a:solidFill>
                <a:ln w="9525" cap="rnd">
                  <a:noFill/>
                  <a:round/>
                  <a:headEnd/>
                  <a:tailEnd/>
                </a:ln>
              </p:spPr>
              <p:txBody>
                <a:bodyPr/>
                <a:lstStyle/>
                <a:p>
                  <a:endParaRPr lang="en-US" dirty="0"/>
                </a:p>
              </p:txBody>
            </p:sp>
            <p:sp>
              <p:nvSpPr>
                <p:cNvPr id="26669" name="Freeform 83"/>
                <p:cNvSpPr>
                  <a:spLocks/>
                </p:cNvSpPr>
                <p:nvPr/>
              </p:nvSpPr>
              <p:spPr bwMode="auto">
                <a:xfrm>
                  <a:off x="4286" y="1971"/>
                  <a:ext cx="83" cy="42"/>
                </a:xfrm>
                <a:custGeom>
                  <a:avLst/>
                  <a:gdLst>
                    <a:gd name="T0" fmla="*/ 0 w 83"/>
                    <a:gd name="T1" fmla="*/ 0 h 42"/>
                    <a:gd name="T2" fmla="*/ 16 w 83"/>
                    <a:gd name="T3" fmla="*/ 21 h 42"/>
                    <a:gd name="T4" fmla="*/ 31 w 83"/>
                    <a:gd name="T5" fmla="*/ 41 h 42"/>
                    <a:gd name="T6" fmla="*/ 58 w 83"/>
                    <a:gd name="T7" fmla="*/ 41 h 42"/>
                    <a:gd name="T8" fmla="*/ 82 w 83"/>
                    <a:gd name="T9" fmla="*/ 26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0"/>
                      </a:moveTo>
                      <a:lnTo>
                        <a:pt x="16" y="21"/>
                      </a:lnTo>
                      <a:lnTo>
                        <a:pt x="31" y="41"/>
                      </a:lnTo>
                      <a:lnTo>
                        <a:pt x="58" y="41"/>
                      </a:lnTo>
                      <a:lnTo>
                        <a:pt x="82" y="26"/>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30" name="Group 87"/>
              <p:cNvGrpSpPr>
                <a:grpSpLocks/>
              </p:cNvGrpSpPr>
              <p:nvPr/>
            </p:nvGrpSpPr>
            <p:grpSpPr bwMode="auto">
              <a:xfrm>
                <a:off x="4274" y="1837"/>
                <a:ext cx="58" cy="61"/>
                <a:chOff x="4274" y="1837"/>
                <a:chExt cx="58" cy="61"/>
              </a:xfrm>
            </p:grpSpPr>
            <p:sp>
              <p:nvSpPr>
                <p:cNvPr id="26666" name="Freeform 85"/>
                <p:cNvSpPr>
                  <a:spLocks/>
                </p:cNvSpPr>
                <p:nvPr/>
              </p:nvSpPr>
              <p:spPr bwMode="auto">
                <a:xfrm>
                  <a:off x="4279" y="1842"/>
                  <a:ext cx="53" cy="56"/>
                </a:xfrm>
                <a:custGeom>
                  <a:avLst/>
                  <a:gdLst>
                    <a:gd name="T0" fmla="*/ 52 w 53"/>
                    <a:gd name="T1" fmla="*/ 0 h 56"/>
                    <a:gd name="T2" fmla="*/ 52 w 53"/>
                    <a:gd name="T3" fmla="*/ 18 h 56"/>
                    <a:gd name="T4" fmla="*/ 52 w 53"/>
                    <a:gd name="T5" fmla="*/ 38 h 56"/>
                    <a:gd name="T6" fmla="*/ 24 w 53"/>
                    <a:gd name="T7" fmla="*/ 50 h 56"/>
                    <a:gd name="T8" fmla="*/ 0 w 53"/>
                    <a:gd name="T9" fmla="*/ 55 h 56"/>
                    <a:gd name="T10" fmla="*/ 52 w 53"/>
                    <a:gd name="T11" fmla="*/ 0 h 56"/>
                    <a:gd name="T12" fmla="*/ 0 60000 65536"/>
                    <a:gd name="T13" fmla="*/ 0 60000 65536"/>
                    <a:gd name="T14" fmla="*/ 0 60000 65536"/>
                    <a:gd name="T15" fmla="*/ 0 60000 65536"/>
                    <a:gd name="T16" fmla="*/ 0 60000 65536"/>
                    <a:gd name="T17" fmla="*/ 0 60000 65536"/>
                    <a:gd name="T18" fmla="*/ 0 w 53"/>
                    <a:gd name="T19" fmla="*/ 0 h 56"/>
                    <a:gd name="T20" fmla="*/ 53 w 5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3" h="56">
                      <a:moveTo>
                        <a:pt x="52" y="0"/>
                      </a:moveTo>
                      <a:lnTo>
                        <a:pt x="52" y="18"/>
                      </a:lnTo>
                      <a:lnTo>
                        <a:pt x="52" y="38"/>
                      </a:lnTo>
                      <a:lnTo>
                        <a:pt x="24" y="50"/>
                      </a:lnTo>
                      <a:lnTo>
                        <a:pt x="0" y="55"/>
                      </a:lnTo>
                      <a:lnTo>
                        <a:pt x="52" y="0"/>
                      </a:lnTo>
                    </a:path>
                  </a:pathLst>
                </a:custGeom>
                <a:solidFill>
                  <a:srgbClr val="438E00"/>
                </a:solidFill>
                <a:ln w="9525" cap="rnd">
                  <a:noFill/>
                  <a:round/>
                  <a:headEnd/>
                  <a:tailEnd/>
                </a:ln>
              </p:spPr>
              <p:txBody>
                <a:bodyPr/>
                <a:lstStyle/>
                <a:p>
                  <a:endParaRPr lang="en-US" dirty="0"/>
                </a:p>
              </p:txBody>
            </p:sp>
            <p:sp>
              <p:nvSpPr>
                <p:cNvPr id="26667" name="Freeform 86"/>
                <p:cNvSpPr>
                  <a:spLocks/>
                </p:cNvSpPr>
                <p:nvPr/>
              </p:nvSpPr>
              <p:spPr bwMode="auto">
                <a:xfrm>
                  <a:off x="4274" y="1837"/>
                  <a:ext cx="53" cy="59"/>
                </a:xfrm>
                <a:custGeom>
                  <a:avLst/>
                  <a:gdLst>
                    <a:gd name="T0" fmla="*/ 52 w 53"/>
                    <a:gd name="T1" fmla="*/ 0 h 59"/>
                    <a:gd name="T2" fmla="*/ 52 w 53"/>
                    <a:gd name="T3" fmla="*/ 21 h 59"/>
                    <a:gd name="T4" fmla="*/ 52 w 53"/>
                    <a:gd name="T5" fmla="*/ 42 h 59"/>
                    <a:gd name="T6" fmla="*/ 28 w 53"/>
                    <a:gd name="T7" fmla="*/ 52 h 59"/>
                    <a:gd name="T8" fmla="*/ 0 w 53"/>
                    <a:gd name="T9" fmla="*/ 58 h 59"/>
                    <a:gd name="T10" fmla="*/ 0 60000 65536"/>
                    <a:gd name="T11" fmla="*/ 0 60000 65536"/>
                    <a:gd name="T12" fmla="*/ 0 60000 65536"/>
                    <a:gd name="T13" fmla="*/ 0 60000 65536"/>
                    <a:gd name="T14" fmla="*/ 0 60000 65536"/>
                    <a:gd name="T15" fmla="*/ 0 w 53"/>
                    <a:gd name="T16" fmla="*/ 0 h 59"/>
                    <a:gd name="T17" fmla="*/ 53 w 53"/>
                    <a:gd name="T18" fmla="*/ 59 h 59"/>
                  </a:gdLst>
                  <a:ahLst/>
                  <a:cxnLst>
                    <a:cxn ang="T10">
                      <a:pos x="T0" y="T1"/>
                    </a:cxn>
                    <a:cxn ang="T11">
                      <a:pos x="T2" y="T3"/>
                    </a:cxn>
                    <a:cxn ang="T12">
                      <a:pos x="T4" y="T5"/>
                    </a:cxn>
                    <a:cxn ang="T13">
                      <a:pos x="T6" y="T7"/>
                    </a:cxn>
                    <a:cxn ang="T14">
                      <a:pos x="T8" y="T9"/>
                    </a:cxn>
                  </a:cxnLst>
                  <a:rect l="T15" t="T16" r="T17" b="T18"/>
                  <a:pathLst>
                    <a:path w="53" h="59">
                      <a:moveTo>
                        <a:pt x="52" y="0"/>
                      </a:moveTo>
                      <a:lnTo>
                        <a:pt x="52" y="21"/>
                      </a:lnTo>
                      <a:lnTo>
                        <a:pt x="52" y="42"/>
                      </a:lnTo>
                      <a:lnTo>
                        <a:pt x="28" y="52"/>
                      </a:lnTo>
                      <a:lnTo>
                        <a:pt x="0" y="58"/>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31" name="Group 90"/>
              <p:cNvGrpSpPr>
                <a:grpSpLocks/>
              </p:cNvGrpSpPr>
              <p:nvPr/>
            </p:nvGrpSpPr>
            <p:grpSpPr bwMode="auto">
              <a:xfrm>
                <a:off x="4361" y="1955"/>
                <a:ext cx="70" cy="29"/>
                <a:chOff x="4361" y="1955"/>
                <a:chExt cx="70" cy="29"/>
              </a:xfrm>
            </p:grpSpPr>
            <p:sp>
              <p:nvSpPr>
                <p:cNvPr id="26664" name="Freeform 88"/>
                <p:cNvSpPr>
                  <a:spLocks/>
                </p:cNvSpPr>
                <p:nvPr/>
              </p:nvSpPr>
              <p:spPr bwMode="auto">
                <a:xfrm>
                  <a:off x="4364" y="1957"/>
                  <a:ext cx="67" cy="27"/>
                </a:xfrm>
                <a:custGeom>
                  <a:avLst/>
                  <a:gdLst>
                    <a:gd name="T0" fmla="*/ 0 w 67"/>
                    <a:gd name="T1" fmla="*/ 0 h 27"/>
                    <a:gd name="T2" fmla="*/ 22 w 67"/>
                    <a:gd name="T3" fmla="*/ 7 h 27"/>
                    <a:gd name="T4" fmla="*/ 40 w 67"/>
                    <a:gd name="T5" fmla="*/ 26 h 27"/>
                    <a:gd name="T6" fmla="*/ 66 w 67"/>
                    <a:gd name="T7" fmla="*/ 18 h 27"/>
                    <a:gd name="T8" fmla="*/ 0 w 67"/>
                    <a:gd name="T9" fmla="*/ 0 h 27"/>
                    <a:gd name="T10" fmla="*/ 0 60000 65536"/>
                    <a:gd name="T11" fmla="*/ 0 60000 65536"/>
                    <a:gd name="T12" fmla="*/ 0 60000 65536"/>
                    <a:gd name="T13" fmla="*/ 0 60000 65536"/>
                    <a:gd name="T14" fmla="*/ 0 60000 65536"/>
                    <a:gd name="T15" fmla="*/ 0 w 67"/>
                    <a:gd name="T16" fmla="*/ 0 h 27"/>
                    <a:gd name="T17" fmla="*/ 67 w 67"/>
                    <a:gd name="T18" fmla="*/ 27 h 27"/>
                  </a:gdLst>
                  <a:ahLst/>
                  <a:cxnLst>
                    <a:cxn ang="T10">
                      <a:pos x="T0" y="T1"/>
                    </a:cxn>
                    <a:cxn ang="T11">
                      <a:pos x="T2" y="T3"/>
                    </a:cxn>
                    <a:cxn ang="T12">
                      <a:pos x="T4" y="T5"/>
                    </a:cxn>
                    <a:cxn ang="T13">
                      <a:pos x="T6" y="T7"/>
                    </a:cxn>
                    <a:cxn ang="T14">
                      <a:pos x="T8" y="T9"/>
                    </a:cxn>
                  </a:cxnLst>
                  <a:rect l="T15" t="T16" r="T17" b="T18"/>
                  <a:pathLst>
                    <a:path w="67" h="27">
                      <a:moveTo>
                        <a:pt x="0" y="0"/>
                      </a:moveTo>
                      <a:lnTo>
                        <a:pt x="22" y="7"/>
                      </a:lnTo>
                      <a:lnTo>
                        <a:pt x="40" y="26"/>
                      </a:lnTo>
                      <a:lnTo>
                        <a:pt x="66" y="18"/>
                      </a:lnTo>
                      <a:lnTo>
                        <a:pt x="0" y="0"/>
                      </a:lnTo>
                    </a:path>
                  </a:pathLst>
                </a:custGeom>
                <a:solidFill>
                  <a:srgbClr val="438E00"/>
                </a:solidFill>
                <a:ln w="9525" cap="rnd">
                  <a:noFill/>
                  <a:round/>
                  <a:headEnd/>
                  <a:tailEnd/>
                </a:ln>
              </p:spPr>
              <p:txBody>
                <a:bodyPr/>
                <a:lstStyle/>
                <a:p>
                  <a:endParaRPr lang="en-US" dirty="0"/>
                </a:p>
              </p:txBody>
            </p:sp>
            <p:sp>
              <p:nvSpPr>
                <p:cNvPr id="26665" name="Freeform 89"/>
                <p:cNvSpPr>
                  <a:spLocks/>
                </p:cNvSpPr>
                <p:nvPr/>
              </p:nvSpPr>
              <p:spPr bwMode="auto">
                <a:xfrm>
                  <a:off x="4361" y="1955"/>
                  <a:ext cx="65" cy="25"/>
                </a:xfrm>
                <a:custGeom>
                  <a:avLst/>
                  <a:gdLst>
                    <a:gd name="T0" fmla="*/ 0 w 65"/>
                    <a:gd name="T1" fmla="*/ 0 h 25"/>
                    <a:gd name="T2" fmla="*/ 25 w 65"/>
                    <a:gd name="T3" fmla="*/ 6 h 25"/>
                    <a:gd name="T4" fmla="*/ 42 w 65"/>
                    <a:gd name="T5" fmla="*/ 24 h 25"/>
                    <a:gd name="T6" fmla="*/ 64 w 65"/>
                    <a:gd name="T7" fmla="*/ 17 h 25"/>
                    <a:gd name="T8" fmla="*/ 0 60000 65536"/>
                    <a:gd name="T9" fmla="*/ 0 60000 65536"/>
                    <a:gd name="T10" fmla="*/ 0 60000 65536"/>
                    <a:gd name="T11" fmla="*/ 0 60000 65536"/>
                    <a:gd name="T12" fmla="*/ 0 w 65"/>
                    <a:gd name="T13" fmla="*/ 0 h 25"/>
                    <a:gd name="T14" fmla="*/ 65 w 65"/>
                    <a:gd name="T15" fmla="*/ 25 h 25"/>
                  </a:gdLst>
                  <a:ahLst/>
                  <a:cxnLst>
                    <a:cxn ang="T8">
                      <a:pos x="T0" y="T1"/>
                    </a:cxn>
                    <a:cxn ang="T9">
                      <a:pos x="T2" y="T3"/>
                    </a:cxn>
                    <a:cxn ang="T10">
                      <a:pos x="T4" y="T5"/>
                    </a:cxn>
                    <a:cxn ang="T11">
                      <a:pos x="T6" y="T7"/>
                    </a:cxn>
                  </a:cxnLst>
                  <a:rect l="T12" t="T13" r="T14" b="T15"/>
                  <a:pathLst>
                    <a:path w="65" h="25">
                      <a:moveTo>
                        <a:pt x="0" y="0"/>
                      </a:moveTo>
                      <a:lnTo>
                        <a:pt x="25" y="6"/>
                      </a:lnTo>
                      <a:lnTo>
                        <a:pt x="42" y="24"/>
                      </a:lnTo>
                      <a:lnTo>
                        <a:pt x="64" y="1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6657" name="Group 93"/>
              <p:cNvGrpSpPr>
                <a:grpSpLocks/>
              </p:cNvGrpSpPr>
              <p:nvPr/>
            </p:nvGrpSpPr>
            <p:grpSpPr bwMode="auto">
              <a:xfrm>
                <a:off x="4355" y="2074"/>
                <a:ext cx="32" cy="104"/>
                <a:chOff x="4355" y="2074"/>
                <a:chExt cx="32" cy="104"/>
              </a:xfrm>
            </p:grpSpPr>
            <p:sp>
              <p:nvSpPr>
                <p:cNvPr id="26662" name="Freeform 91"/>
                <p:cNvSpPr>
                  <a:spLocks/>
                </p:cNvSpPr>
                <p:nvPr/>
              </p:nvSpPr>
              <p:spPr bwMode="auto">
                <a:xfrm>
                  <a:off x="4358" y="2076"/>
                  <a:ext cx="29" cy="102"/>
                </a:xfrm>
                <a:custGeom>
                  <a:avLst/>
                  <a:gdLst>
                    <a:gd name="T0" fmla="*/ 6 w 29"/>
                    <a:gd name="T1" fmla="*/ 0 h 102"/>
                    <a:gd name="T2" fmla="*/ 6 w 29"/>
                    <a:gd name="T3" fmla="*/ 13 h 102"/>
                    <a:gd name="T4" fmla="*/ 6 w 29"/>
                    <a:gd name="T5" fmla="*/ 26 h 102"/>
                    <a:gd name="T6" fmla="*/ 0 w 29"/>
                    <a:gd name="T7" fmla="*/ 39 h 102"/>
                    <a:gd name="T8" fmla="*/ 0 w 29"/>
                    <a:gd name="T9" fmla="*/ 54 h 102"/>
                    <a:gd name="T10" fmla="*/ 0 w 29"/>
                    <a:gd name="T11" fmla="*/ 64 h 102"/>
                    <a:gd name="T12" fmla="*/ 0 w 29"/>
                    <a:gd name="T13" fmla="*/ 79 h 102"/>
                    <a:gd name="T14" fmla="*/ 13 w 29"/>
                    <a:gd name="T15" fmla="*/ 92 h 102"/>
                    <a:gd name="T16" fmla="*/ 28 w 29"/>
                    <a:gd name="T17" fmla="*/ 101 h 102"/>
                    <a:gd name="T18" fmla="*/ 6 w 2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02"/>
                    <a:gd name="T32" fmla="*/ 29 w 2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02">
                      <a:moveTo>
                        <a:pt x="6" y="0"/>
                      </a:moveTo>
                      <a:lnTo>
                        <a:pt x="6" y="13"/>
                      </a:lnTo>
                      <a:lnTo>
                        <a:pt x="6" y="26"/>
                      </a:lnTo>
                      <a:lnTo>
                        <a:pt x="0" y="39"/>
                      </a:lnTo>
                      <a:lnTo>
                        <a:pt x="0" y="54"/>
                      </a:lnTo>
                      <a:lnTo>
                        <a:pt x="0" y="64"/>
                      </a:lnTo>
                      <a:lnTo>
                        <a:pt x="0" y="79"/>
                      </a:lnTo>
                      <a:lnTo>
                        <a:pt x="13" y="92"/>
                      </a:lnTo>
                      <a:lnTo>
                        <a:pt x="28" y="101"/>
                      </a:lnTo>
                      <a:lnTo>
                        <a:pt x="6" y="0"/>
                      </a:lnTo>
                    </a:path>
                  </a:pathLst>
                </a:custGeom>
                <a:solidFill>
                  <a:srgbClr val="438E00"/>
                </a:solidFill>
                <a:ln w="9525" cap="rnd">
                  <a:noFill/>
                  <a:round/>
                  <a:headEnd/>
                  <a:tailEnd/>
                </a:ln>
              </p:spPr>
              <p:txBody>
                <a:bodyPr/>
                <a:lstStyle/>
                <a:p>
                  <a:endParaRPr lang="en-US" dirty="0"/>
                </a:p>
              </p:txBody>
            </p:sp>
            <p:sp>
              <p:nvSpPr>
                <p:cNvPr id="26663" name="Freeform 92"/>
                <p:cNvSpPr>
                  <a:spLocks/>
                </p:cNvSpPr>
                <p:nvPr/>
              </p:nvSpPr>
              <p:spPr bwMode="auto">
                <a:xfrm>
                  <a:off x="4355" y="2074"/>
                  <a:ext cx="29" cy="98"/>
                </a:xfrm>
                <a:custGeom>
                  <a:avLst/>
                  <a:gdLst>
                    <a:gd name="T0" fmla="*/ 6 w 29"/>
                    <a:gd name="T1" fmla="*/ 0 h 98"/>
                    <a:gd name="T2" fmla="*/ 6 w 29"/>
                    <a:gd name="T3" fmla="*/ 12 h 98"/>
                    <a:gd name="T4" fmla="*/ 6 w 29"/>
                    <a:gd name="T5" fmla="*/ 25 h 98"/>
                    <a:gd name="T6" fmla="*/ 0 w 29"/>
                    <a:gd name="T7" fmla="*/ 41 h 98"/>
                    <a:gd name="T8" fmla="*/ 0 w 29"/>
                    <a:gd name="T9" fmla="*/ 54 h 98"/>
                    <a:gd name="T10" fmla="*/ 0 w 29"/>
                    <a:gd name="T11" fmla="*/ 65 h 98"/>
                    <a:gd name="T12" fmla="*/ 0 w 29"/>
                    <a:gd name="T13" fmla="*/ 79 h 98"/>
                    <a:gd name="T14" fmla="*/ 9 w 29"/>
                    <a:gd name="T15" fmla="*/ 88 h 98"/>
                    <a:gd name="T16" fmla="*/ 28 w 29"/>
                    <a:gd name="T17" fmla="*/ 9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98"/>
                    <a:gd name="T29" fmla="*/ 29 w 2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98">
                      <a:moveTo>
                        <a:pt x="6" y="0"/>
                      </a:moveTo>
                      <a:lnTo>
                        <a:pt x="6" y="12"/>
                      </a:lnTo>
                      <a:lnTo>
                        <a:pt x="6" y="25"/>
                      </a:lnTo>
                      <a:lnTo>
                        <a:pt x="0" y="41"/>
                      </a:lnTo>
                      <a:lnTo>
                        <a:pt x="0" y="54"/>
                      </a:lnTo>
                      <a:lnTo>
                        <a:pt x="0" y="65"/>
                      </a:lnTo>
                      <a:lnTo>
                        <a:pt x="0" y="79"/>
                      </a:lnTo>
                      <a:lnTo>
                        <a:pt x="9" y="88"/>
                      </a:lnTo>
                      <a:lnTo>
                        <a:pt x="28"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grpSp>
          <p:nvGrpSpPr>
            <p:cNvPr id="26658" name="Group 112"/>
            <p:cNvGrpSpPr>
              <a:grpSpLocks/>
            </p:cNvGrpSpPr>
            <p:nvPr/>
          </p:nvGrpSpPr>
          <p:grpSpPr bwMode="auto">
            <a:xfrm>
              <a:off x="4670" y="1650"/>
              <a:ext cx="293" cy="401"/>
              <a:chOff x="4670" y="1650"/>
              <a:chExt cx="293" cy="401"/>
            </a:xfrm>
          </p:grpSpPr>
          <p:sp>
            <p:nvSpPr>
              <p:cNvPr id="26638" name="Freeform 95"/>
              <p:cNvSpPr>
                <a:spLocks/>
              </p:cNvSpPr>
              <p:nvPr/>
            </p:nvSpPr>
            <p:spPr bwMode="auto">
              <a:xfrm>
                <a:off x="4670" y="1650"/>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solidFill>
                <a:srgbClr val="438E00"/>
              </a:solidFill>
              <a:ln w="9525" cap="rnd">
                <a:noFill/>
                <a:round/>
                <a:headEnd/>
                <a:tailEnd/>
              </a:ln>
            </p:spPr>
            <p:txBody>
              <a:bodyPr/>
              <a:lstStyle/>
              <a:p>
                <a:endParaRPr lang="en-US" dirty="0"/>
              </a:p>
            </p:txBody>
          </p:sp>
          <p:sp>
            <p:nvSpPr>
              <p:cNvPr id="26639" name="Freeform 96"/>
              <p:cNvSpPr>
                <a:spLocks/>
              </p:cNvSpPr>
              <p:nvPr/>
            </p:nvSpPr>
            <p:spPr bwMode="auto">
              <a:xfrm>
                <a:off x="4670" y="1650"/>
                <a:ext cx="293" cy="305"/>
              </a:xfrm>
              <a:custGeom>
                <a:avLst/>
                <a:gdLst>
                  <a:gd name="T0" fmla="*/ 161 w 293"/>
                  <a:gd name="T1" fmla="*/ 21 h 305"/>
                  <a:gd name="T2" fmla="*/ 135 w 293"/>
                  <a:gd name="T3" fmla="*/ 8 h 305"/>
                  <a:gd name="T4" fmla="*/ 111 w 293"/>
                  <a:gd name="T5" fmla="*/ 0 h 305"/>
                  <a:gd name="T6" fmla="*/ 84 w 293"/>
                  <a:gd name="T7" fmla="*/ 0 h 305"/>
                  <a:gd name="T8" fmla="*/ 69 w 293"/>
                  <a:gd name="T9" fmla="*/ 21 h 305"/>
                  <a:gd name="T10" fmla="*/ 62 w 293"/>
                  <a:gd name="T11" fmla="*/ 38 h 305"/>
                  <a:gd name="T12" fmla="*/ 69 w 293"/>
                  <a:gd name="T13" fmla="*/ 60 h 305"/>
                  <a:gd name="T14" fmla="*/ 42 w 293"/>
                  <a:gd name="T15" fmla="*/ 66 h 305"/>
                  <a:gd name="T16" fmla="*/ 28 w 293"/>
                  <a:gd name="T17" fmla="*/ 84 h 305"/>
                  <a:gd name="T18" fmla="*/ 10 w 293"/>
                  <a:gd name="T19" fmla="*/ 106 h 305"/>
                  <a:gd name="T20" fmla="*/ 10 w 293"/>
                  <a:gd name="T21" fmla="*/ 122 h 305"/>
                  <a:gd name="T22" fmla="*/ 35 w 293"/>
                  <a:gd name="T23" fmla="*/ 135 h 305"/>
                  <a:gd name="T24" fmla="*/ 28 w 293"/>
                  <a:gd name="T25" fmla="*/ 155 h 305"/>
                  <a:gd name="T26" fmla="*/ 28 w 293"/>
                  <a:gd name="T27" fmla="*/ 175 h 305"/>
                  <a:gd name="T28" fmla="*/ 10 w 293"/>
                  <a:gd name="T29" fmla="*/ 192 h 305"/>
                  <a:gd name="T30" fmla="*/ 0 w 293"/>
                  <a:gd name="T31" fmla="*/ 214 h 305"/>
                  <a:gd name="T32" fmla="*/ 0 w 293"/>
                  <a:gd name="T33" fmla="*/ 233 h 305"/>
                  <a:gd name="T34" fmla="*/ 18 w 293"/>
                  <a:gd name="T35" fmla="*/ 252 h 305"/>
                  <a:gd name="T36" fmla="*/ 42 w 293"/>
                  <a:gd name="T37" fmla="*/ 259 h 305"/>
                  <a:gd name="T38" fmla="*/ 69 w 293"/>
                  <a:gd name="T39" fmla="*/ 269 h 305"/>
                  <a:gd name="T40" fmla="*/ 76 w 293"/>
                  <a:gd name="T41" fmla="*/ 290 h 305"/>
                  <a:gd name="T42" fmla="*/ 111 w 293"/>
                  <a:gd name="T43" fmla="*/ 304 h 305"/>
                  <a:gd name="T44" fmla="*/ 135 w 293"/>
                  <a:gd name="T45" fmla="*/ 297 h 305"/>
                  <a:gd name="T46" fmla="*/ 161 w 293"/>
                  <a:gd name="T47" fmla="*/ 284 h 305"/>
                  <a:gd name="T48" fmla="*/ 177 w 293"/>
                  <a:gd name="T49" fmla="*/ 264 h 305"/>
                  <a:gd name="T50" fmla="*/ 202 w 293"/>
                  <a:gd name="T51" fmla="*/ 264 h 305"/>
                  <a:gd name="T52" fmla="*/ 229 w 293"/>
                  <a:gd name="T53" fmla="*/ 264 h 305"/>
                  <a:gd name="T54" fmla="*/ 251 w 293"/>
                  <a:gd name="T55" fmla="*/ 259 h 305"/>
                  <a:gd name="T56" fmla="*/ 278 w 293"/>
                  <a:gd name="T57" fmla="*/ 252 h 305"/>
                  <a:gd name="T58" fmla="*/ 285 w 293"/>
                  <a:gd name="T59" fmla="*/ 233 h 305"/>
                  <a:gd name="T60" fmla="*/ 292 w 293"/>
                  <a:gd name="T61" fmla="*/ 214 h 305"/>
                  <a:gd name="T62" fmla="*/ 292 w 293"/>
                  <a:gd name="T63" fmla="*/ 192 h 305"/>
                  <a:gd name="T64" fmla="*/ 278 w 293"/>
                  <a:gd name="T65" fmla="*/ 175 h 305"/>
                  <a:gd name="T66" fmla="*/ 263 w 293"/>
                  <a:gd name="T67" fmla="*/ 155 h 305"/>
                  <a:gd name="T68" fmla="*/ 263 w 293"/>
                  <a:gd name="T69" fmla="*/ 135 h 305"/>
                  <a:gd name="T70" fmla="*/ 263 w 293"/>
                  <a:gd name="T71" fmla="*/ 115 h 305"/>
                  <a:gd name="T72" fmla="*/ 263 w 293"/>
                  <a:gd name="T73" fmla="*/ 98 h 305"/>
                  <a:gd name="T74" fmla="*/ 244 w 293"/>
                  <a:gd name="T75" fmla="*/ 77 h 305"/>
                  <a:gd name="T76" fmla="*/ 219 w 293"/>
                  <a:gd name="T77" fmla="*/ 71 h 305"/>
                  <a:gd name="T78" fmla="*/ 194 w 293"/>
                  <a:gd name="T79" fmla="*/ 66 h 305"/>
                  <a:gd name="T80" fmla="*/ 194 w 293"/>
                  <a:gd name="T81" fmla="*/ 46 h 305"/>
                  <a:gd name="T82" fmla="*/ 177 w 293"/>
                  <a:gd name="T83" fmla="*/ 25 h 305"/>
                  <a:gd name="T84" fmla="*/ 161 w 293"/>
                  <a:gd name="T85" fmla="*/ 21 h 3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305"/>
                  <a:gd name="T131" fmla="*/ 293 w 293"/>
                  <a:gd name="T132" fmla="*/ 305 h 3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305">
                    <a:moveTo>
                      <a:pt x="161" y="21"/>
                    </a:moveTo>
                    <a:lnTo>
                      <a:pt x="135" y="8"/>
                    </a:lnTo>
                    <a:lnTo>
                      <a:pt x="111" y="0"/>
                    </a:lnTo>
                    <a:lnTo>
                      <a:pt x="84" y="0"/>
                    </a:lnTo>
                    <a:lnTo>
                      <a:pt x="69" y="21"/>
                    </a:lnTo>
                    <a:lnTo>
                      <a:pt x="62" y="38"/>
                    </a:lnTo>
                    <a:lnTo>
                      <a:pt x="69" y="60"/>
                    </a:lnTo>
                    <a:lnTo>
                      <a:pt x="42" y="66"/>
                    </a:lnTo>
                    <a:lnTo>
                      <a:pt x="28" y="84"/>
                    </a:lnTo>
                    <a:lnTo>
                      <a:pt x="10" y="106"/>
                    </a:lnTo>
                    <a:lnTo>
                      <a:pt x="10" y="122"/>
                    </a:lnTo>
                    <a:lnTo>
                      <a:pt x="35" y="135"/>
                    </a:lnTo>
                    <a:lnTo>
                      <a:pt x="28" y="155"/>
                    </a:lnTo>
                    <a:lnTo>
                      <a:pt x="28" y="175"/>
                    </a:lnTo>
                    <a:lnTo>
                      <a:pt x="10" y="192"/>
                    </a:lnTo>
                    <a:lnTo>
                      <a:pt x="0" y="214"/>
                    </a:lnTo>
                    <a:lnTo>
                      <a:pt x="0" y="233"/>
                    </a:lnTo>
                    <a:lnTo>
                      <a:pt x="18" y="252"/>
                    </a:lnTo>
                    <a:lnTo>
                      <a:pt x="42" y="259"/>
                    </a:lnTo>
                    <a:lnTo>
                      <a:pt x="69" y="269"/>
                    </a:lnTo>
                    <a:lnTo>
                      <a:pt x="76" y="290"/>
                    </a:lnTo>
                    <a:lnTo>
                      <a:pt x="111" y="304"/>
                    </a:lnTo>
                    <a:lnTo>
                      <a:pt x="135" y="297"/>
                    </a:lnTo>
                    <a:lnTo>
                      <a:pt x="161" y="284"/>
                    </a:lnTo>
                    <a:lnTo>
                      <a:pt x="177" y="264"/>
                    </a:lnTo>
                    <a:lnTo>
                      <a:pt x="202" y="264"/>
                    </a:lnTo>
                    <a:lnTo>
                      <a:pt x="229" y="264"/>
                    </a:lnTo>
                    <a:lnTo>
                      <a:pt x="251" y="259"/>
                    </a:lnTo>
                    <a:lnTo>
                      <a:pt x="278" y="252"/>
                    </a:lnTo>
                    <a:lnTo>
                      <a:pt x="285" y="233"/>
                    </a:lnTo>
                    <a:lnTo>
                      <a:pt x="292" y="214"/>
                    </a:lnTo>
                    <a:lnTo>
                      <a:pt x="292" y="192"/>
                    </a:lnTo>
                    <a:lnTo>
                      <a:pt x="278" y="175"/>
                    </a:lnTo>
                    <a:lnTo>
                      <a:pt x="263" y="155"/>
                    </a:lnTo>
                    <a:lnTo>
                      <a:pt x="263" y="135"/>
                    </a:lnTo>
                    <a:lnTo>
                      <a:pt x="263" y="115"/>
                    </a:lnTo>
                    <a:lnTo>
                      <a:pt x="263" y="98"/>
                    </a:lnTo>
                    <a:lnTo>
                      <a:pt x="244" y="77"/>
                    </a:lnTo>
                    <a:lnTo>
                      <a:pt x="219" y="71"/>
                    </a:lnTo>
                    <a:lnTo>
                      <a:pt x="194" y="66"/>
                    </a:lnTo>
                    <a:lnTo>
                      <a:pt x="194" y="46"/>
                    </a:lnTo>
                    <a:lnTo>
                      <a:pt x="177" y="25"/>
                    </a:lnTo>
                    <a:lnTo>
                      <a:pt x="161" y="21"/>
                    </a:lnTo>
                  </a:path>
                </a:pathLst>
              </a:custGeom>
              <a:noFill/>
              <a:ln w="12700" cap="rnd" cmpd="sng">
                <a:solidFill>
                  <a:srgbClr val="000000"/>
                </a:solidFill>
                <a:prstDash val="solid"/>
                <a:round/>
                <a:headEnd type="none" w="sm" len="sm"/>
                <a:tailEnd type="none" w="sm" len="sm"/>
              </a:ln>
            </p:spPr>
            <p:txBody>
              <a:bodyPr/>
              <a:lstStyle/>
              <a:p>
                <a:endParaRPr lang="en-US" dirty="0"/>
              </a:p>
            </p:txBody>
          </p:sp>
          <p:grpSp>
            <p:nvGrpSpPr>
              <p:cNvPr id="26659" name="Group 99"/>
              <p:cNvGrpSpPr>
                <a:grpSpLocks/>
              </p:cNvGrpSpPr>
              <p:nvPr/>
            </p:nvGrpSpPr>
            <p:grpSpPr bwMode="auto">
              <a:xfrm>
                <a:off x="4761" y="1951"/>
                <a:ext cx="24" cy="100"/>
                <a:chOff x="4761" y="1951"/>
                <a:chExt cx="24" cy="100"/>
              </a:xfrm>
            </p:grpSpPr>
            <p:sp>
              <p:nvSpPr>
                <p:cNvPr id="26653" name="Freeform 97"/>
                <p:cNvSpPr>
                  <a:spLocks/>
                </p:cNvSpPr>
                <p:nvPr/>
              </p:nvSpPr>
              <p:spPr bwMode="auto">
                <a:xfrm>
                  <a:off x="4761" y="1954"/>
                  <a:ext cx="22" cy="97"/>
                </a:xfrm>
                <a:custGeom>
                  <a:avLst/>
                  <a:gdLst>
                    <a:gd name="T0" fmla="*/ 21 w 22"/>
                    <a:gd name="T1" fmla="*/ 0 h 97"/>
                    <a:gd name="T2" fmla="*/ 21 w 22"/>
                    <a:gd name="T3" fmla="*/ 18 h 97"/>
                    <a:gd name="T4" fmla="*/ 21 w 22"/>
                    <a:gd name="T5" fmla="*/ 38 h 97"/>
                    <a:gd name="T6" fmla="*/ 21 w 22"/>
                    <a:gd name="T7" fmla="*/ 56 h 97"/>
                    <a:gd name="T8" fmla="*/ 21 w 22"/>
                    <a:gd name="T9" fmla="*/ 76 h 97"/>
                    <a:gd name="T10" fmla="*/ 0 w 22"/>
                    <a:gd name="T11" fmla="*/ 96 h 97"/>
                    <a:gd name="T12" fmla="*/ 21 w 22"/>
                    <a:gd name="T13" fmla="*/ 0 h 97"/>
                    <a:gd name="T14" fmla="*/ 0 60000 65536"/>
                    <a:gd name="T15" fmla="*/ 0 60000 65536"/>
                    <a:gd name="T16" fmla="*/ 0 60000 65536"/>
                    <a:gd name="T17" fmla="*/ 0 60000 65536"/>
                    <a:gd name="T18" fmla="*/ 0 60000 65536"/>
                    <a:gd name="T19" fmla="*/ 0 60000 65536"/>
                    <a:gd name="T20" fmla="*/ 0 60000 65536"/>
                    <a:gd name="T21" fmla="*/ 0 w 22"/>
                    <a:gd name="T22" fmla="*/ 0 h 97"/>
                    <a:gd name="T23" fmla="*/ 22 w 2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97">
                      <a:moveTo>
                        <a:pt x="21" y="0"/>
                      </a:moveTo>
                      <a:lnTo>
                        <a:pt x="21" y="18"/>
                      </a:lnTo>
                      <a:lnTo>
                        <a:pt x="21" y="38"/>
                      </a:lnTo>
                      <a:lnTo>
                        <a:pt x="21" y="56"/>
                      </a:lnTo>
                      <a:lnTo>
                        <a:pt x="21" y="76"/>
                      </a:lnTo>
                      <a:lnTo>
                        <a:pt x="0" y="96"/>
                      </a:lnTo>
                      <a:lnTo>
                        <a:pt x="21" y="0"/>
                      </a:lnTo>
                    </a:path>
                  </a:pathLst>
                </a:custGeom>
                <a:solidFill>
                  <a:srgbClr val="438E00"/>
                </a:solidFill>
                <a:ln w="9525" cap="rnd">
                  <a:noFill/>
                  <a:round/>
                  <a:headEnd/>
                  <a:tailEnd/>
                </a:ln>
              </p:spPr>
              <p:txBody>
                <a:bodyPr/>
                <a:lstStyle/>
                <a:p>
                  <a:endParaRPr lang="en-US" dirty="0"/>
                </a:p>
              </p:txBody>
            </p:sp>
            <p:sp>
              <p:nvSpPr>
                <p:cNvPr id="26654" name="Freeform 98"/>
                <p:cNvSpPr>
                  <a:spLocks/>
                </p:cNvSpPr>
                <p:nvPr/>
              </p:nvSpPr>
              <p:spPr bwMode="auto">
                <a:xfrm>
                  <a:off x="4761" y="1951"/>
                  <a:ext cx="24" cy="98"/>
                </a:xfrm>
                <a:custGeom>
                  <a:avLst/>
                  <a:gdLst>
                    <a:gd name="T0" fmla="*/ 23 w 24"/>
                    <a:gd name="T1" fmla="*/ 0 h 98"/>
                    <a:gd name="T2" fmla="*/ 23 w 24"/>
                    <a:gd name="T3" fmla="*/ 19 h 98"/>
                    <a:gd name="T4" fmla="*/ 23 w 24"/>
                    <a:gd name="T5" fmla="*/ 38 h 98"/>
                    <a:gd name="T6" fmla="*/ 23 w 24"/>
                    <a:gd name="T7" fmla="*/ 59 h 98"/>
                    <a:gd name="T8" fmla="*/ 23 w 24"/>
                    <a:gd name="T9" fmla="*/ 79 h 98"/>
                    <a:gd name="T10" fmla="*/ 0 w 24"/>
                    <a:gd name="T11" fmla="*/ 97 h 98"/>
                    <a:gd name="T12" fmla="*/ 0 60000 65536"/>
                    <a:gd name="T13" fmla="*/ 0 60000 65536"/>
                    <a:gd name="T14" fmla="*/ 0 60000 65536"/>
                    <a:gd name="T15" fmla="*/ 0 60000 65536"/>
                    <a:gd name="T16" fmla="*/ 0 60000 65536"/>
                    <a:gd name="T17" fmla="*/ 0 60000 65536"/>
                    <a:gd name="T18" fmla="*/ 0 w 24"/>
                    <a:gd name="T19" fmla="*/ 0 h 98"/>
                    <a:gd name="T20" fmla="*/ 24 w 2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4" h="98">
                      <a:moveTo>
                        <a:pt x="23" y="0"/>
                      </a:moveTo>
                      <a:lnTo>
                        <a:pt x="23" y="19"/>
                      </a:lnTo>
                      <a:lnTo>
                        <a:pt x="23" y="38"/>
                      </a:lnTo>
                      <a:lnTo>
                        <a:pt x="23" y="59"/>
                      </a:lnTo>
                      <a:lnTo>
                        <a:pt x="23" y="79"/>
                      </a:lnTo>
                      <a:lnTo>
                        <a:pt x="0"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6660" name="Group 102"/>
              <p:cNvGrpSpPr>
                <a:grpSpLocks/>
              </p:cNvGrpSpPr>
              <p:nvPr/>
            </p:nvGrpSpPr>
            <p:grpSpPr bwMode="auto">
              <a:xfrm>
                <a:off x="4744" y="1839"/>
                <a:ext cx="88" cy="45"/>
                <a:chOff x="4744" y="1839"/>
                <a:chExt cx="88" cy="45"/>
              </a:xfrm>
            </p:grpSpPr>
            <p:sp>
              <p:nvSpPr>
                <p:cNvPr id="26651" name="Freeform 100"/>
                <p:cNvSpPr>
                  <a:spLocks/>
                </p:cNvSpPr>
                <p:nvPr/>
              </p:nvSpPr>
              <p:spPr bwMode="auto">
                <a:xfrm>
                  <a:off x="4746" y="1843"/>
                  <a:ext cx="86" cy="41"/>
                </a:xfrm>
                <a:custGeom>
                  <a:avLst/>
                  <a:gdLst>
                    <a:gd name="T0" fmla="*/ 0 w 86"/>
                    <a:gd name="T1" fmla="*/ 0 h 41"/>
                    <a:gd name="T2" fmla="*/ 15 w 86"/>
                    <a:gd name="T3" fmla="*/ 21 h 41"/>
                    <a:gd name="T4" fmla="*/ 35 w 86"/>
                    <a:gd name="T5" fmla="*/ 40 h 41"/>
                    <a:gd name="T6" fmla="*/ 59 w 86"/>
                    <a:gd name="T7" fmla="*/ 40 h 41"/>
                    <a:gd name="T8" fmla="*/ 85 w 86"/>
                    <a:gd name="T9" fmla="*/ 27 h 41"/>
                    <a:gd name="T10" fmla="*/ 0 w 86"/>
                    <a:gd name="T11" fmla="*/ 0 h 41"/>
                    <a:gd name="T12" fmla="*/ 0 60000 65536"/>
                    <a:gd name="T13" fmla="*/ 0 60000 65536"/>
                    <a:gd name="T14" fmla="*/ 0 60000 65536"/>
                    <a:gd name="T15" fmla="*/ 0 60000 65536"/>
                    <a:gd name="T16" fmla="*/ 0 60000 65536"/>
                    <a:gd name="T17" fmla="*/ 0 60000 65536"/>
                    <a:gd name="T18" fmla="*/ 0 w 86"/>
                    <a:gd name="T19" fmla="*/ 0 h 41"/>
                    <a:gd name="T20" fmla="*/ 86 w 8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86" h="41">
                      <a:moveTo>
                        <a:pt x="0" y="0"/>
                      </a:moveTo>
                      <a:lnTo>
                        <a:pt x="15" y="21"/>
                      </a:lnTo>
                      <a:lnTo>
                        <a:pt x="35" y="40"/>
                      </a:lnTo>
                      <a:lnTo>
                        <a:pt x="59" y="40"/>
                      </a:lnTo>
                      <a:lnTo>
                        <a:pt x="85" y="27"/>
                      </a:lnTo>
                      <a:lnTo>
                        <a:pt x="0" y="0"/>
                      </a:lnTo>
                    </a:path>
                  </a:pathLst>
                </a:custGeom>
                <a:solidFill>
                  <a:srgbClr val="438E00"/>
                </a:solidFill>
                <a:ln w="9525" cap="rnd">
                  <a:noFill/>
                  <a:round/>
                  <a:headEnd/>
                  <a:tailEnd/>
                </a:ln>
              </p:spPr>
              <p:txBody>
                <a:bodyPr/>
                <a:lstStyle/>
                <a:p>
                  <a:endParaRPr lang="en-US" dirty="0"/>
                </a:p>
              </p:txBody>
            </p:sp>
            <p:sp>
              <p:nvSpPr>
                <p:cNvPr id="26652" name="Freeform 101"/>
                <p:cNvSpPr>
                  <a:spLocks/>
                </p:cNvSpPr>
                <p:nvPr/>
              </p:nvSpPr>
              <p:spPr bwMode="auto">
                <a:xfrm>
                  <a:off x="4744" y="1839"/>
                  <a:ext cx="83" cy="42"/>
                </a:xfrm>
                <a:custGeom>
                  <a:avLst/>
                  <a:gdLst>
                    <a:gd name="T0" fmla="*/ 0 w 83"/>
                    <a:gd name="T1" fmla="*/ 0 h 42"/>
                    <a:gd name="T2" fmla="*/ 16 w 83"/>
                    <a:gd name="T3" fmla="*/ 21 h 42"/>
                    <a:gd name="T4" fmla="*/ 31 w 83"/>
                    <a:gd name="T5" fmla="*/ 41 h 42"/>
                    <a:gd name="T6" fmla="*/ 58 w 83"/>
                    <a:gd name="T7" fmla="*/ 41 h 42"/>
                    <a:gd name="T8" fmla="*/ 82 w 83"/>
                    <a:gd name="T9" fmla="*/ 26 h 42"/>
                    <a:gd name="T10" fmla="*/ 0 60000 65536"/>
                    <a:gd name="T11" fmla="*/ 0 60000 65536"/>
                    <a:gd name="T12" fmla="*/ 0 60000 65536"/>
                    <a:gd name="T13" fmla="*/ 0 60000 65536"/>
                    <a:gd name="T14" fmla="*/ 0 60000 65536"/>
                    <a:gd name="T15" fmla="*/ 0 w 83"/>
                    <a:gd name="T16" fmla="*/ 0 h 42"/>
                    <a:gd name="T17" fmla="*/ 83 w 83"/>
                    <a:gd name="T18" fmla="*/ 42 h 42"/>
                  </a:gdLst>
                  <a:ahLst/>
                  <a:cxnLst>
                    <a:cxn ang="T10">
                      <a:pos x="T0" y="T1"/>
                    </a:cxn>
                    <a:cxn ang="T11">
                      <a:pos x="T2" y="T3"/>
                    </a:cxn>
                    <a:cxn ang="T12">
                      <a:pos x="T4" y="T5"/>
                    </a:cxn>
                    <a:cxn ang="T13">
                      <a:pos x="T6" y="T7"/>
                    </a:cxn>
                    <a:cxn ang="T14">
                      <a:pos x="T8" y="T9"/>
                    </a:cxn>
                  </a:cxnLst>
                  <a:rect l="T15" t="T16" r="T17" b="T18"/>
                  <a:pathLst>
                    <a:path w="83" h="42">
                      <a:moveTo>
                        <a:pt x="0" y="0"/>
                      </a:moveTo>
                      <a:lnTo>
                        <a:pt x="16" y="21"/>
                      </a:lnTo>
                      <a:lnTo>
                        <a:pt x="31" y="41"/>
                      </a:lnTo>
                      <a:lnTo>
                        <a:pt x="58" y="41"/>
                      </a:lnTo>
                      <a:lnTo>
                        <a:pt x="82" y="26"/>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6661" name="Group 105"/>
              <p:cNvGrpSpPr>
                <a:grpSpLocks/>
              </p:cNvGrpSpPr>
              <p:nvPr/>
            </p:nvGrpSpPr>
            <p:grpSpPr bwMode="auto">
              <a:xfrm>
                <a:off x="4732" y="1705"/>
                <a:ext cx="58" cy="61"/>
                <a:chOff x="4732" y="1705"/>
                <a:chExt cx="58" cy="61"/>
              </a:xfrm>
            </p:grpSpPr>
            <p:sp>
              <p:nvSpPr>
                <p:cNvPr id="26649" name="Freeform 103"/>
                <p:cNvSpPr>
                  <a:spLocks/>
                </p:cNvSpPr>
                <p:nvPr/>
              </p:nvSpPr>
              <p:spPr bwMode="auto">
                <a:xfrm>
                  <a:off x="4737" y="1710"/>
                  <a:ext cx="53" cy="56"/>
                </a:xfrm>
                <a:custGeom>
                  <a:avLst/>
                  <a:gdLst>
                    <a:gd name="T0" fmla="*/ 52 w 53"/>
                    <a:gd name="T1" fmla="*/ 0 h 56"/>
                    <a:gd name="T2" fmla="*/ 52 w 53"/>
                    <a:gd name="T3" fmla="*/ 18 h 56"/>
                    <a:gd name="T4" fmla="*/ 52 w 53"/>
                    <a:gd name="T5" fmla="*/ 38 h 56"/>
                    <a:gd name="T6" fmla="*/ 24 w 53"/>
                    <a:gd name="T7" fmla="*/ 50 h 56"/>
                    <a:gd name="T8" fmla="*/ 0 w 53"/>
                    <a:gd name="T9" fmla="*/ 55 h 56"/>
                    <a:gd name="T10" fmla="*/ 52 w 53"/>
                    <a:gd name="T11" fmla="*/ 0 h 56"/>
                    <a:gd name="T12" fmla="*/ 0 60000 65536"/>
                    <a:gd name="T13" fmla="*/ 0 60000 65536"/>
                    <a:gd name="T14" fmla="*/ 0 60000 65536"/>
                    <a:gd name="T15" fmla="*/ 0 60000 65536"/>
                    <a:gd name="T16" fmla="*/ 0 60000 65536"/>
                    <a:gd name="T17" fmla="*/ 0 60000 65536"/>
                    <a:gd name="T18" fmla="*/ 0 w 53"/>
                    <a:gd name="T19" fmla="*/ 0 h 56"/>
                    <a:gd name="T20" fmla="*/ 53 w 5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3" h="56">
                      <a:moveTo>
                        <a:pt x="52" y="0"/>
                      </a:moveTo>
                      <a:lnTo>
                        <a:pt x="52" y="18"/>
                      </a:lnTo>
                      <a:lnTo>
                        <a:pt x="52" y="38"/>
                      </a:lnTo>
                      <a:lnTo>
                        <a:pt x="24" y="50"/>
                      </a:lnTo>
                      <a:lnTo>
                        <a:pt x="0" y="55"/>
                      </a:lnTo>
                      <a:lnTo>
                        <a:pt x="52" y="0"/>
                      </a:lnTo>
                    </a:path>
                  </a:pathLst>
                </a:custGeom>
                <a:solidFill>
                  <a:srgbClr val="438E00"/>
                </a:solidFill>
                <a:ln w="9525" cap="rnd">
                  <a:noFill/>
                  <a:round/>
                  <a:headEnd/>
                  <a:tailEnd/>
                </a:ln>
              </p:spPr>
              <p:txBody>
                <a:bodyPr/>
                <a:lstStyle/>
                <a:p>
                  <a:endParaRPr lang="en-US" dirty="0"/>
                </a:p>
              </p:txBody>
            </p:sp>
            <p:sp>
              <p:nvSpPr>
                <p:cNvPr id="26650" name="Freeform 104"/>
                <p:cNvSpPr>
                  <a:spLocks/>
                </p:cNvSpPr>
                <p:nvPr/>
              </p:nvSpPr>
              <p:spPr bwMode="auto">
                <a:xfrm>
                  <a:off x="4732" y="1705"/>
                  <a:ext cx="53" cy="59"/>
                </a:xfrm>
                <a:custGeom>
                  <a:avLst/>
                  <a:gdLst>
                    <a:gd name="T0" fmla="*/ 52 w 53"/>
                    <a:gd name="T1" fmla="*/ 0 h 59"/>
                    <a:gd name="T2" fmla="*/ 52 w 53"/>
                    <a:gd name="T3" fmla="*/ 21 h 59"/>
                    <a:gd name="T4" fmla="*/ 52 w 53"/>
                    <a:gd name="T5" fmla="*/ 42 h 59"/>
                    <a:gd name="T6" fmla="*/ 28 w 53"/>
                    <a:gd name="T7" fmla="*/ 52 h 59"/>
                    <a:gd name="T8" fmla="*/ 0 w 53"/>
                    <a:gd name="T9" fmla="*/ 58 h 59"/>
                    <a:gd name="T10" fmla="*/ 0 60000 65536"/>
                    <a:gd name="T11" fmla="*/ 0 60000 65536"/>
                    <a:gd name="T12" fmla="*/ 0 60000 65536"/>
                    <a:gd name="T13" fmla="*/ 0 60000 65536"/>
                    <a:gd name="T14" fmla="*/ 0 60000 65536"/>
                    <a:gd name="T15" fmla="*/ 0 w 53"/>
                    <a:gd name="T16" fmla="*/ 0 h 59"/>
                    <a:gd name="T17" fmla="*/ 53 w 53"/>
                    <a:gd name="T18" fmla="*/ 59 h 59"/>
                  </a:gdLst>
                  <a:ahLst/>
                  <a:cxnLst>
                    <a:cxn ang="T10">
                      <a:pos x="T0" y="T1"/>
                    </a:cxn>
                    <a:cxn ang="T11">
                      <a:pos x="T2" y="T3"/>
                    </a:cxn>
                    <a:cxn ang="T12">
                      <a:pos x="T4" y="T5"/>
                    </a:cxn>
                    <a:cxn ang="T13">
                      <a:pos x="T6" y="T7"/>
                    </a:cxn>
                    <a:cxn ang="T14">
                      <a:pos x="T8" y="T9"/>
                    </a:cxn>
                  </a:cxnLst>
                  <a:rect l="T15" t="T16" r="T17" b="T18"/>
                  <a:pathLst>
                    <a:path w="53" h="59">
                      <a:moveTo>
                        <a:pt x="52" y="0"/>
                      </a:moveTo>
                      <a:lnTo>
                        <a:pt x="52" y="21"/>
                      </a:lnTo>
                      <a:lnTo>
                        <a:pt x="52" y="42"/>
                      </a:lnTo>
                      <a:lnTo>
                        <a:pt x="28" y="52"/>
                      </a:lnTo>
                      <a:lnTo>
                        <a:pt x="0" y="58"/>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6674" name="Group 108"/>
              <p:cNvGrpSpPr>
                <a:grpSpLocks/>
              </p:cNvGrpSpPr>
              <p:nvPr/>
            </p:nvGrpSpPr>
            <p:grpSpPr bwMode="auto">
              <a:xfrm>
                <a:off x="4819" y="1823"/>
                <a:ext cx="70" cy="29"/>
                <a:chOff x="4819" y="1823"/>
                <a:chExt cx="70" cy="29"/>
              </a:xfrm>
            </p:grpSpPr>
            <p:sp>
              <p:nvSpPr>
                <p:cNvPr id="26647" name="Freeform 106"/>
                <p:cNvSpPr>
                  <a:spLocks/>
                </p:cNvSpPr>
                <p:nvPr/>
              </p:nvSpPr>
              <p:spPr bwMode="auto">
                <a:xfrm>
                  <a:off x="4822" y="1825"/>
                  <a:ext cx="67" cy="27"/>
                </a:xfrm>
                <a:custGeom>
                  <a:avLst/>
                  <a:gdLst>
                    <a:gd name="T0" fmla="*/ 0 w 67"/>
                    <a:gd name="T1" fmla="*/ 0 h 27"/>
                    <a:gd name="T2" fmla="*/ 22 w 67"/>
                    <a:gd name="T3" fmla="*/ 7 h 27"/>
                    <a:gd name="T4" fmla="*/ 40 w 67"/>
                    <a:gd name="T5" fmla="*/ 26 h 27"/>
                    <a:gd name="T6" fmla="*/ 66 w 67"/>
                    <a:gd name="T7" fmla="*/ 18 h 27"/>
                    <a:gd name="T8" fmla="*/ 0 w 67"/>
                    <a:gd name="T9" fmla="*/ 0 h 27"/>
                    <a:gd name="T10" fmla="*/ 0 60000 65536"/>
                    <a:gd name="T11" fmla="*/ 0 60000 65536"/>
                    <a:gd name="T12" fmla="*/ 0 60000 65536"/>
                    <a:gd name="T13" fmla="*/ 0 60000 65536"/>
                    <a:gd name="T14" fmla="*/ 0 60000 65536"/>
                    <a:gd name="T15" fmla="*/ 0 w 67"/>
                    <a:gd name="T16" fmla="*/ 0 h 27"/>
                    <a:gd name="T17" fmla="*/ 67 w 67"/>
                    <a:gd name="T18" fmla="*/ 27 h 27"/>
                  </a:gdLst>
                  <a:ahLst/>
                  <a:cxnLst>
                    <a:cxn ang="T10">
                      <a:pos x="T0" y="T1"/>
                    </a:cxn>
                    <a:cxn ang="T11">
                      <a:pos x="T2" y="T3"/>
                    </a:cxn>
                    <a:cxn ang="T12">
                      <a:pos x="T4" y="T5"/>
                    </a:cxn>
                    <a:cxn ang="T13">
                      <a:pos x="T6" y="T7"/>
                    </a:cxn>
                    <a:cxn ang="T14">
                      <a:pos x="T8" y="T9"/>
                    </a:cxn>
                  </a:cxnLst>
                  <a:rect l="T15" t="T16" r="T17" b="T18"/>
                  <a:pathLst>
                    <a:path w="67" h="27">
                      <a:moveTo>
                        <a:pt x="0" y="0"/>
                      </a:moveTo>
                      <a:lnTo>
                        <a:pt x="22" y="7"/>
                      </a:lnTo>
                      <a:lnTo>
                        <a:pt x="40" y="26"/>
                      </a:lnTo>
                      <a:lnTo>
                        <a:pt x="66" y="18"/>
                      </a:lnTo>
                      <a:lnTo>
                        <a:pt x="0" y="0"/>
                      </a:lnTo>
                    </a:path>
                  </a:pathLst>
                </a:custGeom>
                <a:solidFill>
                  <a:srgbClr val="438E00"/>
                </a:solidFill>
                <a:ln w="9525" cap="rnd">
                  <a:noFill/>
                  <a:round/>
                  <a:headEnd/>
                  <a:tailEnd/>
                </a:ln>
              </p:spPr>
              <p:txBody>
                <a:bodyPr/>
                <a:lstStyle/>
                <a:p>
                  <a:endParaRPr lang="en-US" dirty="0"/>
                </a:p>
              </p:txBody>
            </p:sp>
            <p:sp>
              <p:nvSpPr>
                <p:cNvPr id="26648" name="Freeform 107"/>
                <p:cNvSpPr>
                  <a:spLocks/>
                </p:cNvSpPr>
                <p:nvPr/>
              </p:nvSpPr>
              <p:spPr bwMode="auto">
                <a:xfrm>
                  <a:off x="4819" y="1823"/>
                  <a:ext cx="65" cy="25"/>
                </a:xfrm>
                <a:custGeom>
                  <a:avLst/>
                  <a:gdLst>
                    <a:gd name="T0" fmla="*/ 0 w 65"/>
                    <a:gd name="T1" fmla="*/ 0 h 25"/>
                    <a:gd name="T2" fmla="*/ 25 w 65"/>
                    <a:gd name="T3" fmla="*/ 6 h 25"/>
                    <a:gd name="T4" fmla="*/ 42 w 65"/>
                    <a:gd name="T5" fmla="*/ 24 h 25"/>
                    <a:gd name="T6" fmla="*/ 64 w 65"/>
                    <a:gd name="T7" fmla="*/ 17 h 25"/>
                    <a:gd name="T8" fmla="*/ 0 60000 65536"/>
                    <a:gd name="T9" fmla="*/ 0 60000 65536"/>
                    <a:gd name="T10" fmla="*/ 0 60000 65536"/>
                    <a:gd name="T11" fmla="*/ 0 60000 65536"/>
                    <a:gd name="T12" fmla="*/ 0 w 65"/>
                    <a:gd name="T13" fmla="*/ 0 h 25"/>
                    <a:gd name="T14" fmla="*/ 65 w 65"/>
                    <a:gd name="T15" fmla="*/ 25 h 25"/>
                  </a:gdLst>
                  <a:ahLst/>
                  <a:cxnLst>
                    <a:cxn ang="T8">
                      <a:pos x="T0" y="T1"/>
                    </a:cxn>
                    <a:cxn ang="T9">
                      <a:pos x="T2" y="T3"/>
                    </a:cxn>
                    <a:cxn ang="T10">
                      <a:pos x="T4" y="T5"/>
                    </a:cxn>
                    <a:cxn ang="T11">
                      <a:pos x="T6" y="T7"/>
                    </a:cxn>
                  </a:cxnLst>
                  <a:rect l="T12" t="T13" r="T14" b="T15"/>
                  <a:pathLst>
                    <a:path w="65" h="25">
                      <a:moveTo>
                        <a:pt x="0" y="0"/>
                      </a:moveTo>
                      <a:lnTo>
                        <a:pt x="25" y="6"/>
                      </a:lnTo>
                      <a:lnTo>
                        <a:pt x="42" y="24"/>
                      </a:lnTo>
                      <a:lnTo>
                        <a:pt x="64" y="1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nvGrpSpPr>
              <p:cNvPr id="26675" name="Group 111"/>
              <p:cNvGrpSpPr>
                <a:grpSpLocks/>
              </p:cNvGrpSpPr>
              <p:nvPr/>
            </p:nvGrpSpPr>
            <p:grpSpPr bwMode="auto">
              <a:xfrm>
                <a:off x="4813" y="1942"/>
                <a:ext cx="32" cy="104"/>
                <a:chOff x="4813" y="1942"/>
                <a:chExt cx="32" cy="104"/>
              </a:xfrm>
            </p:grpSpPr>
            <p:sp>
              <p:nvSpPr>
                <p:cNvPr id="26645" name="Freeform 109"/>
                <p:cNvSpPr>
                  <a:spLocks/>
                </p:cNvSpPr>
                <p:nvPr/>
              </p:nvSpPr>
              <p:spPr bwMode="auto">
                <a:xfrm>
                  <a:off x="4816" y="1944"/>
                  <a:ext cx="29" cy="102"/>
                </a:xfrm>
                <a:custGeom>
                  <a:avLst/>
                  <a:gdLst>
                    <a:gd name="T0" fmla="*/ 6 w 29"/>
                    <a:gd name="T1" fmla="*/ 0 h 102"/>
                    <a:gd name="T2" fmla="*/ 6 w 29"/>
                    <a:gd name="T3" fmla="*/ 13 h 102"/>
                    <a:gd name="T4" fmla="*/ 6 w 29"/>
                    <a:gd name="T5" fmla="*/ 26 h 102"/>
                    <a:gd name="T6" fmla="*/ 0 w 29"/>
                    <a:gd name="T7" fmla="*/ 39 h 102"/>
                    <a:gd name="T8" fmla="*/ 0 w 29"/>
                    <a:gd name="T9" fmla="*/ 54 h 102"/>
                    <a:gd name="T10" fmla="*/ 0 w 29"/>
                    <a:gd name="T11" fmla="*/ 64 h 102"/>
                    <a:gd name="T12" fmla="*/ 0 w 29"/>
                    <a:gd name="T13" fmla="*/ 79 h 102"/>
                    <a:gd name="T14" fmla="*/ 13 w 29"/>
                    <a:gd name="T15" fmla="*/ 92 h 102"/>
                    <a:gd name="T16" fmla="*/ 28 w 29"/>
                    <a:gd name="T17" fmla="*/ 101 h 102"/>
                    <a:gd name="T18" fmla="*/ 6 w 2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02"/>
                    <a:gd name="T32" fmla="*/ 29 w 2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02">
                      <a:moveTo>
                        <a:pt x="6" y="0"/>
                      </a:moveTo>
                      <a:lnTo>
                        <a:pt x="6" y="13"/>
                      </a:lnTo>
                      <a:lnTo>
                        <a:pt x="6" y="26"/>
                      </a:lnTo>
                      <a:lnTo>
                        <a:pt x="0" y="39"/>
                      </a:lnTo>
                      <a:lnTo>
                        <a:pt x="0" y="54"/>
                      </a:lnTo>
                      <a:lnTo>
                        <a:pt x="0" y="64"/>
                      </a:lnTo>
                      <a:lnTo>
                        <a:pt x="0" y="79"/>
                      </a:lnTo>
                      <a:lnTo>
                        <a:pt x="13" y="92"/>
                      </a:lnTo>
                      <a:lnTo>
                        <a:pt x="28" y="101"/>
                      </a:lnTo>
                      <a:lnTo>
                        <a:pt x="6" y="0"/>
                      </a:lnTo>
                    </a:path>
                  </a:pathLst>
                </a:custGeom>
                <a:solidFill>
                  <a:srgbClr val="438E00"/>
                </a:solidFill>
                <a:ln w="9525" cap="rnd">
                  <a:noFill/>
                  <a:round/>
                  <a:headEnd/>
                  <a:tailEnd/>
                </a:ln>
              </p:spPr>
              <p:txBody>
                <a:bodyPr/>
                <a:lstStyle/>
                <a:p>
                  <a:endParaRPr lang="en-US" dirty="0"/>
                </a:p>
              </p:txBody>
            </p:sp>
            <p:sp>
              <p:nvSpPr>
                <p:cNvPr id="26646" name="Freeform 110"/>
                <p:cNvSpPr>
                  <a:spLocks/>
                </p:cNvSpPr>
                <p:nvPr/>
              </p:nvSpPr>
              <p:spPr bwMode="auto">
                <a:xfrm>
                  <a:off x="4813" y="1942"/>
                  <a:ext cx="29" cy="98"/>
                </a:xfrm>
                <a:custGeom>
                  <a:avLst/>
                  <a:gdLst>
                    <a:gd name="T0" fmla="*/ 6 w 29"/>
                    <a:gd name="T1" fmla="*/ 0 h 98"/>
                    <a:gd name="T2" fmla="*/ 6 w 29"/>
                    <a:gd name="T3" fmla="*/ 12 h 98"/>
                    <a:gd name="T4" fmla="*/ 6 w 29"/>
                    <a:gd name="T5" fmla="*/ 25 h 98"/>
                    <a:gd name="T6" fmla="*/ 0 w 29"/>
                    <a:gd name="T7" fmla="*/ 41 h 98"/>
                    <a:gd name="T8" fmla="*/ 0 w 29"/>
                    <a:gd name="T9" fmla="*/ 54 h 98"/>
                    <a:gd name="T10" fmla="*/ 0 w 29"/>
                    <a:gd name="T11" fmla="*/ 65 h 98"/>
                    <a:gd name="T12" fmla="*/ 0 w 29"/>
                    <a:gd name="T13" fmla="*/ 79 h 98"/>
                    <a:gd name="T14" fmla="*/ 9 w 29"/>
                    <a:gd name="T15" fmla="*/ 88 h 98"/>
                    <a:gd name="T16" fmla="*/ 28 w 29"/>
                    <a:gd name="T17" fmla="*/ 97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98"/>
                    <a:gd name="T29" fmla="*/ 29 w 2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98">
                      <a:moveTo>
                        <a:pt x="6" y="0"/>
                      </a:moveTo>
                      <a:lnTo>
                        <a:pt x="6" y="12"/>
                      </a:lnTo>
                      <a:lnTo>
                        <a:pt x="6" y="25"/>
                      </a:lnTo>
                      <a:lnTo>
                        <a:pt x="0" y="41"/>
                      </a:lnTo>
                      <a:lnTo>
                        <a:pt x="0" y="54"/>
                      </a:lnTo>
                      <a:lnTo>
                        <a:pt x="0" y="65"/>
                      </a:lnTo>
                      <a:lnTo>
                        <a:pt x="0" y="79"/>
                      </a:lnTo>
                      <a:lnTo>
                        <a:pt x="9" y="88"/>
                      </a:lnTo>
                      <a:lnTo>
                        <a:pt x="28" y="97"/>
                      </a:lnTo>
                    </a:path>
                  </a:pathLst>
                </a:custGeom>
                <a:noFill/>
                <a:ln w="12700" cap="rnd" cmpd="sng">
                  <a:solidFill>
                    <a:srgbClr val="000000"/>
                  </a:solidFill>
                  <a:prstDash val="solid"/>
                  <a:round/>
                  <a:headEnd type="none" w="sm" len="sm"/>
                  <a:tailEnd type="none" w="sm" len="sm"/>
                </a:ln>
              </p:spPr>
              <p:txBody>
                <a:bodyPr/>
                <a:lstStyle/>
                <a:p>
                  <a:endParaRPr lang="en-US" dirty="0"/>
                </a:p>
              </p:txBody>
            </p:sp>
          </p:grpSp>
        </p:grpSp>
        <p:sp>
          <p:nvSpPr>
            <p:cNvPr id="26637" name="Freeform 113"/>
            <p:cNvSpPr>
              <a:spLocks/>
            </p:cNvSpPr>
            <p:nvPr/>
          </p:nvSpPr>
          <p:spPr bwMode="auto">
            <a:xfrm>
              <a:off x="3026" y="1985"/>
              <a:ext cx="2353" cy="913"/>
            </a:xfrm>
            <a:custGeom>
              <a:avLst/>
              <a:gdLst>
                <a:gd name="T0" fmla="*/ 0 w 2353"/>
                <a:gd name="T1" fmla="*/ 912 h 913"/>
                <a:gd name="T2" fmla="*/ 75 w 2353"/>
                <a:gd name="T3" fmla="*/ 899 h 913"/>
                <a:gd name="T4" fmla="*/ 111 w 2353"/>
                <a:gd name="T5" fmla="*/ 875 h 913"/>
                <a:gd name="T6" fmla="*/ 136 w 2353"/>
                <a:gd name="T7" fmla="*/ 875 h 913"/>
                <a:gd name="T8" fmla="*/ 185 w 2353"/>
                <a:gd name="T9" fmla="*/ 862 h 913"/>
                <a:gd name="T10" fmla="*/ 234 w 2353"/>
                <a:gd name="T11" fmla="*/ 862 h 913"/>
                <a:gd name="T12" fmla="*/ 271 w 2353"/>
                <a:gd name="T13" fmla="*/ 862 h 913"/>
                <a:gd name="T14" fmla="*/ 344 w 2353"/>
                <a:gd name="T15" fmla="*/ 862 h 913"/>
                <a:gd name="T16" fmla="*/ 381 w 2353"/>
                <a:gd name="T17" fmla="*/ 838 h 913"/>
                <a:gd name="T18" fmla="*/ 418 w 2353"/>
                <a:gd name="T19" fmla="*/ 838 h 913"/>
                <a:gd name="T20" fmla="*/ 442 w 2353"/>
                <a:gd name="T21" fmla="*/ 813 h 913"/>
                <a:gd name="T22" fmla="*/ 479 w 2353"/>
                <a:gd name="T23" fmla="*/ 789 h 913"/>
                <a:gd name="T24" fmla="*/ 540 w 2353"/>
                <a:gd name="T25" fmla="*/ 740 h 913"/>
                <a:gd name="T26" fmla="*/ 577 w 2353"/>
                <a:gd name="T27" fmla="*/ 703 h 913"/>
                <a:gd name="T28" fmla="*/ 614 w 2353"/>
                <a:gd name="T29" fmla="*/ 642 h 913"/>
                <a:gd name="T30" fmla="*/ 638 w 2353"/>
                <a:gd name="T31" fmla="*/ 617 h 913"/>
                <a:gd name="T32" fmla="*/ 663 w 2353"/>
                <a:gd name="T33" fmla="*/ 593 h 913"/>
                <a:gd name="T34" fmla="*/ 687 w 2353"/>
                <a:gd name="T35" fmla="*/ 568 h 913"/>
                <a:gd name="T36" fmla="*/ 724 w 2353"/>
                <a:gd name="T37" fmla="*/ 568 h 913"/>
                <a:gd name="T38" fmla="*/ 761 w 2353"/>
                <a:gd name="T39" fmla="*/ 532 h 913"/>
                <a:gd name="T40" fmla="*/ 797 w 2353"/>
                <a:gd name="T41" fmla="*/ 495 h 913"/>
                <a:gd name="T42" fmla="*/ 846 w 2353"/>
                <a:gd name="T43" fmla="*/ 458 h 913"/>
                <a:gd name="T44" fmla="*/ 883 w 2353"/>
                <a:gd name="T45" fmla="*/ 409 h 913"/>
                <a:gd name="T46" fmla="*/ 932 w 2353"/>
                <a:gd name="T47" fmla="*/ 372 h 913"/>
                <a:gd name="T48" fmla="*/ 981 w 2353"/>
                <a:gd name="T49" fmla="*/ 336 h 913"/>
                <a:gd name="T50" fmla="*/ 1005 w 2353"/>
                <a:gd name="T51" fmla="*/ 311 h 913"/>
                <a:gd name="T52" fmla="*/ 1042 w 2353"/>
                <a:gd name="T53" fmla="*/ 287 h 913"/>
                <a:gd name="T54" fmla="*/ 1079 w 2353"/>
                <a:gd name="T55" fmla="*/ 287 h 913"/>
                <a:gd name="T56" fmla="*/ 1103 w 2353"/>
                <a:gd name="T57" fmla="*/ 262 h 913"/>
                <a:gd name="T58" fmla="*/ 1140 w 2353"/>
                <a:gd name="T59" fmla="*/ 238 h 913"/>
                <a:gd name="T60" fmla="*/ 1165 w 2353"/>
                <a:gd name="T61" fmla="*/ 225 h 913"/>
                <a:gd name="T62" fmla="*/ 1238 w 2353"/>
                <a:gd name="T63" fmla="*/ 213 h 913"/>
                <a:gd name="T64" fmla="*/ 1263 w 2353"/>
                <a:gd name="T65" fmla="*/ 201 h 913"/>
                <a:gd name="T66" fmla="*/ 1299 w 2353"/>
                <a:gd name="T67" fmla="*/ 201 h 913"/>
                <a:gd name="T68" fmla="*/ 1324 w 2353"/>
                <a:gd name="T69" fmla="*/ 176 h 913"/>
                <a:gd name="T70" fmla="*/ 1373 w 2353"/>
                <a:gd name="T71" fmla="*/ 176 h 913"/>
                <a:gd name="T72" fmla="*/ 1446 w 2353"/>
                <a:gd name="T73" fmla="*/ 164 h 913"/>
                <a:gd name="T74" fmla="*/ 1483 w 2353"/>
                <a:gd name="T75" fmla="*/ 127 h 913"/>
                <a:gd name="T76" fmla="*/ 1520 w 2353"/>
                <a:gd name="T77" fmla="*/ 127 h 913"/>
                <a:gd name="T78" fmla="*/ 1569 w 2353"/>
                <a:gd name="T79" fmla="*/ 103 h 913"/>
                <a:gd name="T80" fmla="*/ 1618 w 2353"/>
                <a:gd name="T81" fmla="*/ 78 h 913"/>
                <a:gd name="T82" fmla="*/ 1667 w 2353"/>
                <a:gd name="T83" fmla="*/ 78 h 913"/>
                <a:gd name="T84" fmla="*/ 1704 w 2353"/>
                <a:gd name="T85" fmla="*/ 54 h 913"/>
                <a:gd name="T86" fmla="*/ 1740 w 2353"/>
                <a:gd name="T87" fmla="*/ 54 h 913"/>
                <a:gd name="T88" fmla="*/ 1777 w 2353"/>
                <a:gd name="T89" fmla="*/ 54 h 913"/>
                <a:gd name="T90" fmla="*/ 1814 w 2353"/>
                <a:gd name="T91" fmla="*/ 54 h 913"/>
                <a:gd name="T92" fmla="*/ 1863 w 2353"/>
                <a:gd name="T93" fmla="*/ 54 h 913"/>
                <a:gd name="T94" fmla="*/ 1899 w 2353"/>
                <a:gd name="T95" fmla="*/ 54 h 913"/>
                <a:gd name="T96" fmla="*/ 1924 w 2353"/>
                <a:gd name="T97" fmla="*/ 54 h 913"/>
                <a:gd name="T98" fmla="*/ 1961 w 2353"/>
                <a:gd name="T99" fmla="*/ 42 h 913"/>
                <a:gd name="T100" fmla="*/ 1997 w 2353"/>
                <a:gd name="T101" fmla="*/ 42 h 913"/>
                <a:gd name="T102" fmla="*/ 2022 w 2353"/>
                <a:gd name="T103" fmla="*/ 29 h 913"/>
                <a:gd name="T104" fmla="*/ 2071 w 2353"/>
                <a:gd name="T105" fmla="*/ 29 h 913"/>
                <a:gd name="T106" fmla="*/ 2120 w 2353"/>
                <a:gd name="T107" fmla="*/ 17 h 913"/>
                <a:gd name="T108" fmla="*/ 2157 w 2353"/>
                <a:gd name="T109" fmla="*/ 5 h 913"/>
                <a:gd name="T110" fmla="*/ 2193 w 2353"/>
                <a:gd name="T111" fmla="*/ 5 h 913"/>
                <a:gd name="T112" fmla="*/ 2230 w 2353"/>
                <a:gd name="T113" fmla="*/ 17 h 913"/>
                <a:gd name="T114" fmla="*/ 2255 w 2353"/>
                <a:gd name="T115" fmla="*/ 17 h 913"/>
                <a:gd name="T116" fmla="*/ 2304 w 2353"/>
                <a:gd name="T117" fmla="*/ 17 h 913"/>
                <a:gd name="T118" fmla="*/ 2352 w 2353"/>
                <a:gd name="T119" fmla="*/ 0 h 9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53"/>
                <a:gd name="T181" fmla="*/ 0 h 913"/>
                <a:gd name="T182" fmla="*/ 2353 w 2353"/>
                <a:gd name="T183" fmla="*/ 913 h 9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53" h="913">
                  <a:moveTo>
                    <a:pt x="0" y="912"/>
                  </a:moveTo>
                  <a:lnTo>
                    <a:pt x="75" y="899"/>
                  </a:lnTo>
                  <a:lnTo>
                    <a:pt x="111" y="875"/>
                  </a:lnTo>
                  <a:lnTo>
                    <a:pt x="136" y="875"/>
                  </a:lnTo>
                  <a:lnTo>
                    <a:pt x="185" y="862"/>
                  </a:lnTo>
                  <a:lnTo>
                    <a:pt x="234" y="862"/>
                  </a:lnTo>
                  <a:lnTo>
                    <a:pt x="271" y="862"/>
                  </a:lnTo>
                  <a:lnTo>
                    <a:pt x="344" y="862"/>
                  </a:lnTo>
                  <a:lnTo>
                    <a:pt x="381" y="838"/>
                  </a:lnTo>
                  <a:lnTo>
                    <a:pt x="418" y="838"/>
                  </a:lnTo>
                  <a:lnTo>
                    <a:pt x="442" y="813"/>
                  </a:lnTo>
                  <a:lnTo>
                    <a:pt x="479" y="789"/>
                  </a:lnTo>
                  <a:lnTo>
                    <a:pt x="540" y="740"/>
                  </a:lnTo>
                  <a:lnTo>
                    <a:pt x="577" y="703"/>
                  </a:lnTo>
                  <a:lnTo>
                    <a:pt x="614" y="642"/>
                  </a:lnTo>
                  <a:lnTo>
                    <a:pt x="638" y="617"/>
                  </a:lnTo>
                  <a:lnTo>
                    <a:pt x="663" y="593"/>
                  </a:lnTo>
                  <a:lnTo>
                    <a:pt x="687" y="568"/>
                  </a:lnTo>
                  <a:lnTo>
                    <a:pt x="724" y="568"/>
                  </a:lnTo>
                  <a:lnTo>
                    <a:pt x="761" y="532"/>
                  </a:lnTo>
                  <a:lnTo>
                    <a:pt x="797" y="495"/>
                  </a:lnTo>
                  <a:lnTo>
                    <a:pt x="846" y="458"/>
                  </a:lnTo>
                  <a:lnTo>
                    <a:pt x="883" y="409"/>
                  </a:lnTo>
                  <a:lnTo>
                    <a:pt x="932" y="372"/>
                  </a:lnTo>
                  <a:lnTo>
                    <a:pt x="981" y="336"/>
                  </a:lnTo>
                  <a:lnTo>
                    <a:pt x="1005" y="311"/>
                  </a:lnTo>
                  <a:lnTo>
                    <a:pt x="1042" y="287"/>
                  </a:lnTo>
                  <a:lnTo>
                    <a:pt x="1079" y="287"/>
                  </a:lnTo>
                  <a:lnTo>
                    <a:pt x="1103" y="262"/>
                  </a:lnTo>
                  <a:lnTo>
                    <a:pt x="1140" y="238"/>
                  </a:lnTo>
                  <a:lnTo>
                    <a:pt x="1165" y="225"/>
                  </a:lnTo>
                  <a:lnTo>
                    <a:pt x="1238" y="213"/>
                  </a:lnTo>
                  <a:lnTo>
                    <a:pt x="1263" y="201"/>
                  </a:lnTo>
                  <a:lnTo>
                    <a:pt x="1299" y="201"/>
                  </a:lnTo>
                  <a:lnTo>
                    <a:pt x="1324" y="176"/>
                  </a:lnTo>
                  <a:lnTo>
                    <a:pt x="1373" y="176"/>
                  </a:lnTo>
                  <a:lnTo>
                    <a:pt x="1446" y="164"/>
                  </a:lnTo>
                  <a:lnTo>
                    <a:pt x="1483" y="127"/>
                  </a:lnTo>
                  <a:lnTo>
                    <a:pt x="1520" y="127"/>
                  </a:lnTo>
                  <a:lnTo>
                    <a:pt x="1569" y="103"/>
                  </a:lnTo>
                  <a:lnTo>
                    <a:pt x="1618" y="78"/>
                  </a:lnTo>
                  <a:lnTo>
                    <a:pt x="1667" y="78"/>
                  </a:lnTo>
                  <a:lnTo>
                    <a:pt x="1704" y="54"/>
                  </a:lnTo>
                  <a:lnTo>
                    <a:pt x="1740" y="54"/>
                  </a:lnTo>
                  <a:lnTo>
                    <a:pt x="1777" y="54"/>
                  </a:lnTo>
                  <a:lnTo>
                    <a:pt x="1814" y="54"/>
                  </a:lnTo>
                  <a:lnTo>
                    <a:pt x="1863" y="54"/>
                  </a:lnTo>
                  <a:lnTo>
                    <a:pt x="1899" y="54"/>
                  </a:lnTo>
                  <a:lnTo>
                    <a:pt x="1924" y="54"/>
                  </a:lnTo>
                  <a:lnTo>
                    <a:pt x="1961" y="42"/>
                  </a:lnTo>
                  <a:lnTo>
                    <a:pt x="1997" y="42"/>
                  </a:lnTo>
                  <a:lnTo>
                    <a:pt x="2022" y="29"/>
                  </a:lnTo>
                  <a:lnTo>
                    <a:pt x="2071" y="29"/>
                  </a:lnTo>
                  <a:lnTo>
                    <a:pt x="2120" y="17"/>
                  </a:lnTo>
                  <a:lnTo>
                    <a:pt x="2157" y="5"/>
                  </a:lnTo>
                  <a:lnTo>
                    <a:pt x="2193" y="5"/>
                  </a:lnTo>
                  <a:lnTo>
                    <a:pt x="2230" y="17"/>
                  </a:lnTo>
                  <a:lnTo>
                    <a:pt x="2255" y="17"/>
                  </a:lnTo>
                  <a:lnTo>
                    <a:pt x="2304" y="17"/>
                  </a:lnTo>
                  <a:lnTo>
                    <a:pt x="2352" y="0"/>
                  </a:lnTo>
                </a:path>
              </a:pathLst>
            </a:custGeom>
            <a:noFill/>
            <a:ln w="101600" cap="rnd" cmpd="sng">
              <a:solidFill>
                <a:srgbClr val="292929"/>
              </a:solidFill>
              <a:prstDash val="solid"/>
              <a:round/>
              <a:headEnd type="none" w="sm" len="sm"/>
              <a:tailEnd type="none" w="sm" len="sm"/>
            </a:ln>
          </p:spPr>
          <p:txBody>
            <a:bodyPr/>
            <a:lstStyle/>
            <a:p>
              <a:endParaRPr lang="en-US" dirty="0"/>
            </a:p>
          </p:txBody>
        </p:sp>
      </p:grpSp>
      <p:pic>
        <p:nvPicPr>
          <p:cNvPr id="111618" name="Picture 2"/>
          <p:cNvPicPr>
            <a:picLocks noChangeAspect="1" noChangeArrowheads="1"/>
          </p:cNvPicPr>
          <p:nvPr/>
        </p:nvPicPr>
        <p:blipFill>
          <a:blip r:embed="rId3" cstate="print"/>
          <a:srcRect/>
          <a:stretch>
            <a:fillRect/>
          </a:stretch>
        </p:blipFill>
        <p:spPr bwMode="auto">
          <a:xfrm>
            <a:off x="965596" y="1045973"/>
            <a:ext cx="9100457" cy="56877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a:lstStyle/>
          <a:p>
            <a:r>
              <a:rPr lang="en-US" dirty="0" smtClean="0"/>
              <a:t>WEPP Processes 1</a:t>
            </a:r>
          </a:p>
        </p:txBody>
      </p:sp>
      <p:sp>
        <p:nvSpPr>
          <p:cNvPr id="30724" name="Rectangle 3"/>
          <p:cNvSpPr>
            <a:spLocks noGrp="1" noChangeArrowheads="1"/>
          </p:cNvSpPr>
          <p:nvPr>
            <p:ph idx="1"/>
          </p:nvPr>
        </p:nvSpPr>
        <p:spPr>
          <a:xfrm>
            <a:off x="238127" y="1582739"/>
            <a:ext cx="3724273" cy="4970461"/>
          </a:xfrm>
          <a:noFill/>
        </p:spPr>
        <p:txBody>
          <a:bodyPr>
            <a:normAutofit/>
          </a:bodyPr>
          <a:lstStyle/>
          <a:p>
            <a:r>
              <a:rPr lang="en-US" sz="3200" dirty="0" smtClean="0"/>
              <a:t>Rainfall, snowmelt, infiltration, subsurface lateral flow, percolation, runoff, soil water</a:t>
            </a:r>
          </a:p>
        </p:txBody>
      </p:sp>
      <p:sp>
        <p:nvSpPr>
          <p:cNvPr id="30722" name="Slide Number Placeholder 5"/>
          <p:cNvSpPr>
            <a:spLocks noGrp="1"/>
          </p:cNvSpPr>
          <p:nvPr>
            <p:ph type="sldNum" sz="quarter" idx="12"/>
          </p:nvPr>
        </p:nvSpPr>
        <p:spPr>
          <a:noFill/>
        </p:spPr>
        <p:txBody>
          <a:bodyPr>
            <a:normAutofit/>
          </a:bodyPr>
          <a:lstStyle/>
          <a:p>
            <a:fld id="{837D9BB7-0908-4BF7-88AA-B832D460AF80}" type="slidenum">
              <a:rPr lang="en-US"/>
              <a:pPr/>
              <a:t>23</a:t>
            </a:fld>
            <a:endParaRPr lang="en-US" dirty="0"/>
          </a:p>
        </p:txBody>
      </p:sp>
      <p:sp>
        <p:nvSpPr>
          <p:cNvPr id="25602" name="AutoShape 2" descr="https://photos-2.dropbox.com/t/0/AABnuzmNExqQGkUNPY0Tm_GerZ8yxSysy2kOvV0i8cHI0g/12/32519113/jpeg/32x32/3/_/1/2/Picture%20176.jpg/ORxVoeI-XwpdJcrQQXwjBwCpwUOREmazEYDW_uMQxcE?size=1280x960"/>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04" name="AutoShape 4" descr="https://photos-2.dropbox.com/t/0/AABnuzmNExqQGkUNPY0Tm_GerZ8yxSysy2kOvV0i8cHI0g/12/32519113/jpeg/32x32/3/_/1/2/Picture%20176.jpg/ORxVoeI-XwpdJcrQQXwjBwCpwUOREmazEYDW_uMQxcE?size=1280x960"/>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606" name="AutoShape 6" descr="https://photos-2.dropbox.com/t/0/AABnuzmNExqQGkUNPY0Tm_GerZ8yxSysy2kOvV0i8cHI0g/12/32519113/jpeg/32x32/3/_/1/2/Picture%20176.jpg/ORxVoeI-XwpdJcrQQXwjBwCpwUOREmazEYDW_uMQxcE?size=1280x960"/>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5607" name="Picture 7" descr="C:\Users\User\AppData\Local\Temp\Picture 176.jpg"/>
          <p:cNvPicPr>
            <a:picLocks noChangeAspect="1" noChangeArrowheads="1"/>
          </p:cNvPicPr>
          <p:nvPr/>
        </p:nvPicPr>
        <p:blipFill>
          <a:blip r:embed="rId3" cstate="print"/>
          <a:srcRect l="15779" r="7172"/>
          <a:stretch>
            <a:fillRect/>
          </a:stretch>
        </p:blipFill>
        <p:spPr bwMode="auto">
          <a:xfrm rot="5400000">
            <a:off x="4949695" y="679322"/>
            <a:ext cx="5978783" cy="5819773"/>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noFill/>
        </p:spPr>
        <p:txBody>
          <a:bodyPr/>
          <a:lstStyle/>
          <a:p>
            <a:r>
              <a:rPr lang="en-US" dirty="0" smtClean="0"/>
              <a:t>WEPP Processes 2</a:t>
            </a:r>
          </a:p>
        </p:txBody>
      </p:sp>
      <p:sp>
        <p:nvSpPr>
          <p:cNvPr id="31748" name="Rectangle 3"/>
          <p:cNvSpPr>
            <a:spLocks noGrp="1" noChangeArrowheads="1"/>
          </p:cNvSpPr>
          <p:nvPr>
            <p:ph idx="1"/>
          </p:nvPr>
        </p:nvSpPr>
        <p:spPr>
          <a:xfrm>
            <a:off x="457200" y="1540932"/>
            <a:ext cx="2819400" cy="4783667"/>
          </a:xfrm>
          <a:noFill/>
        </p:spPr>
        <p:txBody>
          <a:bodyPr>
            <a:normAutofit/>
          </a:bodyPr>
          <a:lstStyle/>
          <a:p>
            <a:r>
              <a:rPr lang="en-US" sz="3200" dirty="0" smtClean="0"/>
              <a:t>Soil detachment, transport, deposition and delivery</a:t>
            </a:r>
          </a:p>
        </p:txBody>
      </p:sp>
      <p:sp>
        <p:nvSpPr>
          <p:cNvPr id="31746" name="Slide Number Placeholder 5"/>
          <p:cNvSpPr>
            <a:spLocks noGrp="1"/>
          </p:cNvSpPr>
          <p:nvPr>
            <p:ph type="sldNum" sz="quarter" idx="12"/>
          </p:nvPr>
        </p:nvSpPr>
        <p:spPr>
          <a:noFill/>
        </p:spPr>
        <p:txBody>
          <a:bodyPr>
            <a:normAutofit/>
          </a:bodyPr>
          <a:lstStyle/>
          <a:p>
            <a:fld id="{B2D54ABC-1169-482D-A8FC-4F553A081C15}" type="slidenum">
              <a:rPr lang="en-US"/>
              <a:pPr/>
              <a:t>24</a:t>
            </a:fld>
            <a:endParaRPr lang="en-US" dirty="0"/>
          </a:p>
        </p:txBody>
      </p:sp>
      <p:pic>
        <p:nvPicPr>
          <p:cNvPr id="23554" name="Picture 2" descr="http://vkaiser.wsu.edu/images/PC71-174-003.jpg"/>
          <p:cNvPicPr>
            <a:picLocks noChangeAspect="1" noChangeArrowheads="1"/>
          </p:cNvPicPr>
          <p:nvPr/>
        </p:nvPicPr>
        <p:blipFill>
          <a:blip r:embed="rId3" cstate="print"/>
          <a:srcRect/>
          <a:stretch>
            <a:fillRect/>
          </a:stretch>
        </p:blipFill>
        <p:spPr bwMode="auto">
          <a:xfrm>
            <a:off x="3448761" y="1540933"/>
            <a:ext cx="7600239" cy="5291668"/>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381000"/>
            <a:ext cx="9753600" cy="1143000"/>
          </a:xfrm>
          <a:noFill/>
        </p:spPr>
        <p:txBody>
          <a:bodyPr/>
          <a:lstStyle/>
          <a:p>
            <a:r>
              <a:rPr lang="en-US" dirty="0" smtClean="0"/>
              <a:t>WEPP Processes 3</a:t>
            </a:r>
          </a:p>
        </p:txBody>
      </p:sp>
      <p:sp>
        <p:nvSpPr>
          <p:cNvPr id="32772" name="Rectangle 3"/>
          <p:cNvSpPr>
            <a:spLocks noGrp="1" noChangeArrowheads="1"/>
          </p:cNvSpPr>
          <p:nvPr>
            <p:ph idx="1"/>
          </p:nvPr>
        </p:nvSpPr>
        <p:spPr>
          <a:xfrm>
            <a:off x="228600" y="1524000"/>
            <a:ext cx="3505200" cy="4419600"/>
          </a:xfrm>
          <a:noFill/>
        </p:spPr>
        <p:txBody>
          <a:bodyPr>
            <a:normAutofit/>
          </a:bodyPr>
          <a:lstStyle/>
          <a:p>
            <a:r>
              <a:rPr lang="en-US" sz="2800" dirty="0"/>
              <a:t>Plant growth, evapotranspiration, and senescence</a:t>
            </a:r>
          </a:p>
        </p:txBody>
      </p:sp>
      <p:sp>
        <p:nvSpPr>
          <p:cNvPr id="32770" name="Slide Number Placeholder 5"/>
          <p:cNvSpPr>
            <a:spLocks noGrp="1"/>
          </p:cNvSpPr>
          <p:nvPr>
            <p:ph type="sldNum" sz="quarter" idx="12"/>
          </p:nvPr>
        </p:nvSpPr>
        <p:spPr>
          <a:noFill/>
        </p:spPr>
        <p:txBody>
          <a:bodyPr>
            <a:normAutofit/>
          </a:bodyPr>
          <a:lstStyle/>
          <a:p>
            <a:fld id="{62ECFA18-B870-444C-82E0-D77A77D35719}" type="slidenum">
              <a:rPr lang="en-US"/>
              <a:pPr/>
              <a:t>25</a:t>
            </a:fld>
            <a:endParaRPr lang="en-US" dirty="0"/>
          </a:p>
        </p:txBody>
      </p:sp>
      <p:pic>
        <p:nvPicPr>
          <p:cNvPr id="21506" name="Picture 2" descr="Evapotranspiration is the sum of evaporation from the land surface plus transpiration from plants.&lt;br&gt;Credit: Salinity Management Guide"/>
          <p:cNvPicPr>
            <a:picLocks noChangeAspect="1" noChangeArrowheads="1"/>
          </p:cNvPicPr>
          <p:nvPr/>
        </p:nvPicPr>
        <p:blipFill>
          <a:blip r:embed="rId3" cstate="print"/>
          <a:srcRect/>
          <a:stretch>
            <a:fillRect/>
          </a:stretch>
        </p:blipFill>
        <p:spPr bwMode="auto">
          <a:xfrm>
            <a:off x="4495800" y="1371600"/>
            <a:ext cx="6477000" cy="535432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noFill/>
        </p:spPr>
        <p:txBody>
          <a:bodyPr/>
          <a:lstStyle/>
          <a:p>
            <a:r>
              <a:rPr lang="en-US" dirty="0" smtClean="0"/>
              <a:t>WEPP Processes 4</a:t>
            </a:r>
          </a:p>
        </p:txBody>
      </p:sp>
      <p:sp>
        <p:nvSpPr>
          <p:cNvPr id="33796" name="Rectangle 3"/>
          <p:cNvSpPr>
            <a:spLocks noGrp="1" noChangeArrowheads="1"/>
          </p:cNvSpPr>
          <p:nvPr>
            <p:ph idx="1"/>
          </p:nvPr>
        </p:nvSpPr>
        <p:spPr>
          <a:xfrm>
            <a:off x="171977" y="1600200"/>
            <a:ext cx="2723624" cy="4876800"/>
          </a:xfrm>
          <a:noFill/>
        </p:spPr>
        <p:txBody>
          <a:bodyPr>
            <a:normAutofit/>
          </a:bodyPr>
          <a:lstStyle/>
          <a:p>
            <a:r>
              <a:rPr lang="en-US" sz="2800" dirty="0"/>
              <a:t>Residue accumulation and decay</a:t>
            </a:r>
          </a:p>
        </p:txBody>
      </p:sp>
      <p:sp>
        <p:nvSpPr>
          <p:cNvPr id="33794" name="Slide Number Placeholder 5"/>
          <p:cNvSpPr>
            <a:spLocks noGrp="1"/>
          </p:cNvSpPr>
          <p:nvPr>
            <p:ph type="sldNum" sz="quarter" idx="12"/>
          </p:nvPr>
        </p:nvSpPr>
        <p:spPr>
          <a:noFill/>
        </p:spPr>
        <p:txBody>
          <a:bodyPr>
            <a:normAutofit/>
          </a:bodyPr>
          <a:lstStyle/>
          <a:p>
            <a:fld id="{77E4451C-C2E4-4734-98E5-52E5A2D0EFA1}" type="slidenum">
              <a:rPr lang="en-US"/>
              <a:pPr/>
              <a:t>26</a:t>
            </a:fld>
            <a:endParaRPr lang="en-US" dirty="0"/>
          </a:p>
        </p:txBody>
      </p:sp>
      <p:pic>
        <p:nvPicPr>
          <p:cNvPr id="5" name="Picture 4" descr="PA070015.JPG"/>
          <p:cNvPicPr>
            <a:picLocks noChangeAspect="1"/>
          </p:cNvPicPr>
          <p:nvPr/>
        </p:nvPicPr>
        <p:blipFill>
          <a:blip r:embed="rId3" cstate="print"/>
          <a:stretch>
            <a:fillRect/>
          </a:stretch>
        </p:blipFill>
        <p:spPr>
          <a:xfrm>
            <a:off x="3632198" y="1295401"/>
            <a:ext cx="7416802" cy="55626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noFill/>
        </p:spPr>
        <p:txBody>
          <a:bodyPr/>
          <a:lstStyle/>
          <a:p>
            <a:r>
              <a:rPr lang="en-US" dirty="0" smtClean="0"/>
              <a:t>WEPP Processes 5</a:t>
            </a:r>
          </a:p>
        </p:txBody>
      </p:sp>
      <p:sp>
        <p:nvSpPr>
          <p:cNvPr id="34820" name="Rectangle 3"/>
          <p:cNvSpPr>
            <a:spLocks noGrp="1" noChangeArrowheads="1"/>
          </p:cNvSpPr>
          <p:nvPr>
            <p:ph idx="1"/>
          </p:nvPr>
        </p:nvSpPr>
        <p:spPr>
          <a:xfrm>
            <a:off x="188909" y="1524000"/>
            <a:ext cx="3122915" cy="4114800"/>
          </a:xfrm>
          <a:noFill/>
        </p:spPr>
        <p:txBody>
          <a:bodyPr>
            <a:normAutofit/>
          </a:bodyPr>
          <a:lstStyle/>
          <a:p>
            <a:r>
              <a:rPr lang="en-US" sz="2800" dirty="0"/>
              <a:t>Soil consolidation</a:t>
            </a:r>
          </a:p>
        </p:txBody>
      </p:sp>
      <p:sp>
        <p:nvSpPr>
          <p:cNvPr id="34818" name="Slide Number Placeholder 5"/>
          <p:cNvSpPr>
            <a:spLocks noGrp="1"/>
          </p:cNvSpPr>
          <p:nvPr>
            <p:ph type="sldNum" sz="quarter" idx="12"/>
          </p:nvPr>
        </p:nvSpPr>
        <p:spPr>
          <a:noFill/>
        </p:spPr>
        <p:txBody>
          <a:bodyPr>
            <a:normAutofit/>
          </a:bodyPr>
          <a:lstStyle/>
          <a:p>
            <a:fld id="{0A72F41C-1490-4F62-92D5-65ADE5F1A639}" type="slidenum">
              <a:rPr lang="en-US"/>
              <a:pPr/>
              <a:t>27</a:t>
            </a:fld>
            <a:endParaRPr lang="en-US" dirty="0"/>
          </a:p>
        </p:txBody>
      </p:sp>
      <p:pic>
        <p:nvPicPr>
          <p:cNvPr id="34821" name="Picture 5"/>
          <p:cNvPicPr>
            <a:picLocks noChangeAspect="1" noChangeArrowheads="1"/>
          </p:cNvPicPr>
          <p:nvPr/>
        </p:nvPicPr>
        <p:blipFill>
          <a:blip r:embed="rId3" cstate="print"/>
          <a:srcRect/>
          <a:stretch>
            <a:fillRect/>
          </a:stretch>
        </p:blipFill>
        <p:spPr bwMode="auto">
          <a:xfrm>
            <a:off x="3311824" y="1828800"/>
            <a:ext cx="7697485" cy="50292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noFill/>
        </p:spPr>
        <p:txBody>
          <a:bodyPr/>
          <a:lstStyle/>
          <a:p>
            <a:r>
              <a:rPr lang="en-US" dirty="0" smtClean="0"/>
              <a:t>Erosion Processes 1</a:t>
            </a:r>
          </a:p>
        </p:txBody>
      </p:sp>
      <p:sp>
        <p:nvSpPr>
          <p:cNvPr id="35845" name="Rectangle 3"/>
          <p:cNvSpPr>
            <a:spLocks noGrp="1" noChangeArrowheads="1"/>
          </p:cNvSpPr>
          <p:nvPr>
            <p:ph idx="1"/>
          </p:nvPr>
        </p:nvSpPr>
        <p:spPr>
          <a:xfrm>
            <a:off x="171976" y="1600200"/>
            <a:ext cx="3566587" cy="4876800"/>
          </a:xfrm>
          <a:noFill/>
        </p:spPr>
        <p:txBody>
          <a:bodyPr>
            <a:normAutofit/>
          </a:bodyPr>
          <a:lstStyle/>
          <a:p>
            <a:r>
              <a:rPr lang="en-US" sz="3200" dirty="0" err="1" smtClean="0"/>
              <a:t>Interrill</a:t>
            </a:r>
            <a:r>
              <a:rPr lang="en-US" sz="3200" dirty="0" smtClean="0"/>
              <a:t> or sheet erosion</a:t>
            </a:r>
          </a:p>
          <a:p>
            <a:pPr lvl="1"/>
            <a:r>
              <a:rPr lang="en-US" sz="2800" dirty="0" smtClean="0"/>
              <a:t>Raindrop splash</a:t>
            </a:r>
          </a:p>
          <a:p>
            <a:pPr lvl="1"/>
            <a:r>
              <a:rPr lang="en-US" sz="2800" dirty="0" smtClean="0"/>
              <a:t>Shallow Overland Flow</a:t>
            </a:r>
          </a:p>
        </p:txBody>
      </p:sp>
      <p:sp>
        <p:nvSpPr>
          <p:cNvPr id="35842" name="Slide Number Placeholder 5"/>
          <p:cNvSpPr>
            <a:spLocks noGrp="1"/>
          </p:cNvSpPr>
          <p:nvPr>
            <p:ph type="sldNum" sz="quarter" idx="12"/>
          </p:nvPr>
        </p:nvSpPr>
        <p:spPr>
          <a:noFill/>
        </p:spPr>
        <p:txBody>
          <a:bodyPr>
            <a:normAutofit/>
          </a:bodyPr>
          <a:lstStyle/>
          <a:p>
            <a:fld id="{D047818E-EB3E-4D1B-B4C6-A98EE4C895A7}" type="slidenum">
              <a:rPr lang="en-US"/>
              <a:pPr/>
              <a:t>28</a:t>
            </a:fld>
            <a:endParaRPr lang="en-US" dirty="0"/>
          </a:p>
        </p:txBody>
      </p:sp>
      <p:sp>
        <p:nvSpPr>
          <p:cNvPr id="35846" name="AutoShape 6" descr="raindrops"/>
          <p:cNvSpPr>
            <a:spLocks noChangeAspect="1" noChangeArrowheads="1"/>
          </p:cNvSpPr>
          <p:nvPr/>
        </p:nvSpPr>
        <p:spPr bwMode="auto">
          <a:xfrm>
            <a:off x="5948363" y="3281363"/>
            <a:ext cx="296862" cy="296862"/>
          </a:xfrm>
          <a:prstGeom prst="rect">
            <a:avLst/>
          </a:prstGeom>
          <a:noFill/>
          <a:ln w="9525">
            <a:noFill/>
            <a:miter lim="800000"/>
            <a:headEnd/>
            <a:tailEnd/>
          </a:ln>
        </p:spPr>
        <p:txBody>
          <a:bodyPr/>
          <a:lstStyle/>
          <a:p>
            <a:endParaRPr lang="en-US" dirty="0"/>
          </a:p>
        </p:txBody>
      </p:sp>
      <p:pic>
        <p:nvPicPr>
          <p:cNvPr id="15362" name="Picture 2" descr="http://www.soilerosion.net/image/diffuse_overland_flow.jpg"/>
          <p:cNvPicPr>
            <a:picLocks noChangeAspect="1" noChangeArrowheads="1"/>
          </p:cNvPicPr>
          <p:nvPr/>
        </p:nvPicPr>
        <p:blipFill>
          <a:blip r:embed="rId3" cstate="print"/>
          <a:srcRect/>
          <a:stretch>
            <a:fillRect/>
          </a:stretch>
        </p:blipFill>
        <p:spPr bwMode="auto">
          <a:xfrm>
            <a:off x="3738563" y="1981200"/>
            <a:ext cx="7315200" cy="48768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p:spPr>
        <p:txBody>
          <a:bodyPr/>
          <a:lstStyle/>
          <a:p>
            <a:r>
              <a:rPr lang="en-US" dirty="0" smtClean="0"/>
              <a:t>Erosion Processes 2</a:t>
            </a:r>
          </a:p>
        </p:txBody>
      </p:sp>
      <p:sp>
        <p:nvSpPr>
          <p:cNvPr id="36868" name="Rectangle 3"/>
          <p:cNvSpPr>
            <a:spLocks noGrp="1" noChangeArrowheads="1"/>
          </p:cNvSpPr>
          <p:nvPr>
            <p:ph idx="1"/>
          </p:nvPr>
        </p:nvSpPr>
        <p:spPr>
          <a:xfrm>
            <a:off x="171976" y="1532467"/>
            <a:ext cx="2495024" cy="3877733"/>
          </a:xfrm>
          <a:noFill/>
        </p:spPr>
        <p:txBody>
          <a:bodyPr>
            <a:normAutofit/>
          </a:bodyPr>
          <a:lstStyle/>
          <a:p>
            <a:r>
              <a:rPr lang="en-US" sz="2800" dirty="0" smtClean="0"/>
              <a:t>Rill Erosion</a:t>
            </a:r>
          </a:p>
          <a:p>
            <a:pPr lvl="1"/>
            <a:r>
              <a:rPr lang="en-US" sz="2400" dirty="0" smtClean="0"/>
              <a:t>Concentrated Channel Flow</a:t>
            </a:r>
          </a:p>
        </p:txBody>
      </p:sp>
      <p:sp>
        <p:nvSpPr>
          <p:cNvPr id="36866" name="Slide Number Placeholder 5"/>
          <p:cNvSpPr>
            <a:spLocks noGrp="1"/>
          </p:cNvSpPr>
          <p:nvPr>
            <p:ph type="sldNum" sz="quarter" idx="12"/>
          </p:nvPr>
        </p:nvSpPr>
        <p:spPr>
          <a:noFill/>
        </p:spPr>
        <p:txBody>
          <a:bodyPr>
            <a:normAutofit/>
          </a:bodyPr>
          <a:lstStyle/>
          <a:p>
            <a:fld id="{3647AAF9-46DC-4A4C-BC73-447B23417FF6}" type="slidenum">
              <a:rPr lang="en-US"/>
              <a:pPr/>
              <a:t>29</a:t>
            </a:fld>
            <a:endParaRPr lang="en-US" dirty="0"/>
          </a:p>
        </p:txBody>
      </p:sp>
      <p:pic>
        <p:nvPicPr>
          <p:cNvPr id="13314" name="Picture 2" descr="http://vkaiser.wsu.edu/images/PC71-174-002.jpg"/>
          <p:cNvPicPr>
            <a:picLocks noChangeAspect="1" noChangeArrowheads="1"/>
          </p:cNvPicPr>
          <p:nvPr/>
        </p:nvPicPr>
        <p:blipFill>
          <a:blip r:embed="rId3" cstate="print"/>
          <a:srcRect/>
          <a:stretch>
            <a:fillRect/>
          </a:stretch>
        </p:blipFill>
        <p:spPr bwMode="auto">
          <a:xfrm>
            <a:off x="2831355" y="1295401"/>
            <a:ext cx="8217645" cy="5588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Model?</a:t>
            </a:r>
            <a:endParaRPr lang="en-US" dirty="0"/>
          </a:p>
        </p:txBody>
      </p:sp>
      <p:sp>
        <p:nvSpPr>
          <p:cNvPr id="3" name="Content Placeholder 2"/>
          <p:cNvSpPr>
            <a:spLocks noGrp="1"/>
          </p:cNvSpPr>
          <p:nvPr>
            <p:ph idx="1"/>
          </p:nvPr>
        </p:nvSpPr>
        <p:spPr/>
        <p:txBody>
          <a:bodyPr/>
          <a:lstStyle/>
          <a:p>
            <a:r>
              <a:rPr lang="en-US" dirty="0" smtClean="0"/>
              <a:t>A human construct that helps us better understand physical process in real world systems.</a:t>
            </a:r>
          </a:p>
          <a:p>
            <a:endParaRPr lang="en-US" dirty="0"/>
          </a:p>
          <a:p>
            <a:pPr marL="0" indent="0">
              <a:buNone/>
            </a:pPr>
            <a:endParaRPr lang="en-US" dirty="0" smtClean="0"/>
          </a:p>
        </p:txBody>
      </p:sp>
      <p:pic>
        <p:nvPicPr>
          <p:cNvPr id="2054" name="Picture 6" descr="http://www.soilmonoliths.org/images/monolith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350" y="3276601"/>
            <a:ext cx="4256650" cy="29309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s.toronto.edu/~sme/PMU199-climate-computing/pmu199-2012F/Globe_as_a_grid.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2896681"/>
            <a:ext cx="3352800" cy="3381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00" y="6253315"/>
            <a:ext cx="2116990" cy="276999"/>
          </a:xfrm>
          <a:prstGeom prst="rect">
            <a:avLst/>
          </a:prstGeom>
          <a:noFill/>
        </p:spPr>
        <p:txBody>
          <a:bodyPr wrap="none" rtlCol="0">
            <a:spAutoFit/>
          </a:bodyPr>
          <a:lstStyle/>
          <a:p>
            <a:r>
              <a:rPr lang="en-US" sz="1200" dirty="0"/>
              <a:t>http://www.soilmonoliths.org/</a:t>
            </a:r>
          </a:p>
        </p:txBody>
      </p:sp>
      <p:sp>
        <p:nvSpPr>
          <p:cNvPr id="5" name="TextBox 4"/>
          <p:cNvSpPr txBox="1"/>
          <p:nvPr/>
        </p:nvSpPr>
        <p:spPr>
          <a:xfrm>
            <a:off x="6076335" y="6346448"/>
            <a:ext cx="4642618" cy="215444"/>
          </a:xfrm>
          <a:prstGeom prst="rect">
            <a:avLst/>
          </a:prstGeom>
          <a:noFill/>
        </p:spPr>
        <p:txBody>
          <a:bodyPr wrap="none" rtlCol="0">
            <a:spAutoFit/>
          </a:bodyPr>
          <a:lstStyle/>
          <a:p>
            <a:r>
              <a:rPr lang="en-US" sz="800" dirty="0"/>
              <a:t>http://www.cs.toronto.edu/~sme/PMU199-climate-computing/pmu199-2012F/Globe_as_a_grid.jpg</a:t>
            </a:r>
          </a:p>
        </p:txBody>
      </p:sp>
    </p:spTree>
    <p:extLst>
      <p:ext uri="{BB962C8B-B14F-4D97-AF65-F5344CB8AC3E}">
        <p14:creationId xmlns:p14="http://schemas.microsoft.com/office/powerpoint/2010/main" val="117775032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noFill/>
        </p:spPr>
        <p:txBody>
          <a:bodyPr/>
          <a:lstStyle/>
          <a:p>
            <a:r>
              <a:rPr lang="en-US" dirty="0" smtClean="0"/>
              <a:t>Erosion Processes 3</a:t>
            </a:r>
          </a:p>
        </p:txBody>
      </p:sp>
      <p:sp>
        <p:nvSpPr>
          <p:cNvPr id="37892" name="Rectangle 3"/>
          <p:cNvSpPr>
            <a:spLocks noGrp="1" noChangeArrowheads="1"/>
          </p:cNvSpPr>
          <p:nvPr>
            <p:ph idx="1"/>
          </p:nvPr>
        </p:nvSpPr>
        <p:spPr>
          <a:noFill/>
        </p:spPr>
        <p:txBody>
          <a:bodyPr/>
          <a:lstStyle/>
          <a:p>
            <a:r>
              <a:rPr lang="en-US" sz="2800" dirty="0"/>
              <a:t>Interrill Erosion</a:t>
            </a:r>
          </a:p>
          <a:p>
            <a:pPr lvl="1"/>
            <a:r>
              <a:rPr lang="en-US" dirty="0" smtClean="0"/>
              <a:t>Raindrop splash</a:t>
            </a:r>
          </a:p>
          <a:p>
            <a:pPr lvl="1"/>
            <a:r>
              <a:rPr lang="en-US" dirty="0" smtClean="0"/>
              <a:t>Shallow Overland Flow</a:t>
            </a:r>
          </a:p>
          <a:p>
            <a:r>
              <a:rPr lang="en-US" sz="2800" dirty="0"/>
              <a:t>Rill Erosion</a:t>
            </a:r>
          </a:p>
          <a:p>
            <a:pPr lvl="1"/>
            <a:r>
              <a:rPr lang="en-US" dirty="0" smtClean="0"/>
              <a:t>Concentrated Channel Flow</a:t>
            </a:r>
          </a:p>
          <a:p>
            <a:pPr lvl="2">
              <a:buNone/>
            </a:pPr>
            <a:endParaRPr lang="en-US" sz="2000" dirty="0"/>
          </a:p>
          <a:p>
            <a:r>
              <a:rPr lang="en-US" sz="2800" b="1" dirty="0" smtClean="0"/>
              <a:t>WEPP does NOT model gullying or landslides</a:t>
            </a:r>
          </a:p>
        </p:txBody>
      </p:sp>
      <p:sp>
        <p:nvSpPr>
          <p:cNvPr id="37890" name="Slide Number Placeholder 5"/>
          <p:cNvSpPr>
            <a:spLocks noGrp="1"/>
          </p:cNvSpPr>
          <p:nvPr>
            <p:ph type="sldNum" sz="quarter" idx="12"/>
          </p:nvPr>
        </p:nvSpPr>
        <p:spPr>
          <a:noFill/>
        </p:spPr>
        <p:txBody>
          <a:bodyPr>
            <a:normAutofit/>
          </a:bodyPr>
          <a:lstStyle/>
          <a:p>
            <a:fld id="{D8E35B34-992D-4EB6-A712-BFAB2BDB6B76}" type="slidenum">
              <a:rPr lang="en-US"/>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noFill/>
        </p:spPr>
        <p:txBody>
          <a:bodyPr/>
          <a:lstStyle/>
          <a:p>
            <a:r>
              <a:rPr lang="en-US" dirty="0" smtClean="0"/>
              <a:t>Overland Flow Elements</a:t>
            </a:r>
          </a:p>
        </p:txBody>
      </p:sp>
      <p:sp>
        <p:nvSpPr>
          <p:cNvPr id="38916" name="Rectangle 3"/>
          <p:cNvSpPr>
            <a:spLocks noGrp="1" noChangeArrowheads="1"/>
          </p:cNvSpPr>
          <p:nvPr>
            <p:ph type="body" sz="half" idx="2"/>
          </p:nvPr>
        </p:nvSpPr>
        <p:spPr>
          <a:xfrm>
            <a:off x="1752600" y="1905000"/>
            <a:ext cx="8763000" cy="914400"/>
          </a:xfrm>
          <a:noFill/>
        </p:spPr>
        <p:txBody>
          <a:bodyPr>
            <a:normAutofit lnSpcReduction="10000"/>
          </a:bodyPr>
          <a:lstStyle/>
          <a:p>
            <a:r>
              <a:rPr lang="en-US" sz="2800" dirty="0"/>
              <a:t>Describe variation in soil and vegetation down a hillslope</a:t>
            </a:r>
          </a:p>
        </p:txBody>
      </p:sp>
      <p:sp>
        <p:nvSpPr>
          <p:cNvPr id="38914" name="Slide Number Placeholder 6"/>
          <p:cNvSpPr>
            <a:spLocks noGrp="1"/>
          </p:cNvSpPr>
          <p:nvPr>
            <p:ph type="sldNum" sz="quarter" idx="12"/>
          </p:nvPr>
        </p:nvSpPr>
        <p:spPr>
          <a:noFill/>
        </p:spPr>
        <p:txBody>
          <a:bodyPr>
            <a:normAutofit/>
          </a:bodyPr>
          <a:lstStyle/>
          <a:p>
            <a:fld id="{158D640F-1CEC-41AC-82A4-CC4A17A80CD3}" type="slidenum">
              <a:rPr lang="en-US"/>
              <a:pPr/>
              <a:t>31</a:t>
            </a:fld>
            <a:endParaRPr lang="en-US" dirty="0"/>
          </a:p>
        </p:txBody>
      </p:sp>
      <p:grpSp>
        <p:nvGrpSpPr>
          <p:cNvPr id="2" name="Group 13"/>
          <p:cNvGrpSpPr>
            <a:grpSpLocks/>
          </p:cNvGrpSpPr>
          <p:nvPr/>
        </p:nvGrpSpPr>
        <p:grpSpPr bwMode="auto">
          <a:xfrm>
            <a:off x="3200400" y="2971800"/>
            <a:ext cx="609600" cy="762000"/>
            <a:chOff x="1056" y="1872"/>
            <a:chExt cx="384" cy="480"/>
          </a:xfrm>
        </p:grpSpPr>
        <p:sp>
          <p:nvSpPr>
            <p:cNvPr id="39003" name="Line 4"/>
            <p:cNvSpPr>
              <a:spLocks noChangeShapeType="1"/>
            </p:cNvSpPr>
            <p:nvPr/>
          </p:nvSpPr>
          <p:spPr bwMode="auto">
            <a:xfrm>
              <a:off x="1248" y="1872"/>
              <a:ext cx="0" cy="480"/>
            </a:xfrm>
            <a:prstGeom prst="line">
              <a:avLst/>
            </a:prstGeom>
            <a:noFill/>
            <a:ln w="50800">
              <a:solidFill>
                <a:srgbClr val="714400"/>
              </a:solidFill>
              <a:round/>
              <a:headEnd type="none" w="sm" len="sm"/>
              <a:tailEnd type="none" w="sm" len="sm"/>
            </a:ln>
          </p:spPr>
          <p:txBody>
            <a:bodyPr/>
            <a:lstStyle/>
            <a:p>
              <a:endParaRPr lang="en-US" dirty="0"/>
            </a:p>
          </p:txBody>
        </p:sp>
        <p:sp>
          <p:nvSpPr>
            <p:cNvPr id="39004" name="Line 5"/>
            <p:cNvSpPr>
              <a:spLocks noChangeShapeType="1"/>
            </p:cNvSpPr>
            <p:nvPr/>
          </p:nvSpPr>
          <p:spPr bwMode="auto">
            <a:xfrm>
              <a:off x="1248" y="1872"/>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05" name="Line 6"/>
            <p:cNvSpPr>
              <a:spLocks noChangeShapeType="1"/>
            </p:cNvSpPr>
            <p:nvPr/>
          </p:nvSpPr>
          <p:spPr bwMode="auto">
            <a:xfrm>
              <a:off x="1248" y="196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06" name="Line 7"/>
            <p:cNvSpPr>
              <a:spLocks noChangeShapeType="1"/>
            </p:cNvSpPr>
            <p:nvPr/>
          </p:nvSpPr>
          <p:spPr bwMode="auto">
            <a:xfrm>
              <a:off x="1248" y="206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07" name="Line 8"/>
            <p:cNvSpPr>
              <a:spLocks noChangeShapeType="1"/>
            </p:cNvSpPr>
            <p:nvPr/>
          </p:nvSpPr>
          <p:spPr bwMode="auto">
            <a:xfrm>
              <a:off x="1248" y="216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08" name="Line 9"/>
            <p:cNvSpPr>
              <a:spLocks noChangeShapeType="1"/>
            </p:cNvSpPr>
            <p:nvPr/>
          </p:nvSpPr>
          <p:spPr bwMode="auto">
            <a:xfrm flipH="1">
              <a:off x="1056" y="1872"/>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09" name="Line 10"/>
            <p:cNvSpPr>
              <a:spLocks noChangeShapeType="1"/>
            </p:cNvSpPr>
            <p:nvPr/>
          </p:nvSpPr>
          <p:spPr bwMode="auto">
            <a:xfrm flipH="1">
              <a:off x="1056" y="196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10" name="Line 11"/>
            <p:cNvSpPr>
              <a:spLocks noChangeShapeType="1"/>
            </p:cNvSpPr>
            <p:nvPr/>
          </p:nvSpPr>
          <p:spPr bwMode="auto">
            <a:xfrm flipH="1">
              <a:off x="1056" y="206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11" name="Line 12"/>
            <p:cNvSpPr>
              <a:spLocks noChangeShapeType="1"/>
            </p:cNvSpPr>
            <p:nvPr/>
          </p:nvSpPr>
          <p:spPr bwMode="auto">
            <a:xfrm flipH="1">
              <a:off x="1056" y="2160"/>
              <a:ext cx="192" cy="144"/>
            </a:xfrm>
            <a:prstGeom prst="line">
              <a:avLst/>
            </a:prstGeom>
            <a:noFill/>
            <a:ln w="25400">
              <a:solidFill>
                <a:srgbClr val="00FF00"/>
              </a:solidFill>
              <a:round/>
              <a:headEnd type="none" w="sm" len="sm"/>
              <a:tailEnd type="none" w="sm" len="sm"/>
            </a:ln>
          </p:spPr>
          <p:txBody>
            <a:bodyPr/>
            <a:lstStyle/>
            <a:p>
              <a:endParaRPr lang="en-US" dirty="0"/>
            </a:p>
          </p:txBody>
        </p:sp>
      </p:grpSp>
      <p:grpSp>
        <p:nvGrpSpPr>
          <p:cNvPr id="3" name="Group 23"/>
          <p:cNvGrpSpPr>
            <a:grpSpLocks/>
          </p:cNvGrpSpPr>
          <p:nvPr/>
        </p:nvGrpSpPr>
        <p:grpSpPr bwMode="auto">
          <a:xfrm>
            <a:off x="2590800" y="2743200"/>
            <a:ext cx="609600" cy="762000"/>
            <a:chOff x="672" y="1728"/>
            <a:chExt cx="384" cy="480"/>
          </a:xfrm>
        </p:grpSpPr>
        <p:sp>
          <p:nvSpPr>
            <p:cNvPr id="38994" name="Line 14"/>
            <p:cNvSpPr>
              <a:spLocks noChangeShapeType="1"/>
            </p:cNvSpPr>
            <p:nvPr/>
          </p:nvSpPr>
          <p:spPr bwMode="auto">
            <a:xfrm>
              <a:off x="864" y="1728"/>
              <a:ext cx="0" cy="480"/>
            </a:xfrm>
            <a:prstGeom prst="line">
              <a:avLst/>
            </a:prstGeom>
            <a:noFill/>
            <a:ln w="50800">
              <a:solidFill>
                <a:srgbClr val="714400"/>
              </a:solidFill>
              <a:round/>
              <a:headEnd type="none" w="sm" len="sm"/>
              <a:tailEnd type="none" w="sm" len="sm"/>
            </a:ln>
          </p:spPr>
          <p:txBody>
            <a:bodyPr/>
            <a:lstStyle/>
            <a:p>
              <a:endParaRPr lang="en-US" dirty="0"/>
            </a:p>
          </p:txBody>
        </p:sp>
        <p:sp>
          <p:nvSpPr>
            <p:cNvPr id="38995" name="Line 15"/>
            <p:cNvSpPr>
              <a:spLocks noChangeShapeType="1"/>
            </p:cNvSpPr>
            <p:nvPr/>
          </p:nvSpPr>
          <p:spPr bwMode="auto">
            <a:xfrm>
              <a:off x="864" y="172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96" name="Line 16"/>
            <p:cNvSpPr>
              <a:spLocks noChangeShapeType="1"/>
            </p:cNvSpPr>
            <p:nvPr/>
          </p:nvSpPr>
          <p:spPr bwMode="auto">
            <a:xfrm>
              <a:off x="864" y="182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97" name="Line 17"/>
            <p:cNvSpPr>
              <a:spLocks noChangeShapeType="1"/>
            </p:cNvSpPr>
            <p:nvPr/>
          </p:nvSpPr>
          <p:spPr bwMode="auto">
            <a:xfrm>
              <a:off x="864" y="192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98" name="Line 18"/>
            <p:cNvSpPr>
              <a:spLocks noChangeShapeType="1"/>
            </p:cNvSpPr>
            <p:nvPr/>
          </p:nvSpPr>
          <p:spPr bwMode="auto">
            <a:xfrm>
              <a:off x="864" y="2016"/>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99" name="Line 19"/>
            <p:cNvSpPr>
              <a:spLocks noChangeShapeType="1"/>
            </p:cNvSpPr>
            <p:nvPr/>
          </p:nvSpPr>
          <p:spPr bwMode="auto">
            <a:xfrm flipH="1">
              <a:off x="672" y="172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00" name="Line 20"/>
            <p:cNvSpPr>
              <a:spLocks noChangeShapeType="1"/>
            </p:cNvSpPr>
            <p:nvPr/>
          </p:nvSpPr>
          <p:spPr bwMode="auto">
            <a:xfrm flipH="1">
              <a:off x="672" y="182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01" name="Line 21"/>
            <p:cNvSpPr>
              <a:spLocks noChangeShapeType="1"/>
            </p:cNvSpPr>
            <p:nvPr/>
          </p:nvSpPr>
          <p:spPr bwMode="auto">
            <a:xfrm flipH="1">
              <a:off x="672" y="192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9002" name="Line 22"/>
            <p:cNvSpPr>
              <a:spLocks noChangeShapeType="1"/>
            </p:cNvSpPr>
            <p:nvPr/>
          </p:nvSpPr>
          <p:spPr bwMode="auto">
            <a:xfrm flipH="1">
              <a:off x="672" y="2016"/>
              <a:ext cx="192" cy="144"/>
            </a:xfrm>
            <a:prstGeom prst="line">
              <a:avLst/>
            </a:prstGeom>
            <a:noFill/>
            <a:ln w="25400">
              <a:solidFill>
                <a:srgbClr val="00FF00"/>
              </a:solidFill>
              <a:round/>
              <a:headEnd type="none" w="sm" len="sm"/>
              <a:tailEnd type="none" w="sm" len="sm"/>
            </a:ln>
          </p:spPr>
          <p:txBody>
            <a:bodyPr/>
            <a:lstStyle/>
            <a:p>
              <a:endParaRPr lang="en-US" dirty="0"/>
            </a:p>
          </p:txBody>
        </p:sp>
      </p:grpSp>
      <p:grpSp>
        <p:nvGrpSpPr>
          <p:cNvPr id="4" name="Group 33"/>
          <p:cNvGrpSpPr>
            <a:grpSpLocks/>
          </p:cNvGrpSpPr>
          <p:nvPr/>
        </p:nvGrpSpPr>
        <p:grpSpPr bwMode="auto">
          <a:xfrm>
            <a:off x="3810000" y="3124200"/>
            <a:ext cx="609600" cy="762000"/>
            <a:chOff x="1440" y="1968"/>
            <a:chExt cx="384" cy="480"/>
          </a:xfrm>
        </p:grpSpPr>
        <p:sp>
          <p:nvSpPr>
            <p:cNvPr id="38985" name="Line 24"/>
            <p:cNvSpPr>
              <a:spLocks noChangeShapeType="1"/>
            </p:cNvSpPr>
            <p:nvPr/>
          </p:nvSpPr>
          <p:spPr bwMode="auto">
            <a:xfrm>
              <a:off x="1632" y="1968"/>
              <a:ext cx="0" cy="480"/>
            </a:xfrm>
            <a:prstGeom prst="line">
              <a:avLst/>
            </a:prstGeom>
            <a:noFill/>
            <a:ln w="50800">
              <a:solidFill>
                <a:srgbClr val="714400"/>
              </a:solidFill>
              <a:round/>
              <a:headEnd type="none" w="sm" len="sm"/>
              <a:tailEnd type="none" w="sm" len="sm"/>
            </a:ln>
          </p:spPr>
          <p:txBody>
            <a:bodyPr/>
            <a:lstStyle/>
            <a:p>
              <a:endParaRPr lang="en-US" dirty="0"/>
            </a:p>
          </p:txBody>
        </p:sp>
        <p:sp>
          <p:nvSpPr>
            <p:cNvPr id="38986" name="Line 25"/>
            <p:cNvSpPr>
              <a:spLocks noChangeShapeType="1"/>
            </p:cNvSpPr>
            <p:nvPr/>
          </p:nvSpPr>
          <p:spPr bwMode="auto">
            <a:xfrm>
              <a:off x="1632" y="196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87" name="Line 26"/>
            <p:cNvSpPr>
              <a:spLocks noChangeShapeType="1"/>
            </p:cNvSpPr>
            <p:nvPr/>
          </p:nvSpPr>
          <p:spPr bwMode="auto">
            <a:xfrm>
              <a:off x="1632" y="206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88" name="Line 27"/>
            <p:cNvSpPr>
              <a:spLocks noChangeShapeType="1"/>
            </p:cNvSpPr>
            <p:nvPr/>
          </p:nvSpPr>
          <p:spPr bwMode="auto">
            <a:xfrm>
              <a:off x="1632" y="216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89" name="Line 28"/>
            <p:cNvSpPr>
              <a:spLocks noChangeShapeType="1"/>
            </p:cNvSpPr>
            <p:nvPr/>
          </p:nvSpPr>
          <p:spPr bwMode="auto">
            <a:xfrm>
              <a:off x="1632" y="2256"/>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90" name="Line 29"/>
            <p:cNvSpPr>
              <a:spLocks noChangeShapeType="1"/>
            </p:cNvSpPr>
            <p:nvPr/>
          </p:nvSpPr>
          <p:spPr bwMode="auto">
            <a:xfrm flipH="1">
              <a:off x="1440" y="196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91" name="Line 30"/>
            <p:cNvSpPr>
              <a:spLocks noChangeShapeType="1"/>
            </p:cNvSpPr>
            <p:nvPr/>
          </p:nvSpPr>
          <p:spPr bwMode="auto">
            <a:xfrm flipH="1">
              <a:off x="1440" y="206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92" name="Line 31"/>
            <p:cNvSpPr>
              <a:spLocks noChangeShapeType="1"/>
            </p:cNvSpPr>
            <p:nvPr/>
          </p:nvSpPr>
          <p:spPr bwMode="auto">
            <a:xfrm flipH="1">
              <a:off x="1440" y="216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93" name="Line 32"/>
            <p:cNvSpPr>
              <a:spLocks noChangeShapeType="1"/>
            </p:cNvSpPr>
            <p:nvPr/>
          </p:nvSpPr>
          <p:spPr bwMode="auto">
            <a:xfrm flipH="1">
              <a:off x="1440" y="2256"/>
              <a:ext cx="192" cy="144"/>
            </a:xfrm>
            <a:prstGeom prst="line">
              <a:avLst/>
            </a:prstGeom>
            <a:noFill/>
            <a:ln w="25400">
              <a:solidFill>
                <a:srgbClr val="00FF00"/>
              </a:solidFill>
              <a:round/>
              <a:headEnd type="none" w="sm" len="sm"/>
              <a:tailEnd type="none" w="sm" len="sm"/>
            </a:ln>
          </p:spPr>
          <p:txBody>
            <a:bodyPr/>
            <a:lstStyle/>
            <a:p>
              <a:endParaRPr lang="en-US" dirty="0"/>
            </a:p>
          </p:txBody>
        </p:sp>
      </p:grpSp>
      <p:grpSp>
        <p:nvGrpSpPr>
          <p:cNvPr id="5" name="Group 43"/>
          <p:cNvGrpSpPr>
            <a:grpSpLocks/>
          </p:cNvGrpSpPr>
          <p:nvPr/>
        </p:nvGrpSpPr>
        <p:grpSpPr bwMode="auto">
          <a:xfrm>
            <a:off x="4419600" y="3276600"/>
            <a:ext cx="609600" cy="762000"/>
            <a:chOff x="1824" y="2064"/>
            <a:chExt cx="384" cy="480"/>
          </a:xfrm>
        </p:grpSpPr>
        <p:sp>
          <p:nvSpPr>
            <p:cNvPr id="38976" name="Line 34"/>
            <p:cNvSpPr>
              <a:spLocks noChangeShapeType="1"/>
            </p:cNvSpPr>
            <p:nvPr/>
          </p:nvSpPr>
          <p:spPr bwMode="auto">
            <a:xfrm>
              <a:off x="2016" y="2064"/>
              <a:ext cx="0" cy="480"/>
            </a:xfrm>
            <a:prstGeom prst="line">
              <a:avLst/>
            </a:prstGeom>
            <a:noFill/>
            <a:ln w="50800">
              <a:solidFill>
                <a:srgbClr val="714400"/>
              </a:solidFill>
              <a:round/>
              <a:headEnd type="none" w="sm" len="sm"/>
              <a:tailEnd type="none" w="sm" len="sm"/>
            </a:ln>
          </p:spPr>
          <p:txBody>
            <a:bodyPr/>
            <a:lstStyle/>
            <a:p>
              <a:endParaRPr lang="en-US" dirty="0"/>
            </a:p>
          </p:txBody>
        </p:sp>
        <p:sp>
          <p:nvSpPr>
            <p:cNvPr id="38977" name="Line 35"/>
            <p:cNvSpPr>
              <a:spLocks noChangeShapeType="1"/>
            </p:cNvSpPr>
            <p:nvPr/>
          </p:nvSpPr>
          <p:spPr bwMode="auto">
            <a:xfrm>
              <a:off x="2016" y="206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78" name="Line 36"/>
            <p:cNvSpPr>
              <a:spLocks noChangeShapeType="1"/>
            </p:cNvSpPr>
            <p:nvPr/>
          </p:nvSpPr>
          <p:spPr bwMode="auto">
            <a:xfrm>
              <a:off x="2016" y="216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79" name="Line 37"/>
            <p:cNvSpPr>
              <a:spLocks noChangeShapeType="1"/>
            </p:cNvSpPr>
            <p:nvPr/>
          </p:nvSpPr>
          <p:spPr bwMode="auto">
            <a:xfrm>
              <a:off x="2016" y="2256"/>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80" name="Line 38"/>
            <p:cNvSpPr>
              <a:spLocks noChangeShapeType="1"/>
            </p:cNvSpPr>
            <p:nvPr/>
          </p:nvSpPr>
          <p:spPr bwMode="auto">
            <a:xfrm>
              <a:off x="2016" y="2352"/>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81" name="Line 39"/>
            <p:cNvSpPr>
              <a:spLocks noChangeShapeType="1"/>
            </p:cNvSpPr>
            <p:nvPr/>
          </p:nvSpPr>
          <p:spPr bwMode="auto">
            <a:xfrm flipH="1">
              <a:off x="1824" y="206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82" name="Line 40"/>
            <p:cNvSpPr>
              <a:spLocks noChangeShapeType="1"/>
            </p:cNvSpPr>
            <p:nvPr/>
          </p:nvSpPr>
          <p:spPr bwMode="auto">
            <a:xfrm flipH="1">
              <a:off x="1824" y="216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83" name="Line 41"/>
            <p:cNvSpPr>
              <a:spLocks noChangeShapeType="1"/>
            </p:cNvSpPr>
            <p:nvPr/>
          </p:nvSpPr>
          <p:spPr bwMode="auto">
            <a:xfrm flipH="1">
              <a:off x="1824" y="2256"/>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84" name="Line 42"/>
            <p:cNvSpPr>
              <a:spLocks noChangeShapeType="1"/>
            </p:cNvSpPr>
            <p:nvPr/>
          </p:nvSpPr>
          <p:spPr bwMode="auto">
            <a:xfrm flipH="1">
              <a:off x="1824" y="2352"/>
              <a:ext cx="192" cy="144"/>
            </a:xfrm>
            <a:prstGeom prst="line">
              <a:avLst/>
            </a:prstGeom>
            <a:noFill/>
            <a:ln w="25400">
              <a:solidFill>
                <a:srgbClr val="00FF00"/>
              </a:solidFill>
              <a:round/>
              <a:headEnd type="none" w="sm" len="sm"/>
              <a:tailEnd type="none" w="sm" len="sm"/>
            </a:ln>
          </p:spPr>
          <p:txBody>
            <a:bodyPr/>
            <a:lstStyle/>
            <a:p>
              <a:endParaRPr lang="en-US" dirty="0"/>
            </a:p>
          </p:txBody>
        </p:sp>
      </p:grpSp>
      <p:grpSp>
        <p:nvGrpSpPr>
          <p:cNvPr id="6" name="Group 53"/>
          <p:cNvGrpSpPr>
            <a:grpSpLocks/>
          </p:cNvGrpSpPr>
          <p:nvPr/>
        </p:nvGrpSpPr>
        <p:grpSpPr bwMode="auto">
          <a:xfrm>
            <a:off x="5029200" y="3429000"/>
            <a:ext cx="609600" cy="762000"/>
            <a:chOff x="2208" y="2160"/>
            <a:chExt cx="384" cy="480"/>
          </a:xfrm>
        </p:grpSpPr>
        <p:sp>
          <p:nvSpPr>
            <p:cNvPr id="38967" name="Line 44"/>
            <p:cNvSpPr>
              <a:spLocks noChangeShapeType="1"/>
            </p:cNvSpPr>
            <p:nvPr/>
          </p:nvSpPr>
          <p:spPr bwMode="auto">
            <a:xfrm>
              <a:off x="2400" y="2160"/>
              <a:ext cx="0" cy="480"/>
            </a:xfrm>
            <a:prstGeom prst="line">
              <a:avLst/>
            </a:prstGeom>
            <a:noFill/>
            <a:ln w="50800">
              <a:solidFill>
                <a:srgbClr val="714400"/>
              </a:solidFill>
              <a:round/>
              <a:headEnd type="none" w="sm" len="sm"/>
              <a:tailEnd type="none" w="sm" len="sm"/>
            </a:ln>
          </p:spPr>
          <p:txBody>
            <a:bodyPr/>
            <a:lstStyle/>
            <a:p>
              <a:endParaRPr lang="en-US" dirty="0"/>
            </a:p>
          </p:txBody>
        </p:sp>
        <p:sp>
          <p:nvSpPr>
            <p:cNvPr id="38968" name="Line 45"/>
            <p:cNvSpPr>
              <a:spLocks noChangeShapeType="1"/>
            </p:cNvSpPr>
            <p:nvPr/>
          </p:nvSpPr>
          <p:spPr bwMode="auto">
            <a:xfrm>
              <a:off x="2400" y="216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69" name="Line 46"/>
            <p:cNvSpPr>
              <a:spLocks noChangeShapeType="1"/>
            </p:cNvSpPr>
            <p:nvPr/>
          </p:nvSpPr>
          <p:spPr bwMode="auto">
            <a:xfrm>
              <a:off x="2400" y="2256"/>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70" name="Line 47"/>
            <p:cNvSpPr>
              <a:spLocks noChangeShapeType="1"/>
            </p:cNvSpPr>
            <p:nvPr/>
          </p:nvSpPr>
          <p:spPr bwMode="auto">
            <a:xfrm>
              <a:off x="2400" y="2352"/>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71" name="Line 48"/>
            <p:cNvSpPr>
              <a:spLocks noChangeShapeType="1"/>
            </p:cNvSpPr>
            <p:nvPr/>
          </p:nvSpPr>
          <p:spPr bwMode="auto">
            <a:xfrm>
              <a:off x="2400" y="244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72" name="Line 49"/>
            <p:cNvSpPr>
              <a:spLocks noChangeShapeType="1"/>
            </p:cNvSpPr>
            <p:nvPr/>
          </p:nvSpPr>
          <p:spPr bwMode="auto">
            <a:xfrm flipH="1">
              <a:off x="2208" y="216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73" name="Line 50"/>
            <p:cNvSpPr>
              <a:spLocks noChangeShapeType="1"/>
            </p:cNvSpPr>
            <p:nvPr/>
          </p:nvSpPr>
          <p:spPr bwMode="auto">
            <a:xfrm flipH="1">
              <a:off x="2208" y="2256"/>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74" name="Line 51"/>
            <p:cNvSpPr>
              <a:spLocks noChangeShapeType="1"/>
            </p:cNvSpPr>
            <p:nvPr/>
          </p:nvSpPr>
          <p:spPr bwMode="auto">
            <a:xfrm flipH="1">
              <a:off x="2208" y="2352"/>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75" name="Line 52"/>
            <p:cNvSpPr>
              <a:spLocks noChangeShapeType="1"/>
            </p:cNvSpPr>
            <p:nvPr/>
          </p:nvSpPr>
          <p:spPr bwMode="auto">
            <a:xfrm flipH="1">
              <a:off x="2208" y="2448"/>
              <a:ext cx="192" cy="144"/>
            </a:xfrm>
            <a:prstGeom prst="line">
              <a:avLst/>
            </a:prstGeom>
            <a:noFill/>
            <a:ln w="25400">
              <a:solidFill>
                <a:srgbClr val="00FF00"/>
              </a:solidFill>
              <a:round/>
              <a:headEnd type="none" w="sm" len="sm"/>
              <a:tailEnd type="none" w="sm" len="sm"/>
            </a:ln>
          </p:spPr>
          <p:txBody>
            <a:bodyPr/>
            <a:lstStyle/>
            <a:p>
              <a:endParaRPr lang="en-US" dirty="0"/>
            </a:p>
          </p:txBody>
        </p:sp>
      </p:grpSp>
      <p:grpSp>
        <p:nvGrpSpPr>
          <p:cNvPr id="7" name="Group 63"/>
          <p:cNvGrpSpPr>
            <a:grpSpLocks/>
          </p:cNvGrpSpPr>
          <p:nvPr/>
        </p:nvGrpSpPr>
        <p:grpSpPr bwMode="auto">
          <a:xfrm>
            <a:off x="6400800" y="2819400"/>
            <a:ext cx="1143000" cy="1600200"/>
            <a:chOff x="3072" y="1776"/>
            <a:chExt cx="720" cy="1008"/>
          </a:xfrm>
        </p:grpSpPr>
        <p:sp>
          <p:nvSpPr>
            <p:cNvPr id="38958" name="Line 54"/>
            <p:cNvSpPr>
              <a:spLocks noChangeShapeType="1"/>
            </p:cNvSpPr>
            <p:nvPr/>
          </p:nvSpPr>
          <p:spPr bwMode="auto">
            <a:xfrm>
              <a:off x="3432" y="1776"/>
              <a:ext cx="0" cy="1008"/>
            </a:xfrm>
            <a:prstGeom prst="line">
              <a:avLst/>
            </a:prstGeom>
            <a:noFill/>
            <a:ln w="127000">
              <a:solidFill>
                <a:srgbClr val="714400"/>
              </a:solidFill>
              <a:round/>
              <a:headEnd type="none" w="sm" len="sm"/>
              <a:tailEnd type="none" w="sm" len="sm"/>
            </a:ln>
          </p:spPr>
          <p:txBody>
            <a:bodyPr/>
            <a:lstStyle/>
            <a:p>
              <a:endParaRPr lang="en-US" dirty="0"/>
            </a:p>
          </p:txBody>
        </p:sp>
        <p:sp>
          <p:nvSpPr>
            <p:cNvPr id="38959" name="Line 55"/>
            <p:cNvSpPr>
              <a:spLocks noChangeShapeType="1"/>
            </p:cNvSpPr>
            <p:nvPr/>
          </p:nvSpPr>
          <p:spPr bwMode="auto">
            <a:xfrm>
              <a:off x="3432" y="1776"/>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60" name="Line 56"/>
            <p:cNvSpPr>
              <a:spLocks noChangeShapeType="1"/>
            </p:cNvSpPr>
            <p:nvPr/>
          </p:nvSpPr>
          <p:spPr bwMode="auto">
            <a:xfrm>
              <a:off x="3432" y="1978"/>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61" name="Line 57"/>
            <p:cNvSpPr>
              <a:spLocks noChangeShapeType="1"/>
            </p:cNvSpPr>
            <p:nvPr/>
          </p:nvSpPr>
          <p:spPr bwMode="auto">
            <a:xfrm>
              <a:off x="3432" y="2179"/>
              <a:ext cx="360" cy="303"/>
            </a:xfrm>
            <a:prstGeom prst="line">
              <a:avLst/>
            </a:prstGeom>
            <a:noFill/>
            <a:ln w="101600">
              <a:solidFill>
                <a:srgbClr val="00FF00"/>
              </a:solidFill>
              <a:round/>
              <a:headEnd type="none" w="sm" len="sm"/>
              <a:tailEnd type="none" w="sm" len="sm"/>
            </a:ln>
          </p:spPr>
          <p:txBody>
            <a:bodyPr/>
            <a:lstStyle/>
            <a:p>
              <a:endParaRPr lang="en-US" dirty="0"/>
            </a:p>
          </p:txBody>
        </p:sp>
        <p:sp>
          <p:nvSpPr>
            <p:cNvPr id="38962" name="Line 58"/>
            <p:cNvSpPr>
              <a:spLocks noChangeShapeType="1"/>
            </p:cNvSpPr>
            <p:nvPr/>
          </p:nvSpPr>
          <p:spPr bwMode="auto">
            <a:xfrm>
              <a:off x="3432" y="2381"/>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63" name="Line 59"/>
            <p:cNvSpPr>
              <a:spLocks noChangeShapeType="1"/>
            </p:cNvSpPr>
            <p:nvPr/>
          </p:nvSpPr>
          <p:spPr bwMode="auto">
            <a:xfrm flipH="1">
              <a:off x="3072" y="1776"/>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64" name="Line 60"/>
            <p:cNvSpPr>
              <a:spLocks noChangeShapeType="1"/>
            </p:cNvSpPr>
            <p:nvPr/>
          </p:nvSpPr>
          <p:spPr bwMode="auto">
            <a:xfrm flipH="1">
              <a:off x="3072" y="1978"/>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65" name="Line 61"/>
            <p:cNvSpPr>
              <a:spLocks noChangeShapeType="1"/>
            </p:cNvSpPr>
            <p:nvPr/>
          </p:nvSpPr>
          <p:spPr bwMode="auto">
            <a:xfrm flipH="1">
              <a:off x="3072" y="2179"/>
              <a:ext cx="360" cy="303"/>
            </a:xfrm>
            <a:prstGeom prst="line">
              <a:avLst/>
            </a:prstGeom>
            <a:noFill/>
            <a:ln w="101600">
              <a:solidFill>
                <a:srgbClr val="00FF00"/>
              </a:solidFill>
              <a:round/>
              <a:headEnd type="none" w="sm" len="sm"/>
              <a:tailEnd type="none" w="sm" len="sm"/>
            </a:ln>
          </p:spPr>
          <p:txBody>
            <a:bodyPr/>
            <a:lstStyle/>
            <a:p>
              <a:endParaRPr lang="en-US" dirty="0"/>
            </a:p>
          </p:txBody>
        </p:sp>
        <p:sp>
          <p:nvSpPr>
            <p:cNvPr id="38966" name="Line 62"/>
            <p:cNvSpPr>
              <a:spLocks noChangeShapeType="1"/>
            </p:cNvSpPr>
            <p:nvPr/>
          </p:nvSpPr>
          <p:spPr bwMode="auto">
            <a:xfrm flipH="1">
              <a:off x="3072" y="2381"/>
              <a:ext cx="360" cy="302"/>
            </a:xfrm>
            <a:prstGeom prst="line">
              <a:avLst/>
            </a:prstGeom>
            <a:noFill/>
            <a:ln w="101600">
              <a:solidFill>
                <a:srgbClr val="00FF00"/>
              </a:solidFill>
              <a:round/>
              <a:headEnd type="none" w="sm" len="sm"/>
              <a:tailEnd type="none" w="sm" len="sm"/>
            </a:ln>
          </p:spPr>
          <p:txBody>
            <a:bodyPr/>
            <a:lstStyle/>
            <a:p>
              <a:endParaRPr lang="en-US" dirty="0"/>
            </a:p>
          </p:txBody>
        </p:sp>
      </p:grpSp>
      <p:sp>
        <p:nvSpPr>
          <p:cNvPr id="38923" name="Line 64"/>
          <p:cNvSpPr>
            <a:spLocks noChangeShapeType="1"/>
          </p:cNvSpPr>
          <p:nvPr/>
        </p:nvSpPr>
        <p:spPr bwMode="auto">
          <a:xfrm>
            <a:off x="2590800" y="3505200"/>
            <a:ext cx="2057400" cy="533400"/>
          </a:xfrm>
          <a:prstGeom prst="line">
            <a:avLst/>
          </a:prstGeom>
          <a:noFill/>
          <a:ln w="127000">
            <a:solidFill>
              <a:schemeClr val="folHlink"/>
            </a:solidFill>
            <a:round/>
            <a:headEnd type="none" w="sm" len="sm"/>
            <a:tailEnd type="none" w="sm" len="sm"/>
          </a:ln>
        </p:spPr>
        <p:txBody>
          <a:bodyPr/>
          <a:lstStyle/>
          <a:p>
            <a:endParaRPr lang="en-US" dirty="0"/>
          </a:p>
        </p:txBody>
      </p:sp>
      <p:grpSp>
        <p:nvGrpSpPr>
          <p:cNvPr id="8" name="Group 74"/>
          <p:cNvGrpSpPr>
            <a:grpSpLocks/>
          </p:cNvGrpSpPr>
          <p:nvPr/>
        </p:nvGrpSpPr>
        <p:grpSpPr bwMode="auto">
          <a:xfrm>
            <a:off x="5715000" y="3505200"/>
            <a:ext cx="609600" cy="762000"/>
            <a:chOff x="2640" y="2208"/>
            <a:chExt cx="384" cy="480"/>
          </a:xfrm>
        </p:grpSpPr>
        <p:sp>
          <p:nvSpPr>
            <p:cNvPr id="38949" name="Line 65"/>
            <p:cNvSpPr>
              <a:spLocks noChangeShapeType="1"/>
            </p:cNvSpPr>
            <p:nvPr/>
          </p:nvSpPr>
          <p:spPr bwMode="auto">
            <a:xfrm>
              <a:off x="2832" y="2208"/>
              <a:ext cx="0" cy="480"/>
            </a:xfrm>
            <a:prstGeom prst="line">
              <a:avLst/>
            </a:prstGeom>
            <a:noFill/>
            <a:ln w="50800">
              <a:solidFill>
                <a:srgbClr val="714400"/>
              </a:solidFill>
              <a:round/>
              <a:headEnd type="none" w="sm" len="sm"/>
              <a:tailEnd type="none" w="sm" len="sm"/>
            </a:ln>
          </p:spPr>
          <p:txBody>
            <a:bodyPr/>
            <a:lstStyle/>
            <a:p>
              <a:endParaRPr lang="en-US" dirty="0"/>
            </a:p>
          </p:txBody>
        </p:sp>
        <p:sp>
          <p:nvSpPr>
            <p:cNvPr id="38950" name="Line 66"/>
            <p:cNvSpPr>
              <a:spLocks noChangeShapeType="1"/>
            </p:cNvSpPr>
            <p:nvPr/>
          </p:nvSpPr>
          <p:spPr bwMode="auto">
            <a:xfrm>
              <a:off x="2832" y="220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51" name="Line 67"/>
            <p:cNvSpPr>
              <a:spLocks noChangeShapeType="1"/>
            </p:cNvSpPr>
            <p:nvPr/>
          </p:nvSpPr>
          <p:spPr bwMode="auto">
            <a:xfrm>
              <a:off x="2832" y="230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52" name="Line 68"/>
            <p:cNvSpPr>
              <a:spLocks noChangeShapeType="1"/>
            </p:cNvSpPr>
            <p:nvPr/>
          </p:nvSpPr>
          <p:spPr bwMode="auto">
            <a:xfrm>
              <a:off x="2832" y="240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53" name="Line 69"/>
            <p:cNvSpPr>
              <a:spLocks noChangeShapeType="1"/>
            </p:cNvSpPr>
            <p:nvPr/>
          </p:nvSpPr>
          <p:spPr bwMode="auto">
            <a:xfrm>
              <a:off x="2832" y="2496"/>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54" name="Line 70"/>
            <p:cNvSpPr>
              <a:spLocks noChangeShapeType="1"/>
            </p:cNvSpPr>
            <p:nvPr/>
          </p:nvSpPr>
          <p:spPr bwMode="auto">
            <a:xfrm flipH="1">
              <a:off x="2640" y="2208"/>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55" name="Line 71"/>
            <p:cNvSpPr>
              <a:spLocks noChangeShapeType="1"/>
            </p:cNvSpPr>
            <p:nvPr/>
          </p:nvSpPr>
          <p:spPr bwMode="auto">
            <a:xfrm flipH="1">
              <a:off x="2640" y="2304"/>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56" name="Line 72"/>
            <p:cNvSpPr>
              <a:spLocks noChangeShapeType="1"/>
            </p:cNvSpPr>
            <p:nvPr/>
          </p:nvSpPr>
          <p:spPr bwMode="auto">
            <a:xfrm flipH="1">
              <a:off x="2640" y="2400"/>
              <a:ext cx="192" cy="144"/>
            </a:xfrm>
            <a:prstGeom prst="line">
              <a:avLst/>
            </a:prstGeom>
            <a:noFill/>
            <a:ln w="25400">
              <a:solidFill>
                <a:srgbClr val="00FF00"/>
              </a:solidFill>
              <a:round/>
              <a:headEnd type="none" w="sm" len="sm"/>
              <a:tailEnd type="none" w="sm" len="sm"/>
            </a:ln>
          </p:spPr>
          <p:txBody>
            <a:bodyPr/>
            <a:lstStyle/>
            <a:p>
              <a:endParaRPr lang="en-US" dirty="0"/>
            </a:p>
          </p:txBody>
        </p:sp>
        <p:sp>
          <p:nvSpPr>
            <p:cNvPr id="38957" name="Line 73"/>
            <p:cNvSpPr>
              <a:spLocks noChangeShapeType="1"/>
            </p:cNvSpPr>
            <p:nvPr/>
          </p:nvSpPr>
          <p:spPr bwMode="auto">
            <a:xfrm flipH="1">
              <a:off x="2640" y="2496"/>
              <a:ext cx="192" cy="144"/>
            </a:xfrm>
            <a:prstGeom prst="line">
              <a:avLst/>
            </a:prstGeom>
            <a:noFill/>
            <a:ln w="25400">
              <a:solidFill>
                <a:srgbClr val="00FF00"/>
              </a:solidFill>
              <a:round/>
              <a:headEnd type="none" w="sm" len="sm"/>
              <a:tailEnd type="none" w="sm" len="sm"/>
            </a:ln>
          </p:spPr>
          <p:txBody>
            <a:bodyPr/>
            <a:lstStyle/>
            <a:p>
              <a:endParaRPr lang="en-US" dirty="0"/>
            </a:p>
          </p:txBody>
        </p:sp>
      </p:grpSp>
      <p:grpSp>
        <p:nvGrpSpPr>
          <p:cNvPr id="9" name="Group 84"/>
          <p:cNvGrpSpPr>
            <a:grpSpLocks/>
          </p:cNvGrpSpPr>
          <p:nvPr/>
        </p:nvGrpSpPr>
        <p:grpSpPr bwMode="auto">
          <a:xfrm>
            <a:off x="7315200" y="2971800"/>
            <a:ext cx="1143000" cy="1600200"/>
            <a:chOff x="3648" y="1872"/>
            <a:chExt cx="720" cy="1008"/>
          </a:xfrm>
        </p:grpSpPr>
        <p:sp>
          <p:nvSpPr>
            <p:cNvPr id="38940" name="Line 75"/>
            <p:cNvSpPr>
              <a:spLocks noChangeShapeType="1"/>
            </p:cNvSpPr>
            <p:nvPr/>
          </p:nvSpPr>
          <p:spPr bwMode="auto">
            <a:xfrm>
              <a:off x="4008" y="1872"/>
              <a:ext cx="0" cy="1008"/>
            </a:xfrm>
            <a:prstGeom prst="line">
              <a:avLst/>
            </a:prstGeom>
            <a:noFill/>
            <a:ln w="127000">
              <a:solidFill>
                <a:srgbClr val="714400"/>
              </a:solidFill>
              <a:round/>
              <a:headEnd type="none" w="sm" len="sm"/>
              <a:tailEnd type="none" w="sm" len="sm"/>
            </a:ln>
          </p:spPr>
          <p:txBody>
            <a:bodyPr/>
            <a:lstStyle/>
            <a:p>
              <a:endParaRPr lang="en-US" dirty="0"/>
            </a:p>
          </p:txBody>
        </p:sp>
        <p:sp>
          <p:nvSpPr>
            <p:cNvPr id="38941" name="Line 76"/>
            <p:cNvSpPr>
              <a:spLocks noChangeShapeType="1"/>
            </p:cNvSpPr>
            <p:nvPr/>
          </p:nvSpPr>
          <p:spPr bwMode="auto">
            <a:xfrm>
              <a:off x="4008" y="1872"/>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42" name="Line 77"/>
            <p:cNvSpPr>
              <a:spLocks noChangeShapeType="1"/>
            </p:cNvSpPr>
            <p:nvPr/>
          </p:nvSpPr>
          <p:spPr bwMode="auto">
            <a:xfrm>
              <a:off x="4008" y="2074"/>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43" name="Line 78"/>
            <p:cNvSpPr>
              <a:spLocks noChangeShapeType="1"/>
            </p:cNvSpPr>
            <p:nvPr/>
          </p:nvSpPr>
          <p:spPr bwMode="auto">
            <a:xfrm>
              <a:off x="4008" y="2275"/>
              <a:ext cx="360" cy="303"/>
            </a:xfrm>
            <a:prstGeom prst="line">
              <a:avLst/>
            </a:prstGeom>
            <a:noFill/>
            <a:ln w="101600">
              <a:solidFill>
                <a:srgbClr val="00FF00"/>
              </a:solidFill>
              <a:round/>
              <a:headEnd type="none" w="sm" len="sm"/>
              <a:tailEnd type="none" w="sm" len="sm"/>
            </a:ln>
          </p:spPr>
          <p:txBody>
            <a:bodyPr/>
            <a:lstStyle/>
            <a:p>
              <a:endParaRPr lang="en-US" dirty="0"/>
            </a:p>
          </p:txBody>
        </p:sp>
        <p:sp>
          <p:nvSpPr>
            <p:cNvPr id="38944" name="Line 79"/>
            <p:cNvSpPr>
              <a:spLocks noChangeShapeType="1"/>
            </p:cNvSpPr>
            <p:nvPr/>
          </p:nvSpPr>
          <p:spPr bwMode="auto">
            <a:xfrm>
              <a:off x="4008" y="2477"/>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45" name="Line 80"/>
            <p:cNvSpPr>
              <a:spLocks noChangeShapeType="1"/>
            </p:cNvSpPr>
            <p:nvPr/>
          </p:nvSpPr>
          <p:spPr bwMode="auto">
            <a:xfrm flipH="1">
              <a:off x="3648" y="1872"/>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46" name="Line 81"/>
            <p:cNvSpPr>
              <a:spLocks noChangeShapeType="1"/>
            </p:cNvSpPr>
            <p:nvPr/>
          </p:nvSpPr>
          <p:spPr bwMode="auto">
            <a:xfrm flipH="1">
              <a:off x="3648" y="2074"/>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47" name="Line 82"/>
            <p:cNvSpPr>
              <a:spLocks noChangeShapeType="1"/>
            </p:cNvSpPr>
            <p:nvPr/>
          </p:nvSpPr>
          <p:spPr bwMode="auto">
            <a:xfrm flipH="1">
              <a:off x="3648" y="2275"/>
              <a:ext cx="360" cy="303"/>
            </a:xfrm>
            <a:prstGeom prst="line">
              <a:avLst/>
            </a:prstGeom>
            <a:noFill/>
            <a:ln w="101600">
              <a:solidFill>
                <a:srgbClr val="00FF00"/>
              </a:solidFill>
              <a:round/>
              <a:headEnd type="none" w="sm" len="sm"/>
              <a:tailEnd type="none" w="sm" len="sm"/>
            </a:ln>
          </p:spPr>
          <p:txBody>
            <a:bodyPr/>
            <a:lstStyle/>
            <a:p>
              <a:endParaRPr lang="en-US" dirty="0"/>
            </a:p>
          </p:txBody>
        </p:sp>
        <p:sp>
          <p:nvSpPr>
            <p:cNvPr id="38948" name="Line 83"/>
            <p:cNvSpPr>
              <a:spLocks noChangeShapeType="1"/>
            </p:cNvSpPr>
            <p:nvPr/>
          </p:nvSpPr>
          <p:spPr bwMode="auto">
            <a:xfrm flipH="1">
              <a:off x="3648" y="2477"/>
              <a:ext cx="360" cy="302"/>
            </a:xfrm>
            <a:prstGeom prst="line">
              <a:avLst/>
            </a:prstGeom>
            <a:noFill/>
            <a:ln w="101600">
              <a:solidFill>
                <a:srgbClr val="00FF00"/>
              </a:solidFill>
              <a:round/>
              <a:headEnd type="none" w="sm" len="sm"/>
              <a:tailEnd type="none" w="sm" len="sm"/>
            </a:ln>
          </p:spPr>
          <p:txBody>
            <a:bodyPr/>
            <a:lstStyle/>
            <a:p>
              <a:endParaRPr lang="en-US" dirty="0"/>
            </a:p>
          </p:txBody>
        </p:sp>
      </p:grpSp>
      <p:grpSp>
        <p:nvGrpSpPr>
          <p:cNvPr id="10" name="Group 94"/>
          <p:cNvGrpSpPr>
            <a:grpSpLocks/>
          </p:cNvGrpSpPr>
          <p:nvPr/>
        </p:nvGrpSpPr>
        <p:grpSpPr bwMode="auto">
          <a:xfrm>
            <a:off x="8229600" y="3124200"/>
            <a:ext cx="1143000" cy="1600200"/>
            <a:chOff x="4224" y="1968"/>
            <a:chExt cx="720" cy="1008"/>
          </a:xfrm>
        </p:grpSpPr>
        <p:sp>
          <p:nvSpPr>
            <p:cNvPr id="38931" name="Line 85"/>
            <p:cNvSpPr>
              <a:spLocks noChangeShapeType="1"/>
            </p:cNvSpPr>
            <p:nvPr/>
          </p:nvSpPr>
          <p:spPr bwMode="auto">
            <a:xfrm>
              <a:off x="4584" y="1968"/>
              <a:ext cx="0" cy="1008"/>
            </a:xfrm>
            <a:prstGeom prst="line">
              <a:avLst/>
            </a:prstGeom>
            <a:noFill/>
            <a:ln w="127000">
              <a:solidFill>
                <a:srgbClr val="714400"/>
              </a:solidFill>
              <a:round/>
              <a:headEnd type="none" w="sm" len="sm"/>
              <a:tailEnd type="none" w="sm" len="sm"/>
            </a:ln>
          </p:spPr>
          <p:txBody>
            <a:bodyPr/>
            <a:lstStyle/>
            <a:p>
              <a:endParaRPr lang="en-US" dirty="0"/>
            </a:p>
          </p:txBody>
        </p:sp>
        <p:sp>
          <p:nvSpPr>
            <p:cNvPr id="38932" name="Line 86"/>
            <p:cNvSpPr>
              <a:spLocks noChangeShapeType="1"/>
            </p:cNvSpPr>
            <p:nvPr/>
          </p:nvSpPr>
          <p:spPr bwMode="auto">
            <a:xfrm>
              <a:off x="4584" y="1968"/>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33" name="Line 87"/>
            <p:cNvSpPr>
              <a:spLocks noChangeShapeType="1"/>
            </p:cNvSpPr>
            <p:nvPr/>
          </p:nvSpPr>
          <p:spPr bwMode="auto">
            <a:xfrm>
              <a:off x="4584" y="2170"/>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34" name="Line 88"/>
            <p:cNvSpPr>
              <a:spLocks noChangeShapeType="1"/>
            </p:cNvSpPr>
            <p:nvPr/>
          </p:nvSpPr>
          <p:spPr bwMode="auto">
            <a:xfrm>
              <a:off x="4584" y="2371"/>
              <a:ext cx="360" cy="303"/>
            </a:xfrm>
            <a:prstGeom prst="line">
              <a:avLst/>
            </a:prstGeom>
            <a:noFill/>
            <a:ln w="101600">
              <a:solidFill>
                <a:srgbClr val="00FF00"/>
              </a:solidFill>
              <a:round/>
              <a:headEnd type="none" w="sm" len="sm"/>
              <a:tailEnd type="none" w="sm" len="sm"/>
            </a:ln>
          </p:spPr>
          <p:txBody>
            <a:bodyPr/>
            <a:lstStyle/>
            <a:p>
              <a:endParaRPr lang="en-US" dirty="0"/>
            </a:p>
          </p:txBody>
        </p:sp>
        <p:sp>
          <p:nvSpPr>
            <p:cNvPr id="38935" name="Line 89"/>
            <p:cNvSpPr>
              <a:spLocks noChangeShapeType="1"/>
            </p:cNvSpPr>
            <p:nvPr/>
          </p:nvSpPr>
          <p:spPr bwMode="auto">
            <a:xfrm>
              <a:off x="4584" y="2573"/>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36" name="Line 90"/>
            <p:cNvSpPr>
              <a:spLocks noChangeShapeType="1"/>
            </p:cNvSpPr>
            <p:nvPr/>
          </p:nvSpPr>
          <p:spPr bwMode="auto">
            <a:xfrm flipH="1">
              <a:off x="4224" y="1968"/>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37" name="Line 91"/>
            <p:cNvSpPr>
              <a:spLocks noChangeShapeType="1"/>
            </p:cNvSpPr>
            <p:nvPr/>
          </p:nvSpPr>
          <p:spPr bwMode="auto">
            <a:xfrm flipH="1">
              <a:off x="4224" y="2170"/>
              <a:ext cx="360" cy="302"/>
            </a:xfrm>
            <a:prstGeom prst="line">
              <a:avLst/>
            </a:prstGeom>
            <a:noFill/>
            <a:ln w="101600">
              <a:solidFill>
                <a:srgbClr val="00FF00"/>
              </a:solidFill>
              <a:round/>
              <a:headEnd type="none" w="sm" len="sm"/>
              <a:tailEnd type="none" w="sm" len="sm"/>
            </a:ln>
          </p:spPr>
          <p:txBody>
            <a:bodyPr/>
            <a:lstStyle/>
            <a:p>
              <a:endParaRPr lang="en-US" dirty="0"/>
            </a:p>
          </p:txBody>
        </p:sp>
        <p:sp>
          <p:nvSpPr>
            <p:cNvPr id="38938" name="Line 92"/>
            <p:cNvSpPr>
              <a:spLocks noChangeShapeType="1"/>
            </p:cNvSpPr>
            <p:nvPr/>
          </p:nvSpPr>
          <p:spPr bwMode="auto">
            <a:xfrm flipH="1">
              <a:off x="4224" y="2371"/>
              <a:ext cx="360" cy="303"/>
            </a:xfrm>
            <a:prstGeom prst="line">
              <a:avLst/>
            </a:prstGeom>
            <a:noFill/>
            <a:ln w="101600">
              <a:solidFill>
                <a:srgbClr val="00FF00"/>
              </a:solidFill>
              <a:round/>
              <a:headEnd type="none" w="sm" len="sm"/>
              <a:tailEnd type="none" w="sm" len="sm"/>
            </a:ln>
          </p:spPr>
          <p:txBody>
            <a:bodyPr/>
            <a:lstStyle/>
            <a:p>
              <a:endParaRPr lang="en-US" dirty="0"/>
            </a:p>
          </p:txBody>
        </p:sp>
        <p:sp>
          <p:nvSpPr>
            <p:cNvPr id="38939" name="Line 93"/>
            <p:cNvSpPr>
              <a:spLocks noChangeShapeType="1"/>
            </p:cNvSpPr>
            <p:nvPr/>
          </p:nvSpPr>
          <p:spPr bwMode="auto">
            <a:xfrm flipH="1">
              <a:off x="4224" y="2573"/>
              <a:ext cx="360" cy="302"/>
            </a:xfrm>
            <a:prstGeom prst="line">
              <a:avLst/>
            </a:prstGeom>
            <a:noFill/>
            <a:ln w="101600">
              <a:solidFill>
                <a:srgbClr val="00FF00"/>
              </a:solidFill>
              <a:round/>
              <a:headEnd type="none" w="sm" len="sm"/>
              <a:tailEnd type="none" w="sm" len="sm"/>
            </a:ln>
          </p:spPr>
          <p:txBody>
            <a:bodyPr/>
            <a:lstStyle/>
            <a:p>
              <a:endParaRPr lang="en-US" dirty="0"/>
            </a:p>
          </p:txBody>
        </p:sp>
      </p:grpSp>
      <p:sp>
        <p:nvSpPr>
          <p:cNvPr id="38927" name="Rectangle 95"/>
          <p:cNvSpPr>
            <a:spLocks noChangeArrowheads="1"/>
          </p:cNvSpPr>
          <p:nvPr/>
        </p:nvSpPr>
        <p:spPr bwMode="auto">
          <a:xfrm>
            <a:off x="2422525" y="4479925"/>
            <a:ext cx="852798" cy="369974"/>
          </a:xfrm>
          <a:prstGeom prst="rect">
            <a:avLst/>
          </a:prstGeom>
          <a:noFill/>
          <a:ln w="9525">
            <a:noFill/>
            <a:miter lim="800000"/>
            <a:headEnd/>
            <a:tailEnd/>
          </a:ln>
        </p:spPr>
        <p:txBody>
          <a:bodyPr wrap="none" lIns="92075" tIns="46038" rIns="92075" bIns="46038">
            <a:spAutoFit/>
          </a:bodyPr>
          <a:lstStyle/>
          <a:p>
            <a:r>
              <a:rPr lang="en-US" dirty="0"/>
              <a:t>OFE 1</a:t>
            </a:r>
          </a:p>
        </p:txBody>
      </p:sp>
      <p:sp>
        <p:nvSpPr>
          <p:cNvPr id="38928" name="Rectangle 96"/>
          <p:cNvSpPr>
            <a:spLocks noChangeArrowheads="1"/>
          </p:cNvSpPr>
          <p:nvPr/>
        </p:nvSpPr>
        <p:spPr bwMode="auto">
          <a:xfrm>
            <a:off x="4937125" y="4860925"/>
            <a:ext cx="852798" cy="369974"/>
          </a:xfrm>
          <a:prstGeom prst="rect">
            <a:avLst/>
          </a:prstGeom>
          <a:noFill/>
          <a:ln w="9525">
            <a:noFill/>
            <a:miter lim="800000"/>
            <a:headEnd/>
            <a:tailEnd/>
          </a:ln>
        </p:spPr>
        <p:txBody>
          <a:bodyPr wrap="none" lIns="92075" tIns="46038" rIns="92075" bIns="46038">
            <a:spAutoFit/>
          </a:bodyPr>
          <a:lstStyle/>
          <a:p>
            <a:r>
              <a:rPr lang="en-US" dirty="0"/>
              <a:t>OFE 2</a:t>
            </a:r>
          </a:p>
        </p:txBody>
      </p:sp>
      <p:sp>
        <p:nvSpPr>
          <p:cNvPr id="38929" name="Rectangle 97"/>
          <p:cNvSpPr>
            <a:spLocks noChangeArrowheads="1"/>
          </p:cNvSpPr>
          <p:nvPr/>
        </p:nvSpPr>
        <p:spPr bwMode="auto">
          <a:xfrm>
            <a:off x="7756525" y="5089525"/>
            <a:ext cx="852798" cy="369974"/>
          </a:xfrm>
          <a:prstGeom prst="rect">
            <a:avLst/>
          </a:prstGeom>
          <a:noFill/>
          <a:ln w="9525">
            <a:noFill/>
            <a:miter lim="800000"/>
            <a:headEnd/>
            <a:tailEnd/>
          </a:ln>
        </p:spPr>
        <p:txBody>
          <a:bodyPr wrap="none" lIns="92075" tIns="46038" rIns="92075" bIns="46038">
            <a:spAutoFit/>
          </a:bodyPr>
          <a:lstStyle/>
          <a:p>
            <a:r>
              <a:rPr lang="en-US" dirty="0"/>
              <a:t>OFE 3</a:t>
            </a:r>
          </a:p>
        </p:txBody>
      </p:sp>
      <p:sp>
        <p:nvSpPr>
          <p:cNvPr id="38930" name="Line 98"/>
          <p:cNvSpPr>
            <a:spLocks noChangeShapeType="1"/>
          </p:cNvSpPr>
          <p:nvPr/>
        </p:nvSpPr>
        <p:spPr bwMode="auto">
          <a:xfrm>
            <a:off x="4648200" y="4038600"/>
            <a:ext cx="5105400" cy="914400"/>
          </a:xfrm>
          <a:prstGeom prst="line">
            <a:avLst/>
          </a:prstGeom>
          <a:noFill/>
          <a:ln w="127000">
            <a:solidFill>
              <a:schemeClr val="tx1"/>
            </a:solidFill>
            <a:round/>
            <a:headEnd type="none" w="sm" len="sm"/>
            <a:tailEnd type="none" w="sm" len="sm"/>
          </a:ln>
        </p:spPr>
        <p:txBody>
          <a:bodyPr/>
          <a:lstStyle/>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839200" cy="1143000"/>
          </a:xfrm>
        </p:spPr>
        <p:txBody>
          <a:bodyPr>
            <a:normAutofit/>
          </a:bodyPr>
          <a:lstStyle/>
          <a:p>
            <a:r>
              <a:rPr lang="en-US" sz="3600" dirty="0"/>
              <a:t>WEPP Water Balance </a:t>
            </a:r>
          </a:p>
        </p:txBody>
      </p:sp>
      <p:grpSp>
        <p:nvGrpSpPr>
          <p:cNvPr id="3" name="Group 33"/>
          <p:cNvGrpSpPr/>
          <p:nvPr/>
        </p:nvGrpSpPr>
        <p:grpSpPr>
          <a:xfrm>
            <a:off x="2133599" y="1338943"/>
            <a:ext cx="7892144" cy="4463142"/>
            <a:chOff x="666070" y="2275114"/>
            <a:chExt cx="7632700" cy="4303713"/>
          </a:xfrm>
        </p:grpSpPr>
        <p:sp>
          <p:nvSpPr>
            <p:cNvPr id="8" name="Rectangle 4"/>
            <p:cNvSpPr>
              <a:spLocks noChangeArrowheads="1"/>
            </p:cNvSpPr>
            <p:nvPr/>
          </p:nvSpPr>
          <p:spPr bwMode="auto">
            <a:xfrm rot="600479">
              <a:off x="4322083" y="4757964"/>
              <a:ext cx="2378075" cy="655638"/>
            </a:xfrm>
            <a:prstGeom prst="rect">
              <a:avLst/>
            </a:prstGeom>
            <a:solidFill>
              <a:srgbClr val="C0C0C0"/>
            </a:solidFill>
            <a:ln w="9525">
              <a:noFill/>
              <a:miter lim="800000"/>
              <a:headEnd/>
              <a:tailEnd/>
            </a:ln>
          </p:spPr>
          <p:txBody>
            <a:bodyPr wrap="none" anchor="ctr"/>
            <a:lstStyle/>
            <a:p>
              <a:endParaRPr lang="en-US" dirty="0"/>
            </a:p>
          </p:txBody>
        </p:sp>
        <p:sp>
          <p:nvSpPr>
            <p:cNvPr id="9" name="Line 5"/>
            <p:cNvSpPr>
              <a:spLocks noChangeShapeType="1"/>
            </p:cNvSpPr>
            <p:nvPr/>
          </p:nvSpPr>
          <p:spPr bwMode="auto">
            <a:xfrm>
              <a:off x="4266520" y="5248502"/>
              <a:ext cx="2336800" cy="422275"/>
            </a:xfrm>
            <a:prstGeom prst="line">
              <a:avLst/>
            </a:prstGeom>
            <a:noFill/>
            <a:ln w="101600">
              <a:solidFill>
                <a:schemeClr val="tx2"/>
              </a:solidFill>
              <a:round/>
              <a:headEnd/>
              <a:tailEnd/>
            </a:ln>
          </p:spPr>
          <p:txBody>
            <a:bodyPr wrap="none" anchor="ctr"/>
            <a:lstStyle/>
            <a:p>
              <a:endParaRPr lang="en-US" dirty="0"/>
            </a:p>
          </p:txBody>
        </p:sp>
        <p:sp>
          <p:nvSpPr>
            <p:cNvPr id="10" name="Line 8"/>
            <p:cNvSpPr>
              <a:spLocks noChangeShapeType="1"/>
            </p:cNvSpPr>
            <p:nvPr/>
          </p:nvSpPr>
          <p:spPr bwMode="auto">
            <a:xfrm>
              <a:off x="5652408" y="5627914"/>
              <a:ext cx="1588" cy="557213"/>
            </a:xfrm>
            <a:prstGeom prst="line">
              <a:avLst/>
            </a:prstGeom>
            <a:noFill/>
            <a:ln w="50800">
              <a:solidFill>
                <a:schemeClr val="tx1"/>
              </a:solidFill>
              <a:round/>
              <a:headEnd/>
              <a:tailEnd type="triangle" w="med" len="med"/>
            </a:ln>
          </p:spPr>
          <p:txBody>
            <a:bodyPr wrap="none" anchor="ctr"/>
            <a:lstStyle/>
            <a:p>
              <a:endParaRPr lang="en-US" dirty="0"/>
            </a:p>
          </p:txBody>
        </p:sp>
        <p:sp>
          <p:nvSpPr>
            <p:cNvPr id="11" name="Rectangle 9"/>
            <p:cNvSpPr>
              <a:spLocks noChangeArrowheads="1"/>
            </p:cNvSpPr>
            <p:nvPr/>
          </p:nvSpPr>
          <p:spPr bwMode="auto">
            <a:xfrm>
              <a:off x="4896758" y="6124802"/>
              <a:ext cx="1566863" cy="454025"/>
            </a:xfrm>
            <a:prstGeom prst="rect">
              <a:avLst/>
            </a:prstGeom>
            <a:noFill/>
            <a:ln w="12700">
              <a:noFill/>
              <a:miter lim="800000"/>
              <a:headEnd/>
              <a:tailEnd/>
            </a:ln>
          </p:spPr>
          <p:txBody>
            <a:bodyPr wrap="none" lIns="90487" tIns="44450" rIns="90487" bIns="44450">
              <a:spAutoFit/>
            </a:bodyPr>
            <a:lstStyle/>
            <a:p>
              <a:r>
                <a:rPr lang="en-US" sz="2400" dirty="0">
                  <a:latin typeface="Times New Roman" pitchFamily="18" charset="0"/>
                </a:rPr>
                <a:t>Percolation</a:t>
              </a:r>
            </a:p>
          </p:txBody>
        </p:sp>
        <p:sp>
          <p:nvSpPr>
            <p:cNvPr id="12" name="Line 11"/>
            <p:cNvSpPr>
              <a:spLocks noChangeShapeType="1"/>
            </p:cNvSpPr>
            <p:nvPr/>
          </p:nvSpPr>
          <p:spPr bwMode="auto">
            <a:xfrm flipH="1" flipV="1">
              <a:off x="6692220" y="5300889"/>
              <a:ext cx="307975" cy="77788"/>
            </a:xfrm>
            <a:prstGeom prst="line">
              <a:avLst/>
            </a:prstGeom>
            <a:noFill/>
            <a:ln w="50800">
              <a:solidFill>
                <a:schemeClr val="tx1"/>
              </a:solidFill>
              <a:round/>
              <a:headEnd type="triangle" w="med" len="med"/>
              <a:tailEnd/>
            </a:ln>
          </p:spPr>
          <p:txBody>
            <a:bodyPr wrap="none" anchor="ctr"/>
            <a:lstStyle/>
            <a:p>
              <a:endParaRPr lang="en-US" dirty="0"/>
            </a:p>
          </p:txBody>
        </p:sp>
        <p:sp>
          <p:nvSpPr>
            <p:cNvPr id="13" name="Line 12"/>
            <p:cNvSpPr>
              <a:spLocks noChangeShapeType="1"/>
            </p:cNvSpPr>
            <p:nvPr/>
          </p:nvSpPr>
          <p:spPr bwMode="auto">
            <a:xfrm flipH="1" flipV="1">
              <a:off x="5409520" y="4638902"/>
              <a:ext cx="993775" cy="201613"/>
            </a:xfrm>
            <a:prstGeom prst="line">
              <a:avLst/>
            </a:prstGeom>
            <a:noFill/>
            <a:ln w="50800">
              <a:solidFill>
                <a:schemeClr val="tx1"/>
              </a:solidFill>
              <a:round/>
              <a:headEnd type="triangle" w="med" len="med"/>
              <a:tailEnd/>
            </a:ln>
          </p:spPr>
          <p:txBody>
            <a:bodyPr wrap="none" anchor="ctr"/>
            <a:lstStyle/>
            <a:p>
              <a:endParaRPr lang="en-US" dirty="0"/>
            </a:p>
          </p:txBody>
        </p:sp>
        <p:sp>
          <p:nvSpPr>
            <p:cNvPr id="14" name="Rectangle 18"/>
            <p:cNvSpPr>
              <a:spLocks noChangeArrowheads="1"/>
            </p:cNvSpPr>
            <p:nvPr/>
          </p:nvSpPr>
          <p:spPr bwMode="auto">
            <a:xfrm>
              <a:off x="7025595" y="4937352"/>
              <a:ext cx="1273175" cy="819150"/>
            </a:xfrm>
            <a:prstGeom prst="rect">
              <a:avLst/>
            </a:prstGeom>
            <a:noFill/>
            <a:ln w="12700">
              <a:noFill/>
              <a:miter lim="800000"/>
              <a:headEnd/>
              <a:tailEnd/>
            </a:ln>
          </p:spPr>
          <p:txBody>
            <a:bodyPr wrap="none" lIns="90487" tIns="44450" rIns="90487" bIns="44450">
              <a:spAutoFit/>
            </a:bodyPr>
            <a:lstStyle/>
            <a:p>
              <a:r>
                <a:rPr lang="en-US" sz="2400" dirty="0">
                  <a:latin typeface="Times New Roman" pitchFamily="18" charset="0"/>
                </a:rPr>
                <a:t>Lateral</a:t>
              </a:r>
            </a:p>
            <a:p>
              <a:r>
                <a:rPr lang="en-US" sz="2400" dirty="0">
                  <a:latin typeface="Times New Roman" pitchFamily="18" charset="0"/>
                </a:rPr>
                <a:t>Flow out</a:t>
              </a:r>
            </a:p>
          </p:txBody>
        </p:sp>
        <p:sp>
          <p:nvSpPr>
            <p:cNvPr id="15" name="Rectangle 19"/>
            <p:cNvSpPr>
              <a:spLocks noChangeArrowheads="1"/>
            </p:cNvSpPr>
            <p:nvPr/>
          </p:nvSpPr>
          <p:spPr bwMode="auto">
            <a:xfrm>
              <a:off x="5485720" y="4105502"/>
              <a:ext cx="1949450" cy="454025"/>
            </a:xfrm>
            <a:prstGeom prst="rect">
              <a:avLst/>
            </a:prstGeom>
            <a:noFill/>
            <a:ln w="12700">
              <a:noFill/>
              <a:miter lim="800000"/>
              <a:headEnd/>
              <a:tailEnd/>
            </a:ln>
          </p:spPr>
          <p:txBody>
            <a:bodyPr wrap="none" lIns="90487" tIns="44450" rIns="90487" bIns="44450">
              <a:spAutoFit/>
            </a:bodyPr>
            <a:lstStyle/>
            <a:p>
              <a:r>
                <a:rPr lang="en-US" sz="2400" dirty="0">
                  <a:latin typeface="Times New Roman" pitchFamily="18" charset="0"/>
                </a:rPr>
                <a:t>Surface runoff</a:t>
              </a:r>
            </a:p>
          </p:txBody>
        </p:sp>
        <p:sp>
          <p:nvSpPr>
            <p:cNvPr id="16" name="Rectangle 21"/>
            <p:cNvSpPr>
              <a:spLocks noChangeArrowheads="1"/>
            </p:cNvSpPr>
            <p:nvPr/>
          </p:nvSpPr>
          <p:spPr bwMode="auto">
            <a:xfrm rot="1664526">
              <a:off x="2294845" y="4099117"/>
              <a:ext cx="2276475" cy="655638"/>
            </a:xfrm>
            <a:prstGeom prst="rect">
              <a:avLst/>
            </a:prstGeom>
            <a:solidFill>
              <a:srgbClr val="C0C0C0"/>
            </a:solidFill>
            <a:ln w="9525">
              <a:noFill/>
              <a:miter lim="800000"/>
              <a:headEnd/>
              <a:tailEnd/>
            </a:ln>
          </p:spPr>
          <p:txBody>
            <a:bodyPr wrap="none" anchor="ctr"/>
            <a:lstStyle/>
            <a:p>
              <a:endParaRPr lang="en-US" dirty="0"/>
            </a:p>
          </p:txBody>
        </p:sp>
        <p:sp>
          <p:nvSpPr>
            <p:cNvPr id="17" name="Rectangle 22"/>
            <p:cNvSpPr>
              <a:spLocks noChangeArrowheads="1"/>
            </p:cNvSpPr>
            <p:nvPr/>
          </p:nvSpPr>
          <p:spPr bwMode="auto">
            <a:xfrm>
              <a:off x="2302783" y="5289777"/>
              <a:ext cx="1566863" cy="454025"/>
            </a:xfrm>
            <a:prstGeom prst="rect">
              <a:avLst/>
            </a:prstGeom>
            <a:noFill/>
            <a:ln w="12700">
              <a:noFill/>
              <a:miter lim="800000"/>
              <a:headEnd/>
              <a:tailEnd/>
            </a:ln>
          </p:spPr>
          <p:txBody>
            <a:bodyPr wrap="none" lIns="90487" tIns="44450" rIns="90487" bIns="44450">
              <a:spAutoFit/>
            </a:bodyPr>
            <a:lstStyle/>
            <a:p>
              <a:r>
                <a:rPr lang="en-US" sz="2400" dirty="0">
                  <a:latin typeface="Times New Roman" pitchFamily="18" charset="0"/>
                </a:rPr>
                <a:t>Percolation</a:t>
              </a:r>
            </a:p>
          </p:txBody>
        </p:sp>
        <p:sp>
          <p:nvSpPr>
            <p:cNvPr id="18" name="Line 23"/>
            <p:cNvSpPr>
              <a:spLocks noChangeShapeType="1"/>
            </p:cNvSpPr>
            <p:nvPr/>
          </p:nvSpPr>
          <p:spPr bwMode="auto">
            <a:xfrm>
              <a:off x="2267857" y="4183289"/>
              <a:ext cx="2032000" cy="1063625"/>
            </a:xfrm>
            <a:prstGeom prst="line">
              <a:avLst/>
            </a:prstGeom>
            <a:noFill/>
            <a:ln w="101600">
              <a:solidFill>
                <a:schemeClr val="tx2"/>
              </a:solidFill>
              <a:round/>
              <a:headEnd/>
              <a:tailEnd/>
            </a:ln>
          </p:spPr>
          <p:txBody>
            <a:bodyPr wrap="none" anchor="ctr"/>
            <a:lstStyle/>
            <a:p>
              <a:endParaRPr lang="en-US" dirty="0"/>
            </a:p>
          </p:txBody>
        </p:sp>
        <p:sp>
          <p:nvSpPr>
            <p:cNvPr id="19" name="Rectangle 24"/>
            <p:cNvSpPr>
              <a:spLocks noChangeArrowheads="1"/>
            </p:cNvSpPr>
            <p:nvPr/>
          </p:nvSpPr>
          <p:spPr bwMode="auto">
            <a:xfrm>
              <a:off x="4223657" y="4789714"/>
              <a:ext cx="1371600" cy="458788"/>
            </a:xfrm>
            <a:prstGeom prst="rect">
              <a:avLst/>
            </a:prstGeom>
            <a:noFill/>
            <a:ln w="12700">
              <a:noFill/>
              <a:miter lim="800000"/>
              <a:headEnd/>
              <a:tailEnd/>
            </a:ln>
            <a:effectLst/>
          </p:spPr>
          <p:txBody>
            <a:bodyPr lIns="90487" tIns="44450" rIns="90487" bIns="44450">
              <a:spAutoFit/>
            </a:bodyPr>
            <a:lstStyle/>
            <a:p>
              <a:pPr>
                <a:defRPr/>
              </a:pPr>
              <a:r>
                <a:rPr lang="en-US" sz="2400" b="1" dirty="0">
                  <a:solidFill>
                    <a:schemeClr val="accent4">
                      <a:lumMod val="10000"/>
                    </a:schemeClr>
                  </a:solidFill>
                  <a:latin typeface="Times New Roman" pitchFamily="18" charset="0"/>
                </a:rPr>
                <a:t>perched</a:t>
              </a:r>
            </a:p>
          </p:txBody>
        </p:sp>
        <p:sp>
          <p:nvSpPr>
            <p:cNvPr id="20" name="Rectangle 25"/>
            <p:cNvSpPr>
              <a:spLocks noChangeArrowheads="1"/>
            </p:cNvSpPr>
            <p:nvPr/>
          </p:nvSpPr>
          <p:spPr bwMode="auto">
            <a:xfrm>
              <a:off x="5595257" y="5018314"/>
              <a:ext cx="847725" cy="458788"/>
            </a:xfrm>
            <a:prstGeom prst="rect">
              <a:avLst/>
            </a:prstGeom>
            <a:noFill/>
            <a:ln w="12700">
              <a:noFill/>
              <a:miter lim="800000"/>
              <a:headEnd/>
              <a:tailEnd/>
            </a:ln>
            <a:effectLst/>
          </p:spPr>
          <p:txBody>
            <a:bodyPr wrap="none" lIns="90487" tIns="44450" rIns="90487" bIns="44450">
              <a:spAutoFit/>
            </a:bodyPr>
            <a:lstStyle/>
            <a:p>
              <a:pPr>
                <a:defRPr/>
              </a:pPr>
              <a:r>
                <a:rPr lang="en-US" sz="2400" b="1" dirty="0">
                  <a:solidFill>
                    <a:schemeClr val="accent4">
                      <a:lumMod val="10000"/>
                    </a:schemeClr>
                  </a:solidFill>
                  <a:latin typeface="Times New Roman" pitchFamily="18" charset="0"/>
                </a:rPr>
                <a:t>layer</a:t>
              </a:r>
            </a:p>
          </p:txBody>
        </p:sp>
        <p:sp>
          <p:nvSpPr>
            <p:cNvPr id="21" name="Line 26"/>
            <p:cNvSpPr>
              <a:spLocks noChangeShapeType="1"/>
            </p:cNvSpPr>
            <p:nvPr/>
          </p:nvSpPr>
          <p:spPr bwMode="auto">
            <a:xfrm>
              <a:off x="3118758" y="4715102"/>
              <a:ext cx="0" cy="557213"/>
            </a:xfrm>
            <a:prstGeom prst="line">
              <a:avLst/>
            </a:prstGeom>
            <a:noFill/>
            <a:ln w="50800">
              <a:solidFill>
                <a:schemeClr val="tx1"/>
              </a:solidFill>
              <a:round/>
              <a:headEnd/>
              <a:tailEnd type="triangle" w="med" len="med"/>
            </a:ln>
          </p:spPr>
          <p:txBody>
            <a:bodyPr wrap="none" anchor="ctr"/>
            <a:lstStyle/>
            <a:p>
              <a:endParaRPr lang="en-US" dirty="0"/>
            </a:p>
          </p:txBody>
        </p:sp>
        <p:sp>
          <p:nvSpPr>
            <p:cNvPr id="22" name="Line 27"/>
            <p:cNvSpPr>
              <a:spLocks noChangeShapeType="1"/>
            </p:cNvSpPr>
            <p:nvPr/>
          </p:nvSpPr>
          <p:spPr bwMode="auto">
            <a:xfrm flipH="1" flipV="1">
              <a:off x="1501095" y="3330802"/>
              <a:ext cx="868363" cy="473075"/>
            </a:xfrm>
            <a:prstGeom prst="line">
              <a:avLst/>
            </a:prstGeom>
            <a:noFill/>
            <a:ln w="50800">
              <a:solidFill>
                <a:srgbClr val="002060"/>
              </a:solidFill>
              <a:round/>
              <a:headEnd type="triangle" w="med" len="med"/>
              <a:tailEnd/>
            </a:ln>
          </p:spPr>
          <p:txBody>
            <a:bodyPr wrap="none" anchor="ctr"/>
            <a:lstStyle/>
            <a:p>
              <a:endParaRPr lang="en-US" dirty="0"/>
            </a:p>
          </p:txBody>
        </p:sp>
        <p:sp>
          <p:nvSpPr>
            <p:cNvPr id="23" name="Line 29"/>
            <p:cNvSpPr>
              <a:spLocks noChangeShapeType="1"/>
            </p:cNvSpPr>
            <p:nvPr/>
          </p:nvSpPr>
          <p:spPr bwMode="auto">
            <a:xfrm flipH="1" flipV="1">
              <a:off x="3961720" y="4105502"/>
              <a:ext cx="338138" cy="171450"/>
            </a:xfrm>
            <a:prstGeom prst="line">
              <a:avLst/>
            </a:prstGeom>
            <a:noFill/>
            <a:ln w="50800">
              <a:solidFill>
                <a:schemeClr val="tx1"/>
              </a:solidFill>
              <a:round/>
              <a:headEnd type="triangle" w="med" len="med"/>
              <a:tailEnd/>
            </a:ln>
          </p:spPr>
          <p:txBody>
            <a:bodyPr wrap="none" anchor="ctr"/>
            <a:lstStyle/>
            <a:p>
              <a:endParaRPr lang="en-US" dirty="0"/>
            </a:p>
          </p:txBody>
        </p:sp>
        <p:sp>
          <p:nvSpPr>
            <p:cNvPr id="24" name="Line 30"/>
            <p:cNvSpPr>
              <a:spLocks noChangeShapeType="1"/>
            </p:cNvSpPr>
            <p:nvPr/>
          </p:nvSpPr>
          <p:spPr bwMode="auto">
            <a:xfrm flipV="1">
              <a:off x="4376058" y="2275114"/>
              <a:ext cx="0" cy="735013"/>
            </a:xfrm>
            <a:prstGeom prst="line">
              <a:avLst/>
            </a:prstGeom>
            <a:noFill/>
            <a:ln w="50800">
              <a:solidFill>
                <a:schemeClr val="tx1"/>
              </a:solidFill>
              <a:round/>
              <a:headEnd/>
              <a:tailEnd type="triangle" w="med" len="med"/>
            </a:ln>
          </p:spPr>
          <p:txBody>
            <a:bodyPr wrap="none" anchor="ctr"/>
            <a:lstStyle/>
            <a:p>
              <a:endParaRPr lang="en-US" dirty="0"/>
            </a:p>
          </p:txBody>
        </p:sp>
        <p:sp>
          <p:nvSpPr>
            <p:cNvPr id="25" name="Line 31"/>
            <p:cNvSpPr>
              <a:spLocks noChangeShapeType="1"/>
            </p:cNvSpPr>
            <p:nvPr/>
          </p:nvSpPr>
          <p:spPr bwMode="auto">
            <a:xfrm flipV="1">
              <a:off x="5214258" y="2351314"/>
              <a:ext cx="0" cy="733425"/>
            </a:xfrm>
            <a:prstGeom prst="line">
              <a:avLst/>
            </a:prstGeom>
            <a:noFill/>
            <a:ln w="50800">
              <a:solidFill>
                <a:srgbClr val="002060"/>
              </a:solidFill>
              <a:round/>
              <a:headEnd type="triangle" w="med" len="med"/>
              <a:tailEnd/>
            </a:ln>
          </p:spPr>
          <p:txBody>
            <a:bodyPr wrap="none" anchor="ctr"/>
            <a:lstStyle/>
            <a:p>
              <a:endParaRPr lang="en-US" dirty="0"/>
            </a:p>
          </p:txBody>
        </p:sp>
        <p:sp>
          <p:nvSpPr>
            <p:cNvPr id="26" name="Rectangle 32"/>
            <p:cNvSpPr>
              <a:spLocks noChangeArrowheads="1"/>
            </p:cNvSpPr>
            <p:nvPr/>
          </p:nvSpPr>
          <p:spPr bwMode="auto">
            <a:xfrm>
              <a:off x="3614058" y="2503714"/>
              <a:ext cx="552450" cy="454025"/>
            </a:xfrm>
            <a:prstGeom prst="rect">
              <a:avLst/>
            </a:prstGeom>
            <a:noFill/>
            <a:ln w="12700">
              <a:noFill/>
              <a:miter lim="800000"/>
              <a:headEnd/>
              <a:tailEnd/>
            </a:ln>
          </p:spPr>
          <p:txBody>
            <a:bodyPr wrap="none" lIns="90487" tIns="44450" rIns="90487" bIns="44450">
              <a:spAutoFit/>
            </a:bodyPr>
            <a:lstStyle/>
            <a:p>
              <a:r>
                <a:rPr lang="en-US" sz="2400" dirty="0">
                  <a:latin typeface="Times New Roman" pitchFamily="18" charset="0"/>
                </a:rPr>
                <a:t>ET</a:t>
              </a:r>
            </a:p>
          </p:txBody>
        </p:sp>
        <p:sp>
          <p:nvSpPr>
            <p:cNvPr id="27" name="Rectangle 33"/>
            <p:cNvSpPr>
              <a:spLocks noChangeArrowheads="1"/>
            </p:cNvSpPr>
            <p:nvPr/>
          </p:nvSpPr>
          <p:spPr bwMode="auto">
            <a:xfrm>
              <a:off x="4680858" y="2427514"/>
              <a:ext cx="354263" cy="459100"/>
            </a:xfrm>
            <a:prstGeom prst="rect">
              <a:avLst/>
            </a:prstGeom>
            <a:noFill/>
            <a:ln w="12700">
              <a:noFill/>
              <a:miter lim="800000"/>
              <a:headEnd/>
              <a:tailEnd/>
            </a:ln>
          </p:spPr>
          <p:txBody>
            <a:bodyPr wrap="none" lIns="90487" tIns="44450" rIns="90487" bIns="44450">
              <a:spAutoFit/>
            </a:bodyPr>
            <a:lstStyle/>
            <a:p>
              <a:r>
                <a:rPr lang="en-US" sz="2400" dirty="0">
                  <a:solidFill>
                    <a:srgbClr val="002060"/>
                  </a:solidFill>
                  <a:latin typeface="Times New Roman" pitchFamily="18" charset="0"/>
                </a:rPr>
                <a:t>P</a:t>
              </a:r>
            </a:p>
          </p:txBody>
        </p:sp>
        <p:sp>
          <p:nvSpPr>
            <p:cNvPr id="28" name="Rectangle 35"/>
            <p:cNvSpPr>
              <a:spLocks noChangeArrowheads="1"/>
            </p:cNvSpPr>
            <p:nvPr/>
          </p:nvSpPr>
          <p:spPr bwMode="auto">
            <a:xfrm>
              <a:off x="3352120" y="3267302"/>
              <a:ext cx="1828800" cy="819150"/>
            </a:xfrm>
            <a:prstGeom prst="rect">
              <a:avLst/>
            </a:prstGeom>
            <a:noFill/>
            <a:ln w="12700">
              <a:noFill/>
              <a:miter lim="800000"/>
              <a:headEnd/>
              <a:tailEnd/>
            </a:ln>
          </p:spPr>
          <p:txBody>
            <a:bodyPr lIns="90487" tIns="44450" rIns="90487" bIns="44450">
              <a:spAutoFit/>
            </a:bodyPr>
            <a:lstStyle/>
            <a:p>
              <a:r>
                <a:rPr lang="en-US" sz="2400" dirty="0">
                  <a:latin typeface="Times New Roman" pitchFamily="18" charset="0"/>
                </a:rPr>
                <a:t>Surface runoff</a:t>
              </a:r>
            </a:p>
          </p:txBody>
        </p:sp>
        <p:sp>
          <p:nvSpPr>
            <p:cNvPr id="29" name="Rectangle 36"/>
            <p:cNvSpPr>
              <a:spLocks noChangeArrowheads="1"/>
            </p:cNvSpPr>
            <p:nvPr/>
          </p:nvSpPr>
          <p:spPr bwMode="auto">
            <a:xfrm>
              <a:off x="666070" y="2600552"/>
              <a:ext cx="1074738" cy="1197764"/>
            </a:xfrm>
            <a:prstGeom prst="rect">
              <a:avLst/>
            </a:prstGeom>
            <a:noFill/>
            <a:ln w="12700">
              <a:noFill/>
              <a:miter lim="800000"/>
              <a:headEnd/>
              <a:tailEnd/>
            </a:ln>
          </p:spPr>
          <p:txBody>
            <a:bodyPr lIns="90487" tIns="44450" rIns="90487" bIns="44450">
              <a:spAutoFit/>
            </a:bodyPr>
            <a:lstStyle/>
            <a:p>
              <a:r>
                <a:rPr lang="en-US" sz="2400" dirty="0">
                  <a:solidFill>
                    <a:srgbClr val="002060"/>
                  </a:solidFill>
                  <a:latin typeface="Times New Roman" pitchFamily="18" charset="0"/>
                </a:rPr>
                <a:t>Lateral</a:t>
              </a:r>
            </a:p>
            <a:p>
              <a:r>
                <a:rPr lang="en-US" sz="2400" dirty="0">
                  <a:solidFill>
                    <a:srgbClr val="002060"/>
                  </a:solidFill>
                  <a:latin typeface="Times New Roman" pitchFamily="18" charset="0"/>
                </a:rPr>
                <a:t>Flow in</a:t>
              </a:r>
            </a:p>
          </p:txBody>
        </p:sp>
        <p:sp>
          <p:nvSpPr>
            <p:cNvPr id="30" name="Freeform 40"/>
            <p:cNvSpPr>
              <a:spLocks/>
            </p:cNvSpPr>
            <p:nvPr/>
          </p:nvSpPr>
          <p:spPr bwMode="auto">
            <a:xfrm>
              <a:off x="2394857" y="3951514"/>
              <a:ext cx="4343400" cy="1066800"/>
            </a:xfrm>
            <a:custGeom>
              <a:avLst/>
              <a:gdLst/>
              <a:ahLst/>
              <a:cxnLst>
                <a:cxn ang="0">
                  <a:pos x="0" y="0"/>
                </a:cxn>
                <a:cxn ang="0">
                  <a:pos x="864" y="432"/>
                </a:cxn>
                <a:cxn ang="0">
                  <a:pos x="1200" y="528"/>
                </a:cxn>
                <a:cxn ang="0">
                  <a:pos x="2736" y="672"/>
                </a:cxn>
              </a:cxnLst>
              <a:rect l="0" t="0" r="r" b="b"/>
              <a:pathLst>
                <a:path w="2736" h="672">
                  <a:moveTo>
                    <a:pt x="0" y="0"/>
                  </a:moveTo>
                  <a:cubicBezTo>
                    <a:pt x="332" y="172"/>
                    <a:pt x="664" y="344"/>
                    <a:pt x="864" y="432"/>
                  </a:cubicBezTo>
                  <a:cubicBezTo>
                    <a:pt x="1064" y="520"/>
                    <a:pt x="888" y="488"/>
                    <a:pt x="1200" y="528"/>
                  </a:cubicBezTo>
                  <a:cubicBezTo>
                    <a:pt x="1512" y="568"/>
                    <a:pt x="2124" y="620"/>
                    <a:pt x="2736" y="672"/>
                  </a:cubicBezTo>
                </a:path>
              </a:pathLst>
            </a:custGeom>
            <a:noFill/>
            <a:ln w="22225">
              <a:solidFill>
                <a:schemeClr val="accent4">
                  <a:lumMod val="10000"/>
                </a:schemeClr>
              </a:solidFill>
              <a:round/>
              <a:headEnd/>
              <a:tailEnd/>
            </a:ln>
            <a:effectLst/>
          </p:spPr>
          <p:txBody>
            <a:bodyPr/>
            <a:lstStyle/>
            <a:p>
              <a:pPr>
                <a:defRPr/>
              </a:pPr>
              <a:endParaRPr lang="en-US" dirty="0">
                <a:latin typeface="Arial" charset="0"/>
              </a:endParaRPr>
            </a:p>
          </p:txBody>
        </p:sp>
        <p:sp>
          <p:nvSpPr>
            <p:cNvPr id="31" name="AutoShape 41"/>
            <p:cNvSpPr>
              <a:spLocks noChangeArrowheads="1"/>
            </p:cNvSpPr>
            <p:nvPr/>
          </p:nvSpPr>
          <p:spPr bwMode="auto">
            <a:xfrm rot="10800000">
              <a:off x="2928258" y="4103914"/>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dirty="0"/>
            </a:p>
          </p:txBody>
        </p:sp>
        <p:sp>
          <p:nvSpPr>
            <p:cNvPr id="32" name="Line 42"/>
            <p:cNvSpPr>
              <a:spLocks noChangeShapeType="1"/>
            </p:cNvSpPr>
            <p:nvPr/>
          </p:nvSpPr>
          <p:spPr bwMode="auto">
            <a:xfrm>
              <a:off x="2966358" y="4303939"/>
              <a:ext cx="76200" cy="0"/>
            </a:xfrm>
            <a:prstGeom prst="line">
              <a:avLst/>
            </a:prstGeom>
            <a:noFill/>
            <a:ln w="9525">
              <a:solidFill>
                <a:schemeClr val="tx1"/>
              </a:solidFill>
              <a:round/>
              <a:headEnd/>
              <a:tailEnd/>
            </a:ln>
          </p:spPr>
          <p:txBody>
            <a:bodyPr/>
            <a:lstStyle/>
            <a:p>
              <a:endParaRPr lang="en-US" dirty="0"/>
            </a:p>
          </p:txBody>
        </p:sp>
        <p:sp>
          <p:nvSpPr>
            <p:cNvPr id="33" name="Line 43"/>
            <p:cNvSpPr>
              <a:spLocks noChangeShapeType="1"/>
            </p:cNvSpPr>
            <p:nvPr/>
          </p:nvSpPr>
          <p:spPr bwMode="auto">
            <a:xfrm>
              <a:off x="2960008" y="4338864"/>
              <a:ext cx="76200" cy="0"/>
            </a:xfrm>
            <a:prstGeom prst="line">
              <a:avLst/>
            </a:prstGeom>
            <a:noFill/>
            <a:ln w="9525">
              <a:solidFill>
                <a:schemeClr val="tx1"/>
              </a:solidFill>
              <a:round/>
              <a:headEnd/>
              <a:tailEnd/>
            </a:ln>
          </p:spPr>
          <p:txBody>
            <a:bodyPr/>
            <a:lstStyle/>
            <a:p>
              <a:endParaRPr lang="en-US" dirty="0"/>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noFill/>
        </p:spPr>
        <p:txBody>
          <a:bodyPr/>
          <a:lstStyle/>
          <a:p>
            <a:r>
              <a:rPr lang="en-US" dirty="0" smtClean="0"/>
              <a:t>WEPP Outputs</a:t>
            </a:r>
          </a:p>
        </p:txBody>
      </p:sp>
      <p:sp>
        <p:nvSpPr>
          <p:cNvPr id="40964" name="Rectangle 3"/>
          <p:cNvSpPr>
            <a:spLocks noGrp="1" noChangeArrowheads="1"/>
          </p:cNvSpPr>
          <p:nvPr>
            <p:ph idx="1"/>
          </p:nvPr>
        </p:nvSpPr>
        <p:spPr>
          <a:xfrm>
            <a:off x="609600" y="1295400"/>
            <a:ext cx="9677400" cy="4267200"/>
          </a:xfrm>
          <a:noFill/>
        </p:spPr>
        <p:txBody>
          <a:bodyPr>
            <a:normAutofit/>
          </a:bodyPr>
          <a:lstStyle/>
          <a:p>
            <a:r>
              <a:rPr lang="en-US" sz="2800" dirty="0"/>
              <a:t>Summaries</a:t>
            </a:r>
          </a:p>
          <a:p>
            <a:pPr lvl="1"/>
            <a:r>
              <a:rPr lang="en-US" dirty="0" smtClean="0"/>
              <a:t>Average Annual, Annual, monthly, or event:</a:t>
            </a:r>
          </a:p>
          <a:p>
            <a:r>
              <a:rPr lang="en-US" sz="2800" dirty="0"/>
              <a:t>Graphics</a:t>
            </a:r>
          </a:p>
          <a:p>
            <a:pPr lvl="1"/>
            <a:r>
              <a:rPr lang="en-US" dirty="0" smtClean="0"/>
              <a:t>Erosion distribution along a </a:t>
            </a:r>
            <a:r>
              <a:rPr lang="en-US" dirty="0" err="1" smtClean="0"/>
              <a:t>hillslope</a:t>
            </a:r>
            <a:endParaRPr lang="en-US" dirty="0" smtClean="0"/>
          </a:p>
          <a:p>
            <a:pPr lvl="1"/>
            <a:r>
              <a:rPr lang="en-US" dirty="0" smtClean="0"/>
              <a:t>And a whole lot of other stuff</a:t>
            </a:r>
          </a:p>
        </p:txBody>
      </p:sp>
      <p:sp>
        <p:nvSpPr>
          <p:cNvPr id="40962" name="Slide Number Placeholder 5"/>
          <p:cNvSpPr>
            <a:spLocks noGrp="1"/>
          </p:cNvSpPr>
          <p:nvPr>
            <p:ph type="sldNum" sz="quarter" idx="12"/>
          </p:nvPr>
        </p:nvSpPr>
        <p:spPr>
          <a:noFill/>
        </p:spPr>
        <p:txBody>
          <a:bodyPr/>
          <a:lstStyle/>
          <a:p>
            <a:fld id="{7A47C28F-97C1-4C37-923F-89BFF36B7D6D}" type="slidenum">
              <a:rPr lang="en-US"/>
              <a:pPr/>
              <a:t>33</a:t>
            </a:fld>
            <a:endParaRPr lang="en-US" dirty="0"/>
          </a:p>
        </p:txBody>
      </p:sp>
      <p:pic>
        <p:nvPicPr>
          <p:cNvPr id="40965" name="Picture 6"/>
          <p:cNvPicPr>
            <a:picLocks noChangeAspect="1" noChangeArrowheads="1"/>
          </p:cNvPicPr>
          <p:nvPr/>
        </p:nvPicPr>
        <p:blipFill>
          <a:blip r:embed="rId3" cstate="print"/>
          <a:srcRect/>
          <a:stretch>
            <a:fillRect/>
          </a:stretch>
        </p:blipFill>
        <p:spPr bwMode="auto">
          <a:xfrm>
            <a:off x="16933" y="3657600"/>
            <a:ext cx="4626137" cy="3200400"/>
          </a:xfrm>
          <a:prstGeom prst="rect">
            <a:avLst/>
          </a:prstGeom>
          <a:noFill/>
          <a:ln w="12700">
            <a:noFill/>
            <a:miter lim="800000"/>
            <a:headEnd type="none" w="sm" len="sm"/>
            <a:tailEnd type="none" w="sm" len="sm"/>
          </a:ln>
        </p:spPr>
      </p:pic>
      <p:pic>
        <p:nvPicPr>
          <p:cNvPr id="40966" name="Picture 7"/>
          <p:cNvPicPr>
            <a:picLocks noChangeAspect="1" noChangeArrowheads="1"/>
          </p:cNvPicPr>
          <p:nvPr/>
        </p:nvPicPr>
        <p:blipFill>
          <a:blip r:embed="rId4" cstate="print"/>
          <a:srcRect/>
          <a:stretch>
            <a:fillRect/>
          </a:stretch>
        </p:blipFill>
        <p:spPr bwMode="auto">
          <a:xfrm>
            <a:off x="5562600" y="3505200"/>
            <a:ext cx="5363338" cy="3210719"/>
          </a:xfrm>
          <a:prstGeom prst="rect">
            <a:avLst/>
          </a:prstGeom>
          <a:noFill/>
          <a:ln w="12700">
            <a:noFill/>
            <a:miter lim="800000"/>
            <a:headEnd type="none" w="sm" len="sm"/>
            <a:tailEnd type="none" w="sm" len="sm"/>
          </a:ln>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noFill/>
        </p:spPr>
        <p:txBody>
          <a:bodyPr/>
          <a:lstStyle/>
          <a:p>
            <a:r>
              <a:rPr lang="en-US" dirty="0" smtClean="0"/>
              <a:t>WEPP Outputs</a:t>
            </a:r>
          </a:p>
        </p:txBody>
      </p:sp>
      <p:sp>
        <p:nvSpPr>
          <p:cNvPr id="41988" name="Rectangle 3"/>
          <p:cNvSpPr>
            <a:spLocks noGrp="1" noChangeArrowheads="1"/>
          </p:cNvSpPr>
          <p:nvPr>
            <p:ph idx="1"/>
          </p:nvPr>
        </p:nvSpPr>
        <p:spPr>
          <a:xfrm>
            <a:off x="1762125" y="1467078"/>
            <a:ext cx="7991475" cy="1428522"/>
          </a:xfrm>
          <a:noFill/>
        </p:spPr>
        <p:txBody>
          <a:bodyPr>
            <a:normAutofit/>
          </a:bodyPr>
          <a:lstStyle/>
          <a:p>
            <a:r>
              <a:rPr lang="en-US" sz="2800" dirty="0" smtClean="0"/>
              <a:t>Text</a:t>
            </a:r>
          </a:p>
          <a:p>
            <a:pPr lvl="1"/>
            <a:r>
              <a:rPr lang="en-US" sz="2400" dirty="0" smtClean="0"/>
              <a:t>Combinations of daily parameter values</a:t>
            </a:r>
          </a:p>
        </p:txBody>
      </p:sp>
      <p:sp>
        <p:nvSpPr>
          <p:cNvPr id="41986" name="Slide Number Placeholder 5"/>
          <p:cNvSpPr>
            <a:spLocks noGrp="1"/>
          </p:cNvSpPr>
          <p:nvPr>
            <p:ph type="sldNum" sz="quarter" idx="12"/>
          </p:nvPr>
        </p:nvSpPr>
        <p:spPr>
          <a:noFill/>
        </p:spPr>
        <p:txBody>
          <a:bodyPr/>
          <a:lstStyle/>
          <a:p>
            <a:fld id="{D31AB01A-C818-4AEB-BCEF-00B1352118FD}" type="slidenum">
              <a:rPr lang="en-US"/>
              <a:pPr/>
              <a:t>34</a:t>
            </a:fld>
            <a:endParaRPr lang="en-US" dirty="0"/>
          </a:p>
        </p:txBody>
      </p:sp>
      <p:pic>
        <p:nvPicPr>
          <p:cNvPr id="41989" name="Picture 6"/>
          <p:cNvPicPr>
            <a:picLocks noChangeAspect="1" noChangeArrowheads="1"/>
          </p:cNvPicPr>
          <p:nvPr/>
        </p:nvPicPr>
        <p:blipFill>
          <a:blip r:embed="rId3" cstate="print"/>
          <a:srcRect t="38408" b="16229"/>
          <a:stretch>
            <a:fillRect/>
          </a:stretch>
        </p:blipFill>
        <p:spPr bwMode="auto">
          <a:xfrm>
            <a:off x="189905" y="3505200"/>
            <a:ext cx="10592800" cy="3200400"/>
          </a:xfrm>
          <a:prstGeom prst="rect">
            <a:avLst/>
          </a:prstGeom>
          <a:noFill/>
          <a:ln w="12700">
            <a:noFill/>
            <a:miter lim="800000"/>
            <a:headEnd type="none" w="sm" len="sm"/>
            <a:tailEnd type="none" w="sm" len="sm"/>
          </a:ln>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86"/>
            <a:ext cx="8229600" cy="1143000"/>
          </a:xfrm>
        </p:spPr>
        <p:txBody>
          <a:bodyPr/>
          <a:lstStyle/>
          <a:p>
            <a:r>
              <a:rPr lang="en-US" dirty="0" smtClean="0"/>
              <a:t>Simplifications</a:t>
            </a:r>
            <a:endParaRPr lang="en-US" dirty="0"/>
          </a:p>
        </p:txBody>
      </p:sp>
      <p:sp>
        <p:nvSpPr>
          <p:cNvPr id="3" name="Content Placeholder 2"/>
          <p:cNvSpPr>
            <a:spLocks noGrp="1"/>
          </p:cNvSpPr>
          <p:nvPr>
            <p:ph idx="1"/>
          </p:nvPr>
        </p:nvSpPr>
        <p:spPr>
          <a:xfrm>
            <a:off x="1981200" y="1440543"/>
            <a:ext cx="8229600" cy="4724400"/>
          </a:xfrm>
        </p:spPr>
        <p:txBody>
          <a:bodyPr>
            <a:normAutofit/>
          </a:bodyPr>
          <a:lstStyle/>
          <a:p>
            <a:r>
              <a:rPr lang="en-US" dirty="0" smtClean="0"/>
              <a:t>WEPP is too complex!</a:t>
            </a:r>
          </a:p>
          <a:p>
            <a:pPr lvl="1"/>
            <a:r>
              <a:rPr lang="en-US" dirty="0" smtClean="0"/>
              <a:t>Simplify input files to a few key parameters</a:t>
            </a:r>
          </a:p>
          <a:p>
            <a:r>
              <a:rPr lang="en-US" dirty="0" smtClean="0"/>
              <a:t>WEPP takes too long to set up!</a:t>
            </a:r>
          </a:p>
          <a:p>
            <a:pPr lvl="1"/>
            <a:r>
              <a:rPr lang="en-US" dirty="0" smtClean="0"/>
              <a:t>Break up watershed into “characteristic” land types</a:t>
            </a:r>
          </a:p>
          <a:p>
            <a:r>
              <a:rPr lang="en-US" dirty="0" smtClean="0"/>
              <a:t>How reliable are the predictions?</a:t>
            </a:r>
          </a:p>
          <a:p>
            <a:pPr lvl="1"/>
            <a:r>
              <a:rPr lang="en-US" dirty="0" smtClean="0"/>
              <a:t>More concerned with general trends rather than direct comparison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Needs</a:t>
            </a:r>
            <a:endParaRPr lang="en-US" dirty="0"/>
          </a:p>
        </p:txBody>
      </p:sp>
      <p:sp>
        <p:nvSpPr>
          <p:cNvPr id="3" name="Content Placeholder 2"/>
          <p:cNvSpPr>
            <a:spLocks noGrp="1"/>
          </p:cNvSpPr>
          <p:nvPr>
            <p:ph idx="1"/>
          </p:nvPr>
        </p:nvSpPr>
        <p:spPr>
          <a:xfrm>
            <a:off x="609600" y="1600200"/>
            <a:ext cx="9254129" cy="4876800"/>
          </a:xfrm>
        </p:spPr>
        <p:txBody>
          <a:bodyPr/>
          <a:lstStyle/>
          <a:p>
            <a:r>
              <a:rPr lang="en-US" dirty="0" smtClean="0"/>
              <a:t>Better tools are needed to identify critical areas in a watershed and improve them with appropriate Best Management Practices (BMP). (Mulla et al., 2008)</a:t>
            </a:r>
          </a:p>
          <a:p>
            <a:pPr lvl="1"/>
            <a:r>
              <a:rPr lang="en-US" dirty="0" smtClean="0"/>
              <a:t>Simple</a:t>
            </a:r>
          </a:p>
          <a:p>
            <a:pPr lvl="1"/>
            <a:r>
              <a:rPr lang="en-US" dirty="0" smtClean="0"/>
              <a:t>Minimal data requirements</a:t>
            </a:r>
          </a:p>
          <a:p>
            <a:pPr lvl="1"/>
            <a:r>
              <a:rPr lang="en-US" dirty="0" smtClean="0"/>
              <a:t>Minimal calibration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905000" y="0"/>
            <a:ext cx="8382000" cy="6858000"/>
          </a:xfrm>
          <a:prstGeom prst="ellipse">
            <a:avLst/>
          </a:prstGeom>
          <a:solidFill>
            <a:srgbClr val="9966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27" name="Title 6"/>
          <p:cNvSpPr>
            <a:spLocks noGrp="1"/>
          </p:cNvSpPr>
          <p:nvPr>
            <p:ph type="title" idx="4294967295"/>
          </p:nvPr>
        </p:nvSpPr>
        <p:spPr>
          <a:xfrm>
            <a:off x="0" y="533400"/>
            <a:ext cx="3276600" cy="990600"/>
          </a:xfrm>
        </p:spPr>
        <p:txBody>
          <a:bodyPr vert="horz" lIns="91440" tIns="45720" rIns="91440" bIns="45720" rtlCol="0" anchor="ctr">
            <a:normAutofit/>
          </a:bodyPr>
          <a:lstStyle/>
          <a:p>
            <a:r>
              <a:rPr lang="en-US" sz="4600" dirty="0"/>
              <a:t>Watershed</a:t>
            </a:r>
          </a:p>
        </p:txBody>
      </p:sp>
      <p:sp>
        <p:nvSpPr>
          <p:cNvPr id="13" name="Oval 12"/>
          <p:cNvSpPr/>
          <p:nvPr/>
        </p:nvSpPr>
        <p:spPr>
          <a:xfrm rot="591348">
            <a:off x="2649538" y="1849438"/>
            <a:ext cx="4038600" cy="2819400"/>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5638800" y="1295400"/>
            <a:ext cx="4495800" cy="4038600"/>
          </a:xfrm>
          <a:prstGeom prst="ellipse">
            <a:avLst/>
          </a:prstGeom>
          <a:solidFill>
            <a:srgbClr val="E5ED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Freeform 36"/>
          <p:cNvSpPr/>
          <p:nvPr/>
        </p:nvSpPr>
        <p:spPr>
          <a:xfrm>
            <a:off x="5562600" y="2286001"/>
            <a:ext cx="857250" cy="2117725"/>
          </a:xfrm>
          <a:custGeom>
            <a:avLst/>
            <a:gdLst>
              <a:gd name="connsiteX0" fmla="*/ 289367 w 752354"/>
              <a:gd name="connsiteY0" fmla="*/ 0 h 2118167"/>
              <a:gd name="connsiteX1" fmla="*/ 324091 w 752354"/>
              <a:gd name="connsiteY1" fmla="*/ 11575 h 2118167"/>
              <a:gd name="connsiteX2" fmla="*/ 370390 w 752354"/>
              <a:gd name="connsiteY2" fmla="*/ 115747 h 2118167"/>
              <a:gd name="connsiteX3" fmla="*/ 416688 w 752354"/>
              <a:gd name="connsiteY3" fmla="*/ 185195 h 2118167"/>
              <a:gd name="connsiteX4" fmla="*/ 451412 w 752354"/>
              <a:gd name="connsiteY4" fmla="*/ 196770 h 2118167"/>
              <a:gd name="connsiteX5" fmla="*/ 462987 w 752354"/>
              <a:gd name="connsiteY5" fmla="*/ 231494 h 2118167"/>
              <a:gd name="connsiteX6" fmla="*/ 520860 w 752354"/>
              <a:gd name="connsiteY6" fmla="*/ 277793 h 2118167"/>
              <a:gd name="connsiteX7" fmla="*/ 544010 w 752354"/>
              <a:gd name="connsiteY7" fmla="*/ 324091 h 2118167"/>
              <a:gd name="connsiteX8" fmla="*/ 567159 w 752354"/>
              <a:gd name="connsiteY8" fmla="*/ 358816 h 2118167"/>
              <a:gd name="connsiteX9" fmla="*/ 578734 w 752354"/>
              <a:gd name="connsiteY9" fmla="*/ 393540 h 2118167"/>
              <a:gd name="connsiteX10" fmla="*/ 625033 w 752354"/>
              <a:gd name="connsiteY10" fmla="*/ 509286 h 2118167"/>
              <a:gd name="connsiteX11" fmla="*/ 636607 w 752354"/>
              <a:gd name="connsiteY11" fmla="*/ 544010 h 2118167"/>
              <a:gd name="connsiteX12" fmla="*/ 659757 w 752354"/>
              <a:gd name="connsiteY12" fmla="*/ 636608 h 2118167"/>
              <a:gd name="connsiteX13" fmla="*/ 706055 w 752354"/>
              <a:gd name="connsiteY13" fmla="*/ 706056 h 2118167"/>
              <a:gd name="connsiteX14" fmla="*/ 729205 w 752354"/>
              <a:gd name="connsiteY14" fmla="*/ 787079 h 2118167"/>
              <a:gd name="connsiteX15" fmla="*/ 740779 w 752354"/>
              <a:gd name="connsiteY15" fmla="*/ 1006998 h 2118167"/>
              <a:gd name="connsiteX16" fmla="*/ 752354 w 752354"/>
              <a:gd name="connsiteY16" fmla="*/ 1088021 h 2118167"/>
              <a:gd name="connsiteX17" fmla="*/ 740779 w 752354"/>
              <a:gd name="connsiteY17" fmla="*/ 1585732 h 2118167"/>
              <a:gd name="connsiteX18" fmla="*/ 706055 w 752354"/>
              <a:gd name="connsiteY18" fmla="*/ 1736203 h 2118167"/>
              <a:gd name="connsiteX19" fmla="*/ 694481 w 752354"/>
              <a:gd name="connsiteY19" fmla="*/ 1782502 h 2118167"/>
              <a:gd name="connsiteX20" fmla="*/ 671331 w 752354"/>
              <a:gd name="connsiteY20" fmla="*/ 1851950 h 2118167"/>
              <a:gd name="connsiteX21" fmla="*/ 613458 w 752354"/>
              <a:gd name="connsiteY21" fmla="*/ 1921398 h 2118167"/>
              <a:gd name="connsiteX22" fmla="*/ 544010 w 752354"/>
              <a:gd name="connsiteY22" fmla="*/ 1979271 h 2118167"/>
              <a:gd name="connsiteX23" fmla="*/ 486136 w 752354"/>
              <a:gd name="connsiteY23" fmla="*/ 2037145 h 2118167"/>
              <a:gd name="connsiteX24" fmla="*/ 416688 w 752354"/>
              <a:gd name="connsiteY24" fmla="*/ 2095018 h 2118167"/>
              <a:gd name="connsiteX25" fmla="*/ 381964 w 752354"/>
              <a:gd name="connsiteY25" fmla="*/ 2118167 h 2118167"/>
              <a:gd name="connsiteX26" fmla="*/ 335666 w 752354"/>
              <a:gd name="connsiteY26" fmla="*/ 2106593 h 2118167"/>
              <a:gd name="connsiteX27" fmla="*/ 289367 w 752354"/>
              <a:gd name="connsiteY27" fmla="*/ 2048719 h 2118167"/>
              <a:gd name="connsiteX28" fmla="*/ 254643 w 752354"/>
              <a:gd name="connsiteY28" fmla="*/ 2025570 h 2118167"/>
              <a:gd name="connsiteX29" fmla="*/ 208344 w 752354"/>
              <a:gd name="connsiteY29" fmla="*/ 1979271 h 2118167"/>
              <a:gd name="connsiteX30" fmla="*/ 162045 w 752354"/>
              <a:gd name="connsiteY30" fmla="*/ 1909823 h 2118167"/>
              <a:gd name="connsiteX31" fmla="*/ 138896 w 752354"/>
              <a:gd name="connsiteY31" fmla="*/ 1840375 h 2118167"/>
              <a:gd name="connsiteX32" fmla="*/ 115747 w 752354"/>
              <a:gd name="connsiteY32" fmla="*/ 1713054 h 2118167"/>
              <a:gd name="connsiteX33" fmla="*/ 92597 w 752354"/>
              <a:gd name="connsiteY33" fmla="*/ 1689904 h 2118167"/>
              <a:gd name="connsiteX34" fmla="*/ 69448 w 752354"/>
              <a:gd name="connsiteY34" fmla="*/ 1597307 h 2118167"/>
              <a:gd name="connsiteX35" fmla="*/ 57873 w 752354"/>
              <a:gd name="connsiteY35" fmla="*/ 1284790 h 2118167"/>
              <a:gd name="connsiteX36" fmla="*/ 23149 w 752354"/>
              <a:gd name="connsiteY36" fmla="*/ 1261641 h 2118167"/>
              <a:gd name="connsiteX37" fmla="*/ 0 w 752354"/>
              <a:gd name="connsiteY37" fmla="*/ 1238491 h 2118167"/>
              <a:gd name="connsiteX38" fmla="*/ 11574 w 752354"/>
              <a:gd name="connsiteY38" fmla="*/ 1088021 h 2118167"/>
              <a:gd name="connsiteX39" fmla="*/ 23149 w 752354"/>
              <a:gd name="connsiteY39" fmla="*/ 648183 h 2118167"/>
              <a:gd name="connsiteX40" fmla="*/ 34724 w 752354"/>
              <a:gd name="connsiteY40" fmla="*/ 613459 h 2118167"/>
              <a:gd name="connsiteX41" fmla="*/ 81022 w 752354"/>
              <a:gd name="connsiteY41" fmla="*/ 555585 h 2118167"/>
              <a:gd name="connsiteX42" fmla="*/ 104172 w 752354"/>
              <a:gd name="connsiteY42" fmla="*/ 486137 h 2118167"/>
              <a:gd name="connsiteX43" fmla="*/ 138896 w 752354"/>
              <a:gd name="connsiteY43" fmla="*/ 370390 h 2118167"/>
              <a:gd name="connsiteX44" fmla="*/ 162045 w 752354"/>
              <a:gd name="connsiteY44" fmla="*/ 277793 h 2118167"/>
              <a:gd name="connsiteX45" fmla="*/ 173620 w 752354"/>
              <a:gd name="connsiteY45" fmla="*/ 243069 h 2118167"/>
              <a:gd name="connsiteX46" fmla="*/ 196769 w 752354"/>
              <a:gd name="connsiteY46" fmla="*/ 219919 h 2118167"/>
              <a:gd name="connsiteX47" fmla="*/ 277792 w 752354"/>
              <a:gd name="connsiteY47" fmla="*/ 115747 h 2118167"/>
              <a:gd name="connsiteX48" fmla="*/ 312516 w 752354"/>
              <a:gd name="connsiteY48" fmla="*/ 81023 h 2118167"/>
              <a:gd name="connsiteX49" fmla="*/ 312516 w 752354"/>
              <a:gd name="connsiteY49" fmla="*/ 11575 h 2118167"/>
              <a:gd name="connsiteX50" fmla="*/ 289367 w 752354"/>
              <a:gd name="connsiteY50" fmla="*/ 0 h 21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52354" h="2118167">
                <a:moveTo>
                  <a:pt x="289367" y="0"/>
                </a:moveTo>
                <a:cubicBezTo>
                  <a:pt x="291296" y="0"/>
                  <a:pt x="314564" y="3953"/>
                  <a:pt x="324091" y="11575"/>
                </a:cubicBezTo>
                <a:cubicBezTo>
                  <a:pt x="357742" y="38496"/>
                  <a:pt x="348161" y="82404"/>
                  <a:pt x="370390" y="115747"/>
                </a:cubicBezTo>
                <a:cubicBezTo>
                  <a:pt x="385823" y="138896"/>
                  <a:pt x="390294" y="176397"/>
                  <a:pt x="416688" y="185195"/>
                </a:cubicBezTo>
                <a:lnTo>
                  <a:pt x="451412" y="196770"/>
                </a:lnTo>
                <a:cubicBezTo>
                  <a:pt x="455270" y="208345"/>
                  <a:pt x="455365" y="221967"/>
                  <a:pt x="462987" y="231494"/>
                </a:cubicBezTo>
                <a:cubicBezTo>
                  <a:pt x="524913" y="308900"/>
                  <a:pt x="473659" y="206992"/>
                  <a:pt x="520860" y="277793"/>
                </a:cubicBezTo>
                <a:cubicBezTo>
                  <a:pt x="530431" y="292149"/>
                  <a:pt x="535449" y="309110"/>
                  <a:pt x="544010" y="324091"/>
                </a:cubicBezTo>
                <a:cubicBezTo>
                  <a:pt x="550912" y="336169"/>
                  <a:pt x="560938" y="346373"/>
                  <a:pt x="567159" y="358816"/>
                </a:cubicBezTo>
                <a:cubicBezTo>
                  <a:pt x="572615" y="369729"/>
                  <a:pt x="573928" y="382326"/>
                  <a:pt x="578734" y="393540"/>
                </a:cubicBezTo>
                <a:cubicBezTo>
                  <a:pt x="629823" y="512746"/>
                  <a:pt x="572347" y="351227"/>
                  <a:pt x="625033" y="509286"/>
                </a:cubicBezTo>
                <a:cubicBezTo>
                  <a:pt x="628891" y="520861"/>
                  <a:pt x="634214" y="532046"/>
                  <a:pt x="636607" y="544010"/>
                </a:cubicBezTo>
                <a:cubicBezTo>
                  <a:pt x="639814" y="560046"/>
                  <a:pt x="648634" y="616586"/>
                  <a:pt x="659757" y="636608"/>
                </a:cubicBezTo>
                <a:cubicBezTo>
                  <a:pt x="673268" y="660929"/>
                  <a:pt x="697257" y="679662"/>
                  <a:pt x="706055" y="706056"/>
                </a:cubicBezTo>
                <a:cubicBezTo>
                  <a:pt x="722661" y="755872"/>
                  <a:pt x="714671" y="728943"/>
                  <a:pt x="729205" y="787079"/>
                </a:cubicBezTo>
                <a:cubicBezTo>
                  <a:pt x="733063" y="860385"/>
                  <a:pt x="735149" y="933806"/>
                  <a:pt x="740779" y="1006998"/>
                </a:cubicBezTo>
                <a:cubicBezTo>
                  <a:pt x="742871" y="1034200"/>
                  <a:pt x="752354" y="1060739"/>
                  <a:pt x="752354" y="1088021"/>
                </a:cubicBezTo>
                <a:cubicBezTo>
                  <a:pt x="752354" y="1253970"/>
                  <a:pt x="747412" y="1419916"/>
                  <a:pt x="740779" y="1585732"/>
                </a:cubicBezTo>
                <a:cubicBezTo>
                  <a:pt x="736940" y="1681706"/>
                  <a:pt x="727828" y="1649107"/>
                  <a:pt x="706055" y="1736203"/>
                </a:cubicBezTo>
                <a:cubicBezTo>
                  <a:pt x="702197" y="1751636"/>
                  <a:pt x="699052" y="1767265"/>
                  <a:pt x="694481" y="1782502"/>
                </a:cubicBezTo>
                <a:cubicBezTo>
                  <a:pt x="687469" y="1805875"/>
                  <a:pt x="688586" y="1834695"/>
                  <a:pt x="671331" y="1851950"/>
                </a:cubicBezTo>
                <a:cubicBezTo>
                  <a:pt x="569884" y="1953397"/>
                  <a:pt x="694031" y="1824710"/>
                  <a:pt x="613458" y="1921398"/>
                </a:cubicBezTo>
                <a:cubicBezTo>
                  <a:pt x="559854" y="1985724"/>
                  <a:pt x="600040" y="1930245"/>
                  <a:pt x="544010" y="1979271"/>
                </a:cubicBezTo>
                <a:cubicBezTo>
                  <a:pt x="523478" y="1997236"/>
                  <a:pt x="508836" y="2022012"/>
                  <a:pt x="486136" y="2037145"/>
                </a:cubicBezTo>
                <a:cubicBezTo>
                  <a:pt x="399923" y="2094619"/>
                  <a:pt x="505809" y="2020751"/>
                  <a:pt x="416688" y="2095018"/>
                </a:cubicBezTo>
                <a:cubicBezTo>
                  <a:pt x="406001" y="2103924"/>
                  <a:pt x="393539" y="2110451"/>
                  <a:pt x="381964" y="2118167"/>
                </a:cubicBezTo>
                <a:cubicBezTo>
                  <a:pt x="366531" y="2114309"/>
                  <a:pt x="349894" y="2113707"/>
                  <a:pt x="335666" y="2106593"/>
                </a:cubicBezTo>
                <a:cubicBezTo>
                  <a:pt x="312756" y="2095138"/>
                  <a:pt x="305725" y="2065077"/>
                  <a:pt x="289367" y="2048719"/>
                </a:cubicBezTo>
                <a:cubicBezTo>
                  <a:pt x="279530" y="2038882"/>
                  <a:pt x="265205" y="2034623"/>
                  <a:pt x="254643" y="2025570"/>
                </a:cubicBezTo>
                <a:cubicBezTo>
                  <a:pt x="238072" y="2011366"/>
                  <a:pt x="208344" y="1979271"/>
                  <a:pt x="208344" y="1979271"/>
                </a:cubicBezTo>
                <a:cubicBezTo>
                  <a:pt x="170049" y="1864389"/>
                  <a:pt x="234300" y="2039882"/>
                  <a:pt x="162045" y="1909823"/>
                </a:cubicBezTo>
                <a:cubicBezTo>
                  <a:pt x="150195" y="1888492"/>
                  <a:pt x="138896" y="1840375"/>
                  <a:pt x="138896" y="1840375"/>
                </a:cubicBezTo>
                <a:cubicBezTo>
                  <a:pt x="137301" y="1827616"/>
                  <a:pt x="132649" y="1741224"/>
                  <a:pt x="115747" y="1713054"/>
                </a:cubicBezTo>
                <a:cubicBezTo>
                  <a:pt x="110132" y="1703696"/>
                  <a:pt x="100314" y="1697621"/>
                  <a:pt x="92597" y="1689904"/>
                </a:cubicBezTo>
                <a:cubicBezTo>
                  <a:pt x="82130" y="1658503"/>
                  <a:pt x="71597" y="1631692"/>
                  <a:pt x="69448" y="1597307"/>
                </a:cubicBezTo>
                <a:cubicBezTo>
                  <a:pt x="62946" y="1493266"/>
                  <a:pt x="72117" y="1388056"/>
                  <a:pt x="57873" y="1284790"/>
                </a:cubicBezTo>
                <a:cubicBezTo>
                  <a:pt x="55972" y="1271010"/>
                  <a:pt x="34012" y="1270331"/>
                  <a:pt x="23149" y="1261641"/>
                </a:cubicBezTo>
                <a:cubicBezTo>
                  <a:pt x="14628" y="1254824"/>
                  <a:pt x="7716" y="1246208"/>
                  <a:pt x="0" y="1238491"/>
                </a:cubicBezTo>
                <a:cubicBezTo>
                  <a:pt x="3858" y="1188334"/>
                  <a:pt x="9603" y="1138287"/>
                  <a:pt x="11574" y="1088021"/>
                </a:cubicBezTo>
                <a:cubicBezTo>
                  <a:pt x="17321" y="941470"/>
                  <a:pt x="16003" y="794672"/>
                  <a:pt x="23149" y="648183"/>
                </a:cubicBezTo>
                <a:cubicBezTo>
                  <a:pt x="23743" y="635997"/>
                  <a:pt x="29268" y="624372"/>
                  <a:pt x="34724" y="613459"/>
                </a:cubicBezTo>
                <a:cubicBezTo>
                  <a:pt x="49325" y="584257"/>
                  <a:pt x="59491" y="577117"/>
                  <a:pt x="81022" y="555585"/>
                </a:cubicBezTo>
                <a:cubicBezTo>
                  <a:pt x="88739" y="532436"/>
                  <a:pt x="100721" y="510293"/>
                  <a:pt x="104172" y="486137"/>
                </a:cubicBezTo>
                <a:cubicBezTo>
                  <a:pt x="117714" y="391343"/>
                  <a:pt x="100614" y="427814"/>
                  <a:pt x="138896" y="370390"/>
                </a:cubicBezTo>
                <a:cubicBezTo>
                  <a:pt x="146612" y="339524"/>
                  <a:pt x="151984" y="307976"/>
                  <a:pt x="162045" y="277793"/>
                </a:cubicBezTo>
                <a:cubicBezTo>
                  <a:pt x="165903" y="266218"/>
                  <a:pt x="167343" y="253531"/>
                  <a:pt x="173620" y="243069"/>
                </a:cubicBezTo>
                <a:cubicBezTo>
                  <a:pt x="179235" y="233711"/>
                  <a:pt x="189053" y="227636"/>
                  <a:pt x="196769" y="219919"/>
                </a:cubicBezTo>
                <a:cubicBezTo>
                  <a:pt x="218697" y="154137"/>
                  <a:pt x="199717" y="193822"/>
                  <a:pt x="277792" y="115747"/>
                </a:cubicBezTo>
                <a:lnTo>
                  <a:pt x="312516" y="81023"/>
                </a:lnTo>
                <a:cubicBezTo>
                  <a:pt x="320233" y="57873"/>
                  <a:pt x="335666" y="34725"/>
                  <a:pt x="312516" y="11575"/>
                </a:cubicBezTo>
                <a:cubicBezTo>
                  <a:pt x="307060" y="6119"/>
                  <a:pt x="287438" y="0"/>
                  <a:pt x="289367" y="0"/>
                </a:cubicBezTo>
                <a:close/>
              </a:path>
            </a:pathLst>
          </a:cu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Title 6"/>
          <p:cNvSpPr txBox="1">
            <a:spLocks/>
          </p:cNvSpPr>
          <p:nvPr/>
        </p:nvSpPr>
        <p:spPr bwMode="auto">
          <a:xfrm>
            <a:off x="6477000" y="2667000"/>
            <a:ext cx="2971800" cy="990600"/>
          </a:xfrm>
          <a:prstGeom prst="rect">
            <a:avLst/>
          </a:prstGeom>
          <a:noFill/>
          <a:ln w="9525">
            <a:noFill/>
            <a:miter lim="800000"/>
            <a:headEnd/>
            <a:tailEnd/>
          </a:ln>
        </p:spPr>
        <p:txBody>
          <a:bodyPr anchor="ctr"/>
          <a:lstStyle/>
          <a:p>
            <a:pPr algn="ctr">
              <a:defRPr/>
            </a:pPr>
            <a:r>
              <a:rPr lang="en-US" sz="3000" dirty="0">
                <a:solidFill>
                  <a:schemeClr val="bg1"/>
                </a:solidFill>
                <a:latin typeface="+mj-lt"/>
                <a:ea typeface="+mj-ea"/>
                <a:cs typeface="+mj-cs"/>
              </a:rPr>
              <a:t>Pollutant</a:t>
            </a:r>
          </a:p>
        </p:txBody>
      </p:sp>
      <p:sp>
        <p:nvSpPr>
          <p:cNvPr id="41" name="Title 6"/>
          <p:cNvSpPr txBox="1">
            <a:spLocks/>
          </p:cNvSpPr>
          <p:nvPr/>
        </p:nvSpPr>
        <p:spPr bwMode="auto">
          <a:xfrm>
            <a:off x="2819400" y="2133600"/>
            <a:ext cx="2971800" cy="2209800"/>
          </a:xfrm>
          <a:prstGeom prst="rect">
            <a:avLst/>
          </a:prstGeom>
          <a:noFill/>
          <a:ln w="9525">
            <a:noFill/>
            <a:miter lim="800000"/>
            <a:headEnd/>
            <a:tailEnd/>
          </a:ln>
        </p:spPr>
        <p:txBody>
          <a:bodyPr anchor="ctr"/>
          <a:lstStyle/>
          <a:p>
            <a:pPr algn="ctr">
              <a:defRPr/>
            </a:pPr>
            <a:r>
              <a:rPr lang="en-US" sz="3000" dirty="0">
                <a:solidFill>
                  <a:schemeClr val="bg1"/>
                </a:solidFill>
                <a:latin typeface="+mj-lt"/>
                <a:ea typeface="+mj-ea"/>
                <a:cs typeface="+mj-cs"/>
              </a:rPr>
              <a:t>Hydrologic Active Areas</a:t>
            </a:r>
          </a:p>
        </p:txBody>
      </p:sp>
      <p:sp>
        <p:nvSpPr>
          <p:cNvPr id="42" name="Title 6"/>
          <p:cNvSpPr txBox="1">
            <a:spLocks/>
          </p:cNvSpPr>
          <p:nvPr/>
        </p:nvSpPr>
        <p:spPr bwMode="auto">
          <a:xfrm>
            <a:off x="4495800" y="5029200"/>
            <a:ext cx="2971800" cy="1524000"/>
          </a:xfrm>
          <a:prstGeom prst="rect">
            <a:avLst/>
          </a:prstGeom>
          <a:noFill/>
          <a:ln w="9525">
            <a:noFill/>
            <a:miter lim="800000"/>
            <a:headEnd/>
            <a:tailEnd/>
          </a:ln>
        </p:spPr>
        <p:txBody>
          <a:bodyPr anchor="ctr"/>
          <a:lstStyle/>
          <a:p>
            <a:pPr algn="ctr">
              <a:defRPr/>
            </a:pPr>
            <a:r>
              <a:rPr lang="en-US" sz="3000" dirty="0">
                <a:latin typeface="+mj-lt"/>
                <a:ea typeface="+mj-ea"/>
                <a:cs typeface="+mj-cs"/>
              </a:rPr>
              <a:t>Hydrologic Sensitive Areas (HSAs)</a:t>
            </a:r>
          </a:p>
        </p:txBody>
      </p:sp>
      <p:cxnSp>
        <p:nvCxnSpPr>
          <p:cNvPr id="44" name="Straight Arrow Connector 43"/>
          <p:cNvCxnSpPr/>
          <p:nvPr/>
        </p:nvCxnSpPr>
        <p:spPr>
          <a:xfrm rot="5400000" flipH="1" flipV="1">
            <a:off x="5257800" y="4191000"/>
            <a:ext cx="1447800" cy="7620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56486" y="1484294"/>
            <a:ext cx="5435115" cy="1384995"/>
          </a:xfrm>
          <a:prstGeom prst="rect">
            <a:avLst/>
          </a:prstGeom>
          <a:solidFill>
            <a:schemeClr val="bg1">
              <a:lumMod val="85000"/>
            </a:schemeClr>
          </a:solidFill>
        </p:spPr>
        <p:txBody>
          <a:bodyPr wrap="square" rtlCol="0">
            <a:spAutoFit/>
          </a:bodyPr>
          <a:lstStyle/>
          <a:p>
            <a:pPr algn="ctr"/>
            <a:r>
              <a:rPr lang="en-US" sz="2800" dirty="0"/>
              <a:t>Targeted Management to reduce</a:t>
            </a:r>
          </a:p>
          <a:p>
            <a:pPr algn="ctr"/>
            <a:r>
              <a:rPr lang="en-US" sz="2800" dirty="0"/>
              <a:t> pollutant loading at the least cost</a:t>
            </a:r>
          </a:p>
        </p:txBody>
      </p:sp>
      <p:sp>
        <p:nvSpPr>
          <p:cNvPr id="15" name="TextBox 14"/>
          <p:cNvSpPr txBox="1"/>
          <p:nvPr/>
        </p:nvSpPr>
        <p:spPr>
          <a:xfrm>
            <a:off x="8458200" y="6488668"/>
            <a:ext cx="2138214" cy="369332"/>
          </a:xfrm>
          <a:prstGeom prst="rect">
            <a:avLst/>
          </a:prstGeom>
          <a:noFill/>
        </p:spPr>
        <p:txBody>
          <a:bodyPr wrap="none" rtlCol="0">
            <a:spAutoFit/>
          </a:bodyPr>
          <a:lstStyle/>
          <a:p>
            <a:r>
              <a:rPr lang="en-US" dirty="0"/>
              <a:t>Walter et al. (2001)</a:t>
            </a:r>
          </a:p>
        </p:txBody>
      </p:sp>
      <p:sp>
        <p:nvSpPr>
          <p:cNvPr id="16" name="TextBox 15"/>
          <p:cNvSpPr txBox="1"/>
          <p:nvPr/>
        </p:nvSpPr>
        <p:spPr>
          <a:xfrm>
            <a:off x="8076649" y="0"/>
            <a:ext cx="2731390" cy="523220"/>
          </a:xfrm>
          <a:prstGeom prst="rect">
            <a:avLst/>
          </a:prstGeom>
          <a:solidFill>
            <a:schemeClr val="bg1">
              <a:lumMod val="85000"/>
            </a:schemeClr>
          </a:solidFill>
        </p:spPr>
        <p:txBody>
          <a:bodyPr wrap="none" rtlCol="0">
            <a:spAutoFit/>
          </a:bodyPr>
          <a:lstStyle/>
          <a:p>
            <a:pPr algn="ctr"/>
            <a:r>
              <a:rPr lang="en-US" sz="2800" dirty="0"/>
              <a:t>Time and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7" grpId="0" animBg="1"/>
      <p:bldP spid="40" grpId="0"/>
      <p:bldP spid="41" grpId="0"/>
      <p:bldP spid="42" grpId="0"/>
      <p:bldP spid="12"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CEAP Watersheds</a:t>
            </a:r>
            <a:endParaRPr lang="en-US" dirty="0"/>
          </a:p>
        </p:txBody>
      </p:sp>
      <p:pic>
        <p:nvPicPr>
          <p:cNvPr id="3" name="Picture 2" descr="watersheds.jpg"/>
          <p:cNvPicPr>
            <a:picLocks noChangeAspect="1"/>
          </p:cNvPicPr>
          <p:nvPr/>
        </p:nvPicPr>
        <p:blipFill>
          <a:blip r:embed="rId3" cstate="print"/>
          <a:srcRect/>
          <a:stretch>
            <a:fillRect/>
          </a:stretch>
        </p:blipFill>
        <p:spPr>
          <a:xfrm>
            <a:off x="1640542" y="1143000"/>
            <a:ext cx="8875059" cy="5715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2970316" y="1828800"/>
            <a:ext cx="6097484" cy="4648200"/>
          </a:xfrm>
          <a:prstGeom prst="rect">
            <a:avLst/>
          </a:prstGeom>
        </p:spPr>
      </p:pic>
      <p:sp>
        <p:nvSpPr>
          <p:cNvPr id="2" name="Title 1"/>
          <p:cNvSpPr>
            <a:spLocks noGrp="1"/>
          </p:cNvSpPr>
          <p:nvPr>
            <p:ph type="title"/>
          </p:nvPr>
        </p:nvSpPr>
        <p:spPr/>
        <p:txBody>
          <a:bodyPr>
            <a:normAutofit/>
          </a:bodyPr>
          <a:lstStyle/>
          <a:p>
            <a:r>
              <a:rPr lang="en-US" dirty="0" smtClean="0"/>
              <a:t>Hydrologic Characterization Tool (HCT)	</a:t>
            </a:r>
            <a:endParaRPr lang="en-US" dirty="0"/>
          </a:p>
        </p:txBody>
      </p:sp>
      <p:pic>
        <p:nvPicPr>
          <p:cNvPr id="5" name="Picture 87"/>
          <p:cNvPicPr>
            <a:picLocks noChangeAspect="1" noChangeArrowheads="1"/>
          </p:cNvPicPr>
          <p:nvPr/>
        </p:nvPicPr>
        <p:blipFill>
          <a:blip r:embed="rId4" cstate="print"/>
          <a:srcRect/>
          <a:stretch>
            <a:fillRect/>
          </a:stretch>
        </p:blipFill>
        <p:spPr bwMode="auto">
          <a:xfrm>
            <a:off x="2667001" y="1602774"/>
            <a:ext cx="6799841" cy="5102827"/>
          </a:xfrm>
          <a:prstGeom prst="rect">
            <a:avLst/>
          </a:prstGeom>
          <a:noFill/>
          <a:ln w="6350">
            <a:solidFill>
              <a:schemeClr val="tx1"/>
            </a:solidFill>
            <a:miter lim="800000"/>
            <a:headEnd/>
            <a:tailEnd/>
          </a:ln>
          <a:effectLst/>
        </p:spPr>
      </p:pic>
    </p:spTree>
    <p:extLst>
      <p:ext uri="{BB962C8B-B14F-4D97-AF65-F5344CB8AC3E}">
        <p14:creationId xmlns:p14="http://schemas.microsoft.com/office/powerpoint/2010/main" val="2333481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 Model? </a:t>
            </a:r>
            <a:endParaRPr lang="en-US" dirty="0"/>
          </a:p>
        </p:txBody>
      </p:sp>
      <p:sp>
        <p:nvSpPr>
          <p:cNvPr id="3" name="Content Placeholder 2"/>
          <p:cNvSpPr>
            <a:spLocks noGrp="1"/>
          </p:cNvSpPr>
          <p:nvPr>
            <p:ph idx="1"/>
          </p:nvPr>
        </p:nvSpPr>
        <p:spPr/>
        <p:txBody>
          <a:bodyPr/>
          <a:lstStyle/>
          <a:p>
            <a:r>
              <a:rPr lang="en-US" dirty="0" smtClean="0"/>
              <a:t>Policy decisions	</a:t>
            </a:r>
          </a:p>
          <a:p>
            <a:r>
              <a:rPr lang="en-US" dirty="0" smtClean="0"/>
              <a:t>Management decisions</a:t>
            </a:r>
          </a:p>
          <a:p>
            <a:r>
              <a:rPr lang="en-US" dirty="0" smtClean="0"/>
              <a:t>Understanding complex systems</a:t>
            </a:r>
          </a:p>
          <a:p>
            <a:r>
              <a:rPr lang="en-US" dirty="0" smtClean="0"/>
              <a:t>Predicting future scenarios</a:t>
            </a:r>
          </a:p>
          <a:p>
            <a:r>
              <a:rPr lang="en-US" dirty="0" smtClean="0"/>
              <a:t>Education</a:t>
            </a:r>
          </a:p>
          <a:p>
            <a:r>
              <a:rPr lang="en-US" dirty="0" smtClean="0"/>
              <a:t>Hypothesis testing</a:t>
            </a:r>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430440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Characterization Tool</a:t>
            </a:r>
            <a:endParaRPr lang="en-US" dirty="0"/>
          </a:p>
        </p:txBody>
      </p:sp>
      <p:sp>
        <p:nvSpPr>
          <p:cNvPr id="3" name="Content Placeholder 2"/>
          <p:cNvSpPr>
            <a:spLocks noGrp="1"/>
          </p:cNvSpPr>
          <p:nvPr>
            <p:ph idx="1"/>
          </p:nvPr>
        </p:nvSpPr>
        <p:spPr>
          <a:xfrm>
            <a:off x="1447800" y="1600200"/>
            <a:ext cx="8763000" cy="4724400"/>
          </a:xfrm>
        </p:spPr>
        <p:txBody>
          <a:bodyPr>
            <a:normAutofit/>
          </a:bodyPr>
          <a:lstStyle/>
          <a:p>
            <a:r>
              <a:rPr lang="en-US" sz="2800" dirty="0" smtClean="0"/>
              <a:t>Site-specific:</a:t>
            </a:r>
          </a:p>
          <a:p>
            <a:pPr lvl="2"/>
            <a:r>
              <a:rPr lang="en-US" sz="2000" dirty="0" smtClean="0"/>
              <a:t>Local climate, soils, topography, crop rotation, management</a:t>
            </a:r>
          </a:p>
          <a:p>
            <a:r>
              <a:rPr lang="en-US" sz="2800" dirty="0" smtClean="0"/>
              <a:t>Simulates major flow paths</a:t>
            </a:r>
          </a:p>
          <a:p>
            <a:pPr lvl="2"/>
            <a:r>
              <a:rPr lang="en-US" sz="2000" dirty="0" smtClean="0"/>
              <a:t>Infiltration, runoff, subsurface lateral flow, percolation</a:t>
            </a:r>
          </a:p>
          <a:p>
            <a:r>
              <a:rPr lang="en-US" sz="2800" dirty="0" smtClean="0"/>
              <a:t>Spatial Scale</a:t>
            </a:r>
          </a:p>
          <a:p>
            <a:pPr lvl="2"/>
            <a:r>
              <a:rPr lang="en-US" sz="2000" dirty="0" smtClean="0"/>
              <a:t>Characteristic land types</a:t>
            </a:r>
          </a:p>
          <a:p>
            <a:r>
              <a:rPr lang="en-US" sz="2800" dirty="0" smtClean="0"/>
              <a:t>Temporal Scale</a:t>
            </a:r>
          </a:p>
          <a:p>
            <a:pPr lvl="2"/>
            <a:r>
              <a:rPr lang="en-US" sz="2000" dirty="0" smtClean="0"/>
              <a:t>Daily to Monthly</a:t>
            </a:r>
          </a:p>
          <a:p>
            <a:r>
              <a:rPr lang="en-US" sz="2800" dirty="0" smtClean="0"/>
              <a:t>Flexible</a:t>
            </a:r>
          </a:p>
          <a:p>
            <a:pPr lvl="2"/>
            <a:r>
              <a:rPr lang="en-US" sz="2000" dirty="0" smtClean="0"/>
              <a:t>Incorporate local knowledge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3-07-30 at 12.00.27 PM.png"/>
          <p:cNvPicPr>
            <a:picLocks noChangeAspect="1"/>
          </p:cNvPicPr>
          <p:nvPr/>
        </p:nvPicPr>
        <p:blipFill>
          <a:blip r:embed="rId3" cstate="print"/>
          <a:stretch>
            <a:fillRect/>
          </a:stretch>
        </p:blipFill>
        <p:spPr>
          <a:xfrm>
            <a:off x="2972771" y="0"/>
            <a:ext cx="6246459"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3" name="Picture 2" descr="Screen shot 2013-07-30 at 12.02.54 PM.png"/>
          <p:cNvPicPr>
            <a:picLocks noChangeAspect="1"/>
          </p:cNvPicPr>
          <p:nvPr/>
        </p:nvPicPr>
        <p:blipFill>
          <a:blip r:embed="rId2" cstate="print"/>
          <a:stretch>
            <a:fillRect/>
          </a:stretch>
        </p:blipFill>
        <p:spPr>
          <a:xfrm>
            <a:off x="2286000" y="658906"/>
            <a:ext cx="8686800" cy="6172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3" name="Picture 2" descr="Screen shot 2013-07-30 at 12.05.27 PM.png"/>
          <p:cNvPicPr>
            <a:picLocks noChangeAspect="1"/>
          </p:cNvPicPr>
          <p:nvPr/>
        </p:nvPicPr>
        <p:blipFill>
          <a:blip r:embed="rId2" cstate="print"/>
          <a:stretch>
            <a:fillRect/>
          </a:stretch>
        </p:blipFill>
        <p:spPr>
          <a:xfrm>
            <a:off x="2286000" y="1295400"/>
            <a:ext cx="7759700" cy="53213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4" name="Picture 3" descr="Screen shot 2013-07-30 at 12.07.49 PM.png"/>
          <p:cNvPicPr>
            <a:picLocks noChangeAspect="1"/>
          </p:cNvPicPr>
          <p:nvPr/>
        </p:nvPicPr>
        <p:blipFill>
          <a:blip r:embed="rId2" cstate="print"/>
          <a:stretch>
            <a:fillRect/>
          </a:stretch>
        </p:blipFill>
        <p:spPr>
          <a:xfrm>
            <a:off x="2209800" y="1320800"/>
            <a:ext cx="7721600" cy="5156200"/>
          </a:xfrm>
          <a:prstGeom prst="rect">
            <a:avLst/>
          </a:prstGeom>
        </p:spPr>
      </p:pic>
      <p:pic>
        <p:nvPicPr>
          <p:cNvPr id="5" name="Picture 4" descr="Screen shot 2013-07-30 at 12.08.17 PM.png"/>
          <p:cNvPicPr>
            <a:picLocks noChangeAspect="1"/>
          </p:cNvPicPr>
          <p:nvPr/>
        </p:nvPicPr>
        <p:blipFill>
          <a:blip r:embed="rId3" cstate="print"/>
          <a:stretch>
            <a:fillRect/>
          </a:stretch>
        </p:blipFill>
        <p:spPr>
          <a:xfrm>
            <a:off x="2133600" y="1295400"/>
            <a:ext cx="7874000" cy="5194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HCT</a:t>
            </a:r>
            <a:endParaRPr lang="en-US" dirty="0"/>
          </a:p>
        </p:txBody>
      </p:sp>
      <p:sp>
        <p:nvSpPr>
          <p:cNvPr id="3" name="Content Placeholder 2"/>
          <p:cNvSpPr>
            <a:spLocks noGrp="1"/>
          </p:cNvSpPr>
          <p:nvPr>
            <p:ph idx="1"/>
          </p:nvPr>
        </p:nvSpPr>
        <p:spPr/>
        <p:txBody>
          <a:bodyPr/>
          <a:lstStyle/>
          <a:p>
            <a:r>
              <a:rPr lang="en-US" dirty="0" smtClean="0">
                <a:hlinkClick r:id="rId2"/>
              </a:rPr>
              <a:t>http://wepp.ag.uidaho.edu/cgi-bin/HCT.pl</a:t>
            </a:r>
            <a:endParaRPr lang="en-US" dirty="0" smtClean="0"/>
          </a:p>
          <a:p>
            <a:endParaRPr lang="en-US" dirty="0" smtClean="0"/>
          </a:p>
          <a:p>
            <a:r>
              <a:rPr lang="en-US" dirty="0" smtClean="0"/>
              <a:t>Or simply Google:</a:t>
            </a:r>
          </a:p>
          <a:p>
            <a:pPr>
              <a:buNone/>
            </a:pPr>
            <a:r>
              <a:rPr lang="en-US" dirty="0" smtClean="0"/>
              <a:t>		 Hydrologic Characterization Tool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eat_fields.jpg"/>
          <p:cNvPicPr>
            <a:picLocks noChangeAspect="1"/>
          </p:cNvPicPr>
          <p:nvPr/>
        </p:nvPicPr>
        <p:blipFill>
          <a:blip r:embed="rId2" cstate="print"/>
          <a:stretch>
            <a:fillRect/>
          </a:stretch>
        </p:blipFill>
        <p:spPr>
          <a:xfrm>
            <a:off x="0" y="0"/>
            <a:ext cx="11049000" cy="82867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sz="4800" b="1" dirty="0" smtClean="0"/>
              <a:t>A note to end on:</a:t>
            </a:r>
            <a:endParaRPr lang="en-US" sz="4800" b="1" dirty="0"/>
          </a:p>
        </p:txBody>
      </p:sp>
      <p:sp>
        <p:nvSpPr>
          <p:cNvPr id="3" name="Content Placeholder 2"/>
          <p:cNvSpPr>
            <a:spLocks noGrp="1"/>
          </p:cNvSpPr>
          <p:nvPr>
            <p:ph idx="1"/>
          </p:nvPr>
        </p:nvSpPr>
        <p:spPr>
          <a:xfrm>
            <a:off x="171975" y="4876800"/>
            <a:ext cx="9691753" cy="1752600"/>
          </a:xfrm>
        </p:spPr>
        <p:txBody>
          <a:bodyPr>
            <a:normAutofit/>
          </a:bodyPr>
          <a:lstStyle/>
          <a:p>
            <a:r>
              <a:rPr lang="en-US" sz="4800" dirty="0" smtClean="0"/>
              <a:t>"All models are wrong but some are useful" </a:t>
            </a:r>
            <a:r>
              <a:rPr lang="en-US" sz="3200" dirty="0"/>
              <a:t>George E.P. Box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this be used in the class room?</a:t>
            </a:r>
            <a:endParaRPr lang="en-US" dirty="0"/>
          </a:p>
        </p:txBody>
      </p:sp>
      <p:sp>
        <p:nvSpPr>
          <p:cNvPr id="3" name="Content Placeholder 2"/>
          <p:cNvSpPr>
            <a:spLocks noGrp="1"/>
          </p:cNvSpPr>
          <p:nvPr>
            <p:ph idx="1"/>
          </p:nvPr>
        </p:nvSpPr>
        <p:spPr/>
        <p:txBody>
          <a:bodyPr/>
          <a:lstStyle/>
          <a:p>
            <a:r>
              <a:rPr lang="en-US" dirty="0" smtClean="0"/>
              <a:t>Great follow-up to the Erosion and Infiltration lab.</a:t>
            </a:r>
          </a:p>
          <a:p>
            <a:r>
              <a:rPr lang="en-US" dirty="0" smtClean="0"/>
              <a:t>Simple to use and student friendly computer model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Modeling Activity:</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039710514"/>
              </p:ext>
            </p:extLst>
          </p:nvPr>
        </p:nvGraphicFramePr>
        <p:xfrm>
          <a:off x="457200" y="1752600"/>
          <a:ext cx="5312988" cy="4476750"/>
        </p:xfrm>
        <a:graphic>
          <a:graphicData uri="http://schemas.openxmlformats.org/presentationml/2006/ole">
            <mc:AlternateContent xmlns:mc="http://schemas.openxmlformats.org/markup-compatibility/2006">
              <mc:Choice xmlns:v="urn:schemas-microsoft-com:vml" Requires="v">
                <p:oleObj spid="_x0000_s1030" name="Document" r:id="rId4" imgW="8229600" imgH="6934200" progId="Word.Document.12">
                  <p:embed/>
                </p:oleObj>
              </mc:Choice>
              <mc:Fallback>
                <p:oleObj name="Document" r:id="rId4" imgW="8229600" imgH="6934200" progId="Word.Document.12">
                  <p:embed/>
                  <p:pic>
                    <p:nvPicPr>
                      <p:cNvPr id="0" name=""/>
                      <p:cNvPicPr/>
                      <p:nvPr/>
                    </p:nvPicPr>
                    <p:blipFill>
                      <a:blip r:embed="rId5"/>
                      <a:stretch>
                        <a:fillRect/>
                      </a:stretch>
                    </p:blipFill>
                    <p:spPr>
                      <a:xfrm>
                        <a:off x="457200" y="1752600"/>
                        <a:ext cx="5312988" cy="4476750"/>
                      </a:xfrm>
                      <a:prstGeom prst="rect">
                        <a:avLst/>
                      </a:prstGeom>
                    </p:spPr>
                  </p:pic>
                </p:oleObj>
              </mc:Fallback>
            </mc:AlternateContent>
          </a:graphicData>
        </a:graphic>
      </p:graphicFrame>
      <p:sp>
        <p:nvSpPr>
          <p:cNvPr id="5" name="TextBox 4"/>
          <p:cNvSpPr txBox="1"/>
          <p:nvPr/>
        </p:nvSpPr>
        <p:spPr>
          <a:xfrm>
            <a:off x="4012815" y="6432550"/>
            <a:ext cx="3514745" cy="369332"/>
          </a:xfrm>
          <a:prstGeom prst="rect">
            <a:avLst/>
          </a:prstGeom>
          <a:noFill/>
        </p:spPr>
        <p:txBody>
          <a:bodyPr wrap="none" rtlCol="0">
            <a:spAutoFit/>
          </a:bodyPr>
          <a:lstStyle/>
          <a:p>
            <a:r>
              <a:rPr lang="en-US" dirty="0" smtClean="0"/>
              <a:t>Double Click to open Word Doc</a:t>
            </a:r>
            <a:endParaRPr lang="en-US" dirty="0"/>
          </a:p>
        </p:txBody>
      </p:sp>
    </p:spTree>
    <p:extLst>
      <p:ext uri="{BB962C8B-B14F-4D97-AF65-F5344CB8AC3E}">
        <p14:creationId xmlns:p14="http://schemas.microsoft.com/office/powerpoint/2010/main" val="1107336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use models?</a:t>
            </a:r>
            <a:endParaRPr lang="en-US" dirty="0"/>
          </a:p>
        </p:txBody>
      </p:sp>
      <p:sp>
        <p:nvSpPr>
          <p:cNvPr id="3" name="Content Placeholder 2"/>
          <p:cNvSpPr>
            <a:spLocks noGrp="1"/>
          </p:cNvSpPr>
          <p:nvPr>
            <p:ph idx="1"/>
          </p:nvPr>
        </p:nvSpPr>
        <p:spPr/>
        <p:txBody>
          <a:bodyPr/>
          <a:lstStyle/>
          <a:p>
            <a:r>
              <a:rPr lang="en-US" dirty="0" smtClean="0"/>
              <a:t>In the classroom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Models</a:t>
            </a:r>
            <a:endParaRPr lang="en-US" dirty="0"/>
          </a:p>
        </p:txBody>
      </p:sp>
      <p:sp>
        <p:nvSpPr>
          <p:cNvPr id="3" name="Content Placeholder 2"/>
          <p:cNvSpPr>
            <a:spLocks noGrp="1"/>
          </p:cNvSpPr>
          <p:nvPr>
            <p:ph idx="1"/>
          </p:nvPr>
        </p:nvSpPr>
        <p:spPr/>
        <p:txBody>
          <a:bodyPr/>
          <a:lstStyle/>
          <a:p>
            <a:r>
              <a:rPr lang="en-US" dirty="0" smtClean="0"/>
              <a:t>Physical:</a:t>
            </a:r>
          </a:p>
          <a:p>
            <a:pPr marL="0" indent="0">
              <a:buNone/>
            </a:pPr>
            <a:endParaRPr lang="en-US" dirty="0"/>
          </a:p>
        </p:txBody>
      </p:sp>
      <p:pic>
        <p:nvPicPr>
          <p:cNvPr id="4" name="Picture 2" descr="http://4.bp.blogspot.com/-DtqWq2Sq4rY/T-NxWiO_mcI/AAAAAAAAAGw/S7VK8GROR1s/s1600/paper-airplan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438401"/>
            <a:ext cx="43815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4.bp.blogspot.com/_IoU3bEFUwWc/TFmS1uA-SPI/AAAAAAAAJ_A/Wu-zMYIfS4M/s400/Scientific+Model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086" y="2747963"/>
            <a:ext cx="38100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636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Models</a:t>
            </a:r>
            <a:endParaRPr lang="en-US" dirty="0"/>
          </a:p>
        </p:txBody>
      </p:sp>
      <p:sp>
        <p:nvSpPr>
          <p:cNvPr id="3" name="Content Placeholder 2"/>
          <p:cNvSpPr>
            <a:spLocks noGrp="1"/>
          </p:cNvSpPr>
          <p:nvPr>
            <p:ph idx="1"/>
          </p:nvPr>
        </p:nvSpPr>
        <p:spPr/>
        <p:txBody>
          <a:bodyPr/>
          <a:lstStyle/>
          <a:p>
            <a:r>
              <a:rPr lang="en-US" dirty="0" smtClean="0"/>
              <a:t>Mathematical: statistical</a:t>
            </a:r>
          </a:p>
          <a:p>
            <a:pPr marL="0" indent="0">
              <a:buNone/>
            </a:pP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0725" y="5573898"/>
            <a:ext cx="6696076" cy="97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1" y="6546204"/>
            <a:ext cx="6974153" cy="276999"/>
          </a:xfrm>
          <a:prstGeom prst="rect">
            <a:avLst/>
          </a:prstGeom>
          <a:noFill/>
        </p:spPr>
        <p:txBody>
          <a:bodyPr wrap="none" rtlCol="0">
            <a:spAutoFit/>
          </a:bodyPr>
          <a:lstStyle/>
          <a:p>
            <a:r>
              <a:rPr lang="en-US" sz="1200" dirty="0"/>
              <a:t>http://www.earthsurfacehydrology.nl/wp-content/uploads/2012/01/Syllabus_Stochastic-Hydrology.pdf</a:t>
            </a: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592" y="2515301"/>
            <a:ext cx="6342738" cy="234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4600" y="2514601"/>
            <a:ext cx="6781800" cy="2715077"/>
          </a:xfrm>
          <a:prstGeom prst="rect">
            <a:avLst/>
          </a:prstGeom>
          <a:solidFill>
            <a:srgbClr val="007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1" y="2590801"/>
            <a:ext cx="4637295" cy="265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687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Models</a:t>
            </a:r>
            <a:endParaRPr lang="en-US" dirty="0"/>
          </a:p>
        </p:txBody>
      </p:sp>
      <p:sp>
        <p:nvSpPr>
          <p:cNvPr id="3" name="Content Placeholder 2"/>
          <p:cNvSpPr>
            <a:spLocks noGrp="1"/>
          </p:cNvSpPr>
          <p:nvPr>
            <p:ph idx="1"/>
          </p:nvPr>
        </p:nvSpPr>
        <p:spPr>
          <a:xfrm>
            <a:off x="1981200" y="1600200"/>
            <a:ext cx="8229600" cy="4800600"/>
          </a:xfrm>
        </p:spPr>
        <p:txBody>
          <a:bodyPr>
            <a:normAutofit/>
          </a:bodyPr>
          <a:lstStyle/>
          <a:p>
            <a:pPr marL="0" indent="0">
              <a:buNone/>
            </a:pPr>
            <a:r>
              <a:rPr lang="en-US" b="1" dirty="0" smtClean="0"/>
              <a:t>Empirical:  Derived from experimental data</a:t>
            </a:r>
          </a:p>
          <a:p>
            <a:r>
              <a:rPr lang="en-US" dirty="0" smtClean="0"/>
              <a:t>Universal Soil Loss Equation (USLE):</a:t>
            </a:r>
          </a:p>
          <a:p>
            <a:pPr>
              <a:buNone/>
            </a:pPr>
            <a:r>
              <a:rPr lang="en-US" dirty="0" smtClean="0"/>
              <a:t>	 </a:t>
            </a:r>
          </a:p>
          <a:p>
            <a:pPr>
              <a:buNone/>
            </a:pPr>
            <a:r>
              <a:rPr lang="en-US" dirty="0" smtClean="0"/>
              <a:t>		A=RKLSCP</a:t>
            </a:r>
          </a:p>
          <a:p>
            <a:pPr>
              <a:buNone/>
            </a:pPr>
            <a:endParaRPr lang="en-US" dirty="0" smtClean="0"/>
          </a:p>
          <a:p>
            <a:pPr lvl="1"/>
            <a:r>
              <a:rPr lang="en-US" dirty="0" smtClean="0"/>
              <a:t>A = predicted soil loss</a:t>
            </a:r>
          </a:p>
          <a:p>
            <a:pPr lvl="1"/>
            <a:r>
              <a:rPr lang="en-US" dirty="0" smtClean="0"/>
              <a:t>R = Rainfall and runoff</a:t>
            </a:r>
          </a:p>
          <a:p>
            <a:pPr lvl="1"/>
            <a:r>
              <a:rPr lang="en-US" dirty="0" smtClean="0"/>
              <a:t>K = Soil Erodibility</a:t>
            </a:r>
          </a:p>
          <a:p>
            <a:pPr lvl="1"/>
            <a:r>
              <a:rPr lang="en-US" dirty="0" smtClean="0"/>
              <a:t>L = Slope length</a:t>
            </a:r>
          </a:p>
          <a:p>
            <a:pPr lvl="1"/>
            <a:r>
              <a:rPr lang="en-US" dirty="0" smtClean="0"/>
              <a:t>S = Slope gradient or steepness </a:t>
            </a:r>
          </a:p>
          <a:p>
            <a:pPr lvl="1"/>
            <a:r>
              <a:rPr lang="en-US" dirty="0" smtClean="0"/>
              <a:t>C = Cover and management</a:t>
            </a:r>
          </a:p>
          <a:p>
            <a:pPr lvl="1"/>
            <a:r>
              <a:rPr lang="en-US" dirty="0" smtClean="0"/>
              <a:t>P = Erosion control practice</a:t>
            </a:r>
          </a:p>
        </p:txBody>
      </p:sp>
    </p:spTree>
    <p:extLst>
      <p:ext uri="{BB962C8B-B14F-4D97-AF65-F5344CB8AC3E}">
        <p14:creationId xmlns:p14="http://schemas.microsoft.com/office/powerpoint/2010/main" val="1922926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factor Soil Erodibility Mathematical Model</a:t>
            </a:r>
            <a:endParaRPr lang="en-US" dirty="0"/>
          </a:p>
        </p:txBody>
      </p:sp>
      <p:pic>
        <p:nvPicPr>
          <p:cNvPr id="4" name="Picture 2" descr="old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740189"/>
            <a:ext cx="6075701"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40704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ACCH ">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REACCH " id="{2377D3D1-E482-0141-A7B3-B3139E759457}" vid="{1A04928D-D525-4347-8DC3-65ABBEB44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REACCH </Template>
  <TotalTime>848</TotalTime>
  <Words>1081</Words>
  <Application>Microsoft Macintosh PowerPoint</Application>
  <PresentationFormat>Widescreen</PresentationFormat>
  <Paragraphs>261</Paragraphs>
  <Slides>48</Slides>
  <Notes>29</Notes>
  <HiddenSlides>2</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3" baseType="lpstr">
      <vt:lpstr>Arial</vt:lpstr>
      <vt:lpstr>Calibri</vt:lpstr>
      <vt:lpstr>Times New Roman</vt:lpstr>
      <vt:lpstr>REACCH </vt:lpstr>
      <vt:lpstr>Document</vt:lpstr>
      <vt:lpstr>Modeling Soil and Hydrologic Processes</vt:lpstr>
      <vt:lpstr>Overview </vt:lpstr>
      <vt:lpstr>What is a Model?</vt:lpstr>
      <vt:lpstr>Why use a Model? </vt:lpstr>
      <vt:lpstr>How do you use models?</vt:lpstr>
      <vt:lpstr>Types of Models</vt:lpstr>
      <vt:lpstr>Types of Models</vt:lpstr>
      <vt:lpstr>Types of Models</vt:lpstr>
      <vt:lpstr>K factor Soil Erodibility Mathematical Model</vt:lpstr>
      <vt:lpstr>Types of Models</vt:lpstr>
      <vt:lpstr>Types of Models</vt:lpstr>
      <vt:lpstr>Simple vs. Complex</vt:lpstr>
      <vt:lpstr>History of Soil Erosion Modeling </vt:lpstr>
      <vt:lpstr>History of Soil Erosion Modeling</vt:lpstr>
      <vt:lpstr>History of Soil Erosion Modeling</vt:lpstr>
      <vt:lpstr>What is Erosion</vt:lpstr>
      <vt:lpstr>Erosion is complex</vt:lpstr>
      <vt:lpstr>Erosion is complex</vt:lpstr>
      <vt:lpstr>Erosion is complex</vt:lpstr>
      <vt:lpstr>Erosion is complex</vt:lpstr>
      <vt:lpstr>Watershed Erosion Prediction Project (WEPP)</vt:lpstr>
      <vt:lpstr>WEPP Windows – Hillslope (1999)</vt:lpstr>
      <vt:lpstr>WEPP Processes 1</vt:lpstr>
      <vt:lpstr>WEPP Processes 2</vt:lpstr>
      <vt:lpstr>WEPP Processes 3</vt:lpstr>
      <vt:lpstr>WEPP Processes 4</vt:lpstr>
      <vt:lpstr>WEPP Processes 5</vt:lpstr>
      <vt:lpstr>Erosion Processes 1</vt:lpstr>
      <vt:lpstr>Erosion Processes 2</vt:lpstr>
      <vt:lpstr>Erosion Processes 3</vt:lpstr>
      <vt:lpstr>Overland Flow Elements</vt:lpstr>
      <vt:lpstr>WEPP Water Balance </vt:lpstr>
      <vt:lpstr>WEPP Outputs</vt:lpstr>
      <vt:lpstr>WEPP Outputs</vt:lpstr>
      <vt:lpstr>Simplifications</vt:lpstr>
      <vt:lpstr>Current Needs</vt:lpstr>
      <vt:lpstr>Watershed</vt:lpstr>
      <vt:lpstr>CEAP Watersheds</vt:lpstr>
      <vt:lpstr>Hydrologic Characterization Tool (HCT) </vt:lpstr>
      <vt:lpstr>Hydrologic Characterization Tool</vt:lpstr>
      <vt:lpstr>PowerPoint Presentation</vt:lpstr>
      <vt:lpstr>Output</vt:lpstr>
      <vt:lpstr>Output</vt:lpstr>
      <vt:lpstr>Output</vt:lpstr>
      <vt:lpstr>Where to find HCT</vt:lpstr>
      <vt:lpstr>A note to end on:</vt:lpstr>
      <vt:lpstr>How can this be used in the class room?</vt:lpstr>
      <vt:lpstr>Modeling Activity:</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Soil and Hydrologic Processes</dc:title>
  <dc:creator>Boylan, Ryan</dc:creator>
  <cp:lastModifiedBy>White, Troy</cp:lastModifiedBy>
  <cp:revision>57</cp:revision>
  <dcterms:created xsi:type="dcterms:W3CDTF">2013-07-31T14:27:45Z</dcterms:created>
  <dcterms:modified xsi:type="dcterms:W3CDTF">2016-09-20T01:08:02Z</dcterms:modified>
</cp:coreProperties>
</file>