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notesMasterIdLst>
    <p:notesMasterId r:id="rId30"/>
  </p:notesMasterIdLst>
  <p:handoutMasterIdLst>
    <p:handoutMasterId r:id="rId31"/>
  </p:handoutMasterIdLst>
  <p:sldIdLst>
    <p:sldId id="256" r:id="rId2"/>
    <p:sldId id="291" r:id="rId3"/>
    <p:sldId id="292" r:id="rId4"/>
    <p:sldId id="290" r:id="rId5"/>
    <p:sldId id="257" r:id="rId6"/>
    <p:sldId id="294" r:id="rId7"/>
    <p:sldId id="280" r:id="rId8"/>
    <p:sldId id="288" r:id="rId9"/>
    <p:sldId id="282" r:id="rId10"/>
    <p:sldId id="287" r:id="rId11"/>
    <p:sldId id="285" r:id="rId12"/>
    <p:sldId id="286" r:id="rId13"/>
    <p:sldId id="258" r:id="rId14"/>
    <p:sldId id="283" r:id="rId15"/>
    <p:sldId id="284" r:id="rId16"/>
    <p:sldId id="263" r:id="rId17"/>
    <p:sldId id="273" r:id="rId18"/>
    <p:sldId id="279" r:id="rId19"/>
    <p:sldId id="268" r:id="rId20"/>
    <p:sldId id="270" r:id="rId21"/>
    <p:sldId id="271" r:id="rId22"/>
    <p:sldId id="289" r:id="rId23"/>
    <p:sldId id="266" r:id="rId24"/>
    <p:sldId id="262" r:id="rId25"/>
    <p:sldId id="265" r:id="rId26"/>
    <p:sldId id="272" r:id="rId27"/>
    <p:sldId id="269" r:id="rId28"/>
    <p:sldId id="29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 Kattlyn (kwolf@uidaho.edu)" initials="WK("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47" autoAdjust="0"/>
    <p:restoredTop sz="79897" autoAdjust="0"/>
  </p:normalViewPr>
  <p:slideViewPr>
    <p:cSldViewPr snapToGrid="0" snapToObjects="1">
      <p:cViewPr varScale="1">
        <p:scale>
          <a:sx n="74" d="100"/>
          <a:sy n="74" d="100"/>
        </p:scale>
        <p:origin x="768" y="168"/>
      </p:cViewPr>
      <p:guideLst>
        <p:guide orient="horz" pos="2160"/>
        <p:guide pos="3840"/>
      </p:guideLst>
    </p:cSldViewPr>
  </p:slideViewPr>
  <p:outlineViewPr>
    <p:cViewPr>
      <p:scale>
        <a:sx n="33" d="100"/>
        <a:sy n="33" d="100"/>
      </p:scale>
      <p:origin x="42" y="9792"/>
    </p:cViewPr>
  </p:outlineViewPr>
  <p:notesTextViewPr>
    <p:cViewPr>
      <p:scale>
        <a:sx n="100" d="100"/>
        <a:sy n="100" d="100"/>
      </p:scale>
      <p:origin x="0" y="0"/>
    </p:cViewPr>
  </p:notesTextViewPr>
  <p:sorterViewPr>
    <p:cViewPr>
      <p:scale>
        <a:sx n="150" d="100"/>
        <a:sy n="150" d="100"/>
      </p:scale>
      <p:origin x="0" y="3904"/>
    </p:cViewPr>
  </p:sorterViewPr>
  <p:notesViewPr>
    <p:cSldViewPr snapToGrid="0" snapToObjects="1">
      <p:cViewPr varScale="1">
        <p:scale>
          <a:sx n="86" d="100"/>
          <a:sy n="86" d="100"/>
        </p:scale>
        <p:origin x="-3042"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commentAuthors" Target="commentAuthor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Unit 3--Water</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D6C77D-1064-2946-81DD-E5DE8078F3C7}" type="datetimeFigureOut">
              <a:rPr lang="en-US" smtClean="0"/>
              <a:pPr/>
              <a:t>9/19/16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0862D8-9C2F-064D-B02C-6C74513259FE}" type="slidenum">
              <a:rPr lang="en-US" smtClean="0"/>
              <a:pPr/>
              <a:t>‹#›</a:t>
            </a:fld>
            <a:endParaRPr lang="en-US"/>
          </a:p>
        </p:txBody>
      </p:sp>
    </p:spTree>
    <p:extLst>
      <p:ext uri="{BB962C8B-B14F-4D97-AF65-F5344CB8AC3E}">
        <p14:creationId xmlns:p14="http://schemas.microsoft.com/office/powerpoint/2010/main" val="884637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Insert Lesson Title and Unit Here</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EA3B44-C13B-C443-9386-F725BDBC880D}" type="datetimeFigureOut">
              <a:rPr lang="en-US" smtClean="0"/>
              <a:pPr/>
              <a:t>9/19/16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271243-FA42-CE4E-9105-8C513301A413}" type="slidenum">
              <a:rPr lang="en-US" smtClean="0"/>
              <a:pPr/>
              <a:t>‹#›</a:t>
            </a:fld>
            <a:endParaRPr lang="en-US"/>
          </a:p>
        </p:txBody>
      </p:sp>
    </p:spTree>
    <p:extLst>
      <p:ext uri="{BB962C8B-B14F-4D97-AF65-F5344CB8AC3E}">
        <p14:creationId xmlns:p14="http://schemas.microsoft.com/office/powerpoint/2010/main" val="12054030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cses.washington.edu/cig/maps/index.s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1</a:t>
            </a:fld>
            <a:endParaRPr lang="en-US"/>
          </a:p>
        </p:txBody>
      </p:sp>
    </p:spTree>
    <p:extLst>
      <p:ext uri="{BB962C8B-B14F-4D97-AF65-F5344CB8AC3E}">
        <p14:creationId xmlns:p14="http://schemas.microsoft.com/office/powerpoint/2010/main" val="3742169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Teaching Idea: </a:t>
            </a:r>
            <a:r>
              <a:rPr lang="en-US" sz="1200" i="0" u="sng" kern="1200" dirty="0" smtClean="0">
                <a:solidFill>
                  <a:schemeClr val="tx1"/>
                </a:solidFill>
                <a:effectLst/>
                <a:latin typeface="+mn-lt"/>
                <a:ea typeface="+mn-ea"/>
                <a:cs typeface="+mn-cs"/>
                <a:hlinkClick r:id="rId3"/>
              </a:rPr>
              <a:t>http://cses.washington.edu/cig/maps/index.shtml</a:t>
            </a:r>
            <a:r>
              <a:rPr lang="en-US" sz="1200" i="0" kern="1200" dirty="0" smtClean="0">
                <a:solidFill>
                  <a:schemeClr val="tx1"/>
                </a:solidFill>
                <a:effectLst/>
                <a:latin typeface="+mn-lt"/>
                <a:ea typeface="+mn-ea"/>
                <a:cs typeface="+mn-cs"/>
              </a:rPr>
              <a:t> has maps of historical rainfall by time of year. They could be used to look at the entire region.</a:t>
            </a:r>
            <a:r>
              <a:rPr lang="en-US" i="0" dirty="0" smtClean="0">
                <a:effectLst/>
              </a:rPr>
              <a:t> </a:t>
            </a:r>
            <a:endParaRPr lang="en-US" i="0"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13</a:t>
            </a:fld>
            <a:endParaRPr lang="en-US"/>
          </a:p>
        </p:txBody>
      </p:sp>
    </p:spTree>
    <p:extLst>
      <p:ext uri="{BB962C8B-B14F-4D97-AF65-F5344CB8AC3E}">
        <p14:creationId xmlns:p14="http://schemas.microsoft.com/office/powerpoint/2010/main" val="3577015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Taken from Chad Kruger presentation “Othello </a:t>
            </a:r>
            <a:r>
              <a:rPr lang="en-US" dirty="0" err="1" smtClean="0"/>
              <a:t>Sandhill</a:t>
            </a:r>
            <a:r>
              <a:rPr lang="en-US" dirty="0" smtClean="0"/>
              <a:t> Crane” on REACCH CD website. And modified </a:t>
            </a:r>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(image of projected rainfall distribution)</a:t>
            </a:r>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14</a:t>
            </a:fld>
            <a:endParaRPr lang="en-US"/>
          </a:p>
        </p:txBody>
      </p:sp>
    </p:spTree>
    <p:extLst>
      <p:ext uri="{BB962C8B-B14F-4D97-AF65-F5344CB8AC3E}">
        <p14:creationId xmlns:p14="http://schemas.microsoft.com/office/powerpoint/2010/main" val="754742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15</a:t>
            </a:fld>
            <a:endParaRPr lang="en-US"/>
          </a:p>
        </p:txBody>
      </p:sp>
    </p:spTree>
    <p:extLst>
      <p:ext uri="{BB962C8B-B14F-4D97-AF65-F5344CB8AC3E}">
        <p14:creationId xmlns:p14="http://schemas.microsoft.com/office/powerpoint/2010/main" val="1578211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From, “How Wheat Responds</a:t>
            </a:r>
            <a:r>
              <a:rPr lang="en-US" baseline="0" dirty="0" smtClean="0"/>
              <a:t> to Water” by USDA ARS Scientist, 2005</a:t>
            </a:r>
          </a:p>
          <a:p>
            <a:endParaRPr lang="en-US" dirty="0" smtClean="0"/>
          </a:p>
          <a:p>
            <a:r>
              <a:rPr lang="en-US" sz="1200" i="0" kern="1200" dirty="0" smtClean="0">
                <a:solidFill>
                  <a:schemeClr val="tx1"/>
                </a:solidFill>
                <a:effectLst/>
                <a:latin typeface="+mn-lt"/>
                <a:ea typeface="+mn-ea"/>
                <a:cs typeface="+mn-cs"/>
              </a:rPr>
              <a:t>Teaching Idea: Use Available-water-and-wheat-yield-EM049E.pdf and discuss how the changes in water directly impact the economics of the farmer and the region.</a:t>
            </a:r>
            <a:r>
              <a:rPr lang="en-US" i="0" dirty="0" smtClean="0">
                <a:effectLst/>
              </a:rPr>
              <a:t> </a:t>
            </a:r>
            <a:endParaRPr lang="en-US" i="0"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16</a:t>
            </a:fld>
            <a:endParaRPr lang="en-US"/>
          </a:p>
        </p:txBody>
      </p:sp>
    </p:spTree>
    <p:extLst>
      <p:ext uri="{BB962C8B-B14F-4D97-AF65-F5344CB8AC3E}">
        <p14:creationId xmlns:p14="http://schemas.microsoft.com/office/powerpoint/2010/main" val="588051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Teaching Idea: This is a good place to tie back into the farm case studies from the last chapter. Discuss the disturbance of the soil and its impact on evaporation of soil water.</a:t>
            </a:r>
            <a:r>
              <a:rPr lang="en-US" i="0" dirty="0" smtClean="0">
                <a:effectLst/>
              </a:rPr>
              <a:t> </a:t>
            </a:r>
            <a:endParaRPr lang="en-US" i="0"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17</a:t>
            </a:fld>
            <a:endParaRPr lang="en-US"/>
          </a:p>
        </p:txBody>
      </p:sp>
    </p:spTree>
    <p:extLst>
      <p:ext uri="{BB962C8B-B14F-4D97-AF65-F5344CB8AC3E}">
        <p14:creationId xmlns:p14="http://schemas.microsoft.com/office/powerpoint/2010/main" val="1241205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Teaching Idea: Discussion should go back to reservoirs, when the water will collect, and when it is drawn out the fastest. Pose the question, if the reservoir is going dry who gets the water, cities, or farmers and why? This would be a great class debate if you have the flexibility and time. Its deeper thinking requirement is what the common core is focused upon.</a:t>
            </a:r>
            <a:r>
              <a:rPr lang="en-US" i="0" dirty="0" smtClean="0">
                <a:effectLst/>
              </a:rPr>
              <a:t> </a:t>
            </a:r>
            <a:endParaRPr lang="en-US" i="0"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18</a:t>
            </a:fld>
            <a:endParaRPr lang="en-US"/>
          </a:p>
        </p:txBody>
      </p:sp>
    </p:spTree>
    <p:extLst>
      <p:ext uri="{BB962C8B-B14F-4D97-AF65-F5344CB8AC3E}">
        <p14:creationId xmlns:p14="http://schemas.microsoft.com/office/powerpoint/2010/main" val="2782509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19</a:t>
            </a:fld>
            <a:endParaRPr lang="en-US"/>
          </a:p>
        </p:txBody>
      </p:sp>
    </p:spTree>
    <p:extLst>
      <p:ext uri="{BB962C8B-B14F-4D97-AF65-F5344CB8AC3E}">
        <p14:creationId xmlns:p14="http://schemas.microsoft.com/office/powerpoint/2010/main" val="3047052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20</a:t>
            </a:fld>
            <a:endParaRPr lang="en-US"/>
          </a:p>
        </p:txBody>
      </p:sp>
    </p:spTree>
    <p:extLst>
      <p:ext uri="{BB962C8B-B14F-4D97-AF65-F5344CB8AC3E}">
        <p14:creationId xmlns:p14="http://schemas.microsoft.com/office/powerpoint/2010/main" val="2072316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21</a:t>
            </a:fld>
            <a:endParaRPr lang="en-US"/>
          </a:p>
        </p:txBody>
      </p:sp>
    </p:spTree>
    <p:extLst>
      <p:ext uri="{BB962C8B-B14F-4D97-AF65-F5344CB8AC3E}">
        <p14:creationId xmlns:p14="http://schemas.microsoft.com/office/powerpoint/2010/main" val="4028378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22</a:t>
            </a:fld>
            <a:endParaRPr lang="en-US"/>
          </a:p>
        </p:txBody>
      </p:sp>
    </p:spTree>
    <p:extLst>
      <p:ext uri="{BB962C8B-B14F-4D97-AF65-F5344CB8AC3E}">
        <p14:creationId xmlns:p14="http://schemas.microsoft.com/office/powerpoint/2010/main" val="2757742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i="0" kern="1200" dirty="0" smtClean="0">
                <a:solidFill>
                  <a:schemeClr val="tx1"/>
                </a:solidFill>
                <a:effectLst/>
                <a:latin typeface="+mn-lt"/>
                <a:ea typeface="+mn-ea"/>
                <a:cs typeface="+mn-cs"/>
              </a:rPr>
              <a:t>Teaching Idea: Use handout As the West Goes Dry. This isn’t so much a climate change discussion as a look at trends and discuss what we do. The why isn’t really important anymore; it’s how do we deal with the reality that water availability has changed over the past several decades. Farmers and all water users need to understand how it’s changing and find ways to adapt.</a:t>
            </a:r>
            <a:r>
              <a:rPr lang="en-US" i="0" dirty="0" smtClean="0">
                <a:effectLst/>
              </a:rPr>
              <a:t> </a:t>
            </a:r>
          </a:p>
          <a:p>
            <a:endParaRPr lang="en-US" dirty="0" smtClean="0"/>
          </a:p>
          <a:p>
            <a:r>
              <a:rPr lang="en-US" dirty="0" smtClean="0"/>
              <a:t>Hydrology: a science dealing with the properties, distribution, and circulation of water on and below the earth's surface and in the atmosphere</a:t>
            </a:r>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5</a:t>
            </a:fld>
            <a:endParaRPr lang="en-US" dirty="0"/>
          </a:p>
        </p:txBody>
      </p:sp>
    </p:spTree>
    <p:extLst>
      <p:ext uri="{BB962C8B-B14F-4D97-AF65-F5344CB8AC3E}">
        <p14:creationId xmlns:p14="http://schemas.microsoft.com/office/powerpoint/2010/main" val="671297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23</a:t>
            </a:fld>
            <a:endParaRPr lang="en-US"/>
          </a:p>
        </p:txBody>
      </p:sp>
    </p:spTree>
    <p:extLst>
      <p:ext uri="{BB962C8B-B14F-4D97-AF65-F5344CB8AC3E}">
        <p14:creationId xmlns:p14="http://schemas.microsoft.com/office/powerpoint/2010/main" val="3485035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24</a:t>
            </a:fld>
            <a:endParaRPr lang="en-US"/>
          </a:p>
        </p:txBody>
      </p:sp>
    </p:spTree>
    <p:extLst>
      <p:ext uri="{BB962C8B-B14F-4D97-AF65-F5344CB8AC3E}">
        <p14:creationId xmlns:p14="http://schemas.microsoft.com/office/powerpoint/2010/main" val="1300284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25</a:t>
            </a:fld>
            <a:endParaRPr lang="en-US"/>
          </a:p>
        </p:txBody>
      </p:sp>
    </p:spTree>
    <p:extLst>
      <p:ext uri="{BB962C8B-B14F-4D97-AF65-F5344CB8AC3E}">
        <p14:creationId xmlns:p14="http://schemas.microsoft.com/office/powerpoint/2010/main" val="3715515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Word Doc located on last slide</a:t>
            </a:r>
            <a:r>
              <a:rPr lang="en-US" sz="1200" i="0" kern="1200" baseline="0" dirty="0" smtClean="0">
                <a:solidFill>
                  <a:schemeClr val="tx1"/>
                </a:solidFill>
                <a:effectLst/>
                <a:latin typeface="+mn-lt"/>
                <a:ea typeface="+mn-ea"/>
                <a:cs typeface="+mn-cs"/>
              </a:rPr>
              <a:t> in this PPT.</a:t>
            </a:r>
            <a:endParaRPr lang="en-US" sz="1200" i="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Teaching Idea: Run as many different simulations through the lab as you have time for. The dollar store is where the pans were purchased so having multiples shouldn’t cost much. Make students do a complete lab report and present their findings on the scenario they were assigned.</a:t>
            </a:r>
            <a:r>
              <a:rPr lang="en-US" i="0" dirty="0" smtClean="0">
                <a:effectLst/>
              </a:rPr>
              <a:t> </a:t>
            </a:r>
            <a:endParaRPr lang="en-US" i="0"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26</a:t>
            </a:fld>
            <a:endParaRPr lang="en-US"/>
          </a:p>
        </p:txBody>
      </p:sp>
    </p:spTree>
    <p:extLst>
      <p:ext uri="{BB962C8B-B14F-4D97-AF65-F5344CB8AC3E}">
        <p14:creationId xmlns:p14="http://schemas.microsoft.com/office/powerpoint/2010/main" val="2278452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27</a:t>
            </a:fld>
            <a:endParaRPr lang="en-US"/>
          </a:p>
        </p:txBody>
      </p:sp>
    </p:spTree>
    <p:extLst>
      <p:ext uri="{BB962C8B-B14F-4D97-AF65-F5344CB8AC3E}">
        <p14:creationId xmlns:p14="http://schemas.microsoft.com/office/powerpoint/2010/main" val="353924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i="0" kern="1200" dirty="0" smtClean="0">
                <a:solidFill>
                  <a:schemeClr val="tx1"/>
                </a:solidFill>
                <a:effectLst/>
                <a:latin typeface="+mn-lt"/>
                <a:ea typeface="+mn-ea"/>
                <a:cs typeface="+mn-cs"/>
              </a:rPr>
              <a:t>Teaching Idea: Use handout As the West Goes Dry. This isn’t so much a climate change discussion as a look at trends and discuss what we do. The why isn’t really important anymore; it’s how do we deal with the reality that water availability has changed over the past several decades. Farmers and all water users need to understand how it’s changing and find ways to adapt.</a:t>
            </a:r>
            <a:r>
              <a:rPr lang="en-US" i="0" dirty="0" smtClean="0">
                <a:effectLst/>
              </a:rPr>
              <a:t> </a:t>
            </a:r>
          </a:p>
          <a:p>
            <a:endParaRPr lang="en-US" dirty="0" smtClean="0"/>
          </a:p>
          <a:p>
            <a:r>
              <a:rPr lang="en-US" dirty="0" smtClean="0"/>
              <a:t>Hydrology: a science dealing with the properties, distribution, and circulation of water on and below the earth's surface and in the atmosphere</a:t>
            </a:r>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6</a:t>
            </a:fld>
            <a:endParaRPr lang="en-US" dirty="0"/>
          </a:p>
        </p:txBody>
      </p:sp>
    </p:spTree>
    <p:extLst>
      <p:ext uri="{BB962C8B-B14F-4D97-AF65-F5344CB8AC3E}">
        <p14:creationId xmlns:p14="http://schemas.microsoft.com/office/powerpoint/2010/main" val="1535940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i="0" dirty="0" smtClean="0"/>
          </a:p>
          <a:p>
            <a:r>
              <a:rPr lang="en-US" sz="1200" i="0" kern="1200" dirty="0" smtClean="0">
                <a:solidFill>
                  <a:schemeClr val="tx1"/>
                </a:solidFill>
                <a:effectLst/>
                <a:latin typeface="+mn-lt"/>
                <a:ea typeface="+mn-ea"/>
                <a:cs typeface="+mn-cs"/>
              </a:rPr>
              <a:t>Teaching Idea: Students know the cycle. This is a discussion place for how do these stages relate to our area? What does the precipitation fall as, where is it stored, how does that affect me as a student. Hand out the Basin Report for the Columbia basin. Discuss its implications. </a:t>
            </a:r>
            <a:endParaRPr lang="en-US" i="0"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7</a:t>
            </a:fld>
            <a:endParaRPr lang="en-US"/>
          </a:p>
        </p:txBody>
      </p:sp>
    </p:spTree>
    <p:extLst>
      <p:ext uri="{BB962C8B-B14F-4D97-AF65-F5344CB8AC3E}">
        <p14:creationId xmlns:p14="http://schemas.microsoft.com/office/powerpoint/2010/main" val="363808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8</a:t>
            </a:fld>
            <a:endParaRPr lang="en-US"/>
          </a:p>
        </p:txBody>
      </p:sp>
    </p:spTree>
    <p:extLst>
      <p:ext uri="{BB962C8B-B14F-4D97-AF65-F5344CB8AC3E}">
        <p14:creationId xmlns:p14="http://schemas.microsoft.com/office/powerpoint/2010/main" val="993991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i="1" dirty="0" smtClean="0"/>
          </a:p>
          <a:p>
            <a:r>
              <a:rPr lang="en-US" sz="1200" i="1" kern="1200" dirty="0" smtClean="0">
                <a:solidFill>
                  <a:schemeClr val="tx1"/>
                </a:solidFill>
                <a:effectLst/>
                <a:latin typeface="+mn-lt"/>
                <a:ea typeface="+mn-ea"/>
                <a:cs typeface="+mn-cs"/>
              </a:rPr>
              <a:t>Teaching Idea: Review the larger range of the Columbia watershed, and discuss the local watershed, its storage capacity, and who uses the water locally.</a:t>
            </a:r>
            <a:r>
              <a:rPr lang="en-US" i="1" dirty="0" smtClean="0">
                <a:effectLst/>
              </a:rPr>
              <a:t> </a:t>
            </a:r>
            <a:endParaRPr lang="en-US" i="1"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9</a:t>
            </a:fld>
            <a:endParaRPr lang="en-US"/>
          </a:p>
        </p:txBody>
      </p:sp>
    </p:spTree>
    <p:extLst>
      <p:ext uri="{BB962C8B-B14F-4D97-AF65-F5344CB8AC3E}">
        <p14:creationId xmlns:p14="http://schemas.microsoft.com/office/powerpoint/2010/main" val="1632397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Teaching Idea: Find local photos or articles</a:t>
            </a:r>
            <a:r>
              <a:rPr lang="en-US" i="0" dirty="0" smtClean="0">
                <a:effectLst/>
              </a:rPr>
              <a:t> to increase the relevance for students</a:t>
            </a:r>
            <a:endParaRPr lang="en-US" i="0"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10</a:t>
            </a:fld>
            <a:endParaRPr lang="en-US"/>
          </a:p>
        </p:txBody>
      </p:sp>
    </p:spTree>
    <p:extLst>
      <p:ext uri="{BB962C8B-B14F-4D97-AF65-F5344CB8AC3E}">
        <p14:creationId xmlns:p14="http://schemas.microsoft.com/office/powerpoint/2010/main" val="2965719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11</a:t>
            </a:fld>
            <a:endParaRPr lang="en-US"/>
          </a:p>
        </p:txBody>
      </p:sp>
    </p:spTree>
    <p:extLst>
      <p:ext uri="{BB962C8B-B14F-4D97-AF65-F5344CB8AC3E}">
        <p14:creationId xmlns:p14="http://schemas.microsoft.com/office/powerpoint/2010/main" val="4270325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B271243-FA42-CE4E-9105-8C513301A413}" type="slidenum">
              <a:rPr lang="en-US" smtClean="0"/>
              <a:pPr/>
              <a:t>12</a:t>
            </a:fld>
            <a:endParaRPr lang="en-US"/>
          </a:p>
        </p:txBody>
      </p:sp>
    </p:spTree>
    <p:extLst>
      <p:ext uri="{BB962C8B-B14F-4D97-AF65-F5344CB8AC3E}">
        <p14:creationId xmlns:p14="http://schemas.microsoft.com/office/powerpoint/2010/main" val="1765577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8941061" cy="1927225"/>
          </a:xfrm>
        </p:spPr>
        <p:txBody>
          <a:bodyPr anchor="b">
            <a:noAutofit/>
          </a:bodyPr>
          <a:lstStyle>
            <a:lvl1pPr>
              <a:defRPr sz="4800" b="1"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pPr/>
              <a:t>Monday, September 19, 2016</a:t>
            </a:fld>
            <a:endParaRPr lang="en-US"/>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914401" y="3398520"/>
            <a:ext cx="878231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3881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71975" y="1600200"/>
            <a:ext cx="9551199"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pPr/>
              <a:t>Monday, September 19, 2016</a:t>
            </a:fld>
            <a:endParaRPr lang="en-US"/>
          </a:p>
        </p:txBody>
      </p:sp>
      <p:sp>
        <p:nvSpPr>
          <p:cNvPr id="5" name="Footer Placeholder 4"/>
          <p:cNvSpPr>
            <a:spLocks noGrp="1"/>
          </p:cNvSpPr>
          <p:nvPr>
            <p:ph type="ftr" sz="quarter" idx="11"/>
          </p:nvPr>
        </p:nvSpPr>
        <p:spPr/>
        <p:txBody>
          <a:bodyPr/>
          <a:lstStyle/>
          <a:p>
            <a:pPr algn="r"/>
            <a:r>
              <a:rPr lang="en-US" smtClean="0"/>
              <a:t>Water Availability</a:t>
            </a:r>
            <a:endParaRPr lang="en-US" dirty="0" smtClean="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68963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a:solidFill>
            <a:schemeClr val="bg1">
              <a:lumMod val="85000"/>
              <a:alpha val="46000"/>
            </a:schemeClr>
          </a:solidFill>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pPr/>
              <a:t>Monday, September 19, 2016</a:t>
            </a:fld>
            <a:endParaRPr lang="en-US"/>
          </a:p>
        </p:txBody>
      </p:sp>
      <p:sp>
        <p:nvSpPr>
          <p:cNvPr id="5" name="Footer Placeholder 4"/>
          <p:cNvSpPr>
            <a:spLocks noGrp="1"/>
          </p:cNvSpPr>
          <p:nvPr>
            <p:ph type="ftr" sz="quarter" idx="11"/>
          </p:nvPr>
        </p:nvSpPr>
        <p:spPr/>
        <p:txBody>
          <a:bodyPr/>
          <a:lstStyle/>
          <a:p>
            <a:pPr algn="r"/>
            <a:r>
              <a:rPr lang="en-US" smtClean="0"/>
              <a:t>Water Availability</a:t>
            </a:r>
            <a:endParaRPr lang="en-US" dirty="0" smtClean="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59753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8738" y="18288"/>
            <a:ext cx="1230776" cy="329184"/>
          </a:xfrm>
        </p:spPr>
        <p:txBody>
          <a:bodyPr/>
          <a:lstStyle/>
          <a:p>
            <a:fld id="{6396A3A3-94A6-4E5B-AF39-173ACA3E61CC}" type="datetime2">
              <a:rPr lang="en-US" smtClean="0"/>
              <a:pPr/>
              <a:t>Monday, September 19, 2016</a:t>
            </a:fld>
            <a:endParaRPr lang="en-US"/>
          </a:p>
        </p:txBody>
      </p:sp>
      <p:sp>
        <p:nvSpPr>
          <p:cNvPr id="5" name="Footer Placeholder 4"/>
          <p:cNvSpPr>
            <a:spLocks noGrp="1"/>
          </p:cNvSpPr>
          <p:nvPr>
            <p:ph type="ftr" sz="quarter" idx="11"/>
          </p:nvPr>
        </p:nvSpPr>
        <p:spPr>
          <a:xfrm>
            <a:off x="4571999" y="18288"/>
            <a:ext cx="6585995" cy="329184"/>
          </a:xfrm>
        </p:spPr>
        <p:txBody>
          <a:bodyPr/>
          <a:lstStyle/>
          <a:p>
            <a:pPr algn="r"/>
            <a:r>
              <a:rPr lang="en-US" smtClean="0"/>
              <a:t>Water Availability</a:t>
            </a:r>
            <a:endParaRPr lang="en-US" dirty="0"/>
          </a:p>
        </p:txBody>
      </p:sp>
      <p:sp>
        <p:nvSpPr>
          <p:cNvPr id="6" name="Slide Number Placeholder 5"/>
          <p:cNvSpPr>
            <a:spLocks noGrp="1"/>
          </p:cNvSpPr>
          <p:nvPr>
            <p:ph type="sldNum" sz="quarter" idx="12"/>
          </p:nvPr>
        </p:nvSpPr>
        <p:spPr>
          <a:xfrm>
            <a:off x="11250596" y="18288"/>
            <a:ext cx="760071" cy="329184"/>
          </a:xfrm>
        </p:spPr>
        <p:txBody>
          <a:bodyPr/>
          <a:lstStyle>
            <a:lvl1pPr algn="ctr">
              <a:defRPr/>
            </a:lvl1pPr>
          </a:lstStyle>
          <a:p>
            <a:fld id="{0CFEC368-1D7A-4F81-ABF6-AE0E36BAF64C}" type="slidenum">
              <a:rPr lang="en-US" smtClean="0"/>
              <a:pPr/>
              <a:t>‹#›</a:t>
            </a:fld>
            <a:endParaRPr lang="en-US"/>
          </a:p>
        </p:txBody>
      </p:sp>
    </p:spTree>
    <p:extLst>
      <p:ext uri="{BB962C8B-B14F-4D97-AF65-F5344CB8AC3E}">
        <p14:creationId xmlns:p14="http://schemas.microsoft.com/office/powerpoint/2010/main" val="10978831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2362201"/>
            <a:ext cx="8641031" cy="2200275"/>
          </a:xfrm>
        </p:spPr>
        <p:txBody>
          <a:bodyPr anchor="b">
            <a:normAutofit/>
          </a:bodyPr>
          <a:lstStyle>
            <a:lvl1pPr algn="l">
              <a:defRPr sz="4800" b="0"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5" y="4626865"/>
            <a:ext cx="8641031" cy="1500187"/>
          </a:xfrm>
        </p:spPr>
        <p:txBody>
          <a:bodyPr anchor="t">
            <a:normAutofit/>
          </a:bodyPr>
          <a:lstStyle>
            <a:lvl1pPr marL="0" indent="0">
              <a:buNone/>
              <a:defRPr sz="24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pPr/>
              <a:t>Monday, September 19, 2016</a:t>
            </a:fld>
            <a:endParaRPr lang="en-US"/>
          </a:p>
        </p:txBody>
      </p:sp>
      <p:sp>
        <p:nvSpPr>
          <p:cNvPr id="5" name="Footer Placeholder 4"/>
          <p:cNvSpPr>
            <a:spLocks noGrp="1"/>
          </p:cNvSpPr>
          <p:nvPr>
            <p:ph type="ftr" sz="quarter" idx="11"/>
          </p:nvPr>
        </p:nvSpPr>
        <p:spPr/>
        <p:txBody>
          <a:bodyPr/>
          <a:lstStyle/>
          <a:p>
            <a:pPr algn="r"/>
            <a:r>
              <a:rPr lang="en-US" smtClean="0"/>
              <a:t>Water Availability</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2120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976" y="533400"/>
            <a:ext cx="9556616"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5638" y="1673352"/>
            <a:ext cx="4602567"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26025" y="1673352"/>
            <a:ext cx="4602567"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pPr/>
              <a:t>Monday, September 19, 2016</a:t>
            </a:fld>
            <a:endParaRPr lang="en-US"/>
          </a:p>
        </p:txBody>
      </p:sp>
      <p:sp>
        <p:nvSpPr>
          <p:cNvPr id="6" name="Footer Placeholder 5"/>
          <p:cNvSpPr>
            <a:spLocks noGrp="1"/>
          </p:cNvSpPr>
          <p:nvPr>
            <p:ph type="ftr" sz="quarter" idx="11"/>
          </p:nvPr>
        </p:nvSpPr>
        <p:spPr/>
        <p:txBody>
          <a:bodyPr/>
          <a:lstStyle/>
          <a:p>
            <a:pPr algn="r"/>
            <a:r>
              <a:rPr lang="en-US" smtClean="0"/>
              <a:t>Water Availability</a:t>
            </a:r>
            <a:endParaRPr lang="en-US" dirty="0" smtClean="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988596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78868" y="1676400"/>
            <a:ext cx="4589321"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78868" y="2438400"/>
            <a:ext cx="4589321" cy="42683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09513" y="1676400"/>
            <a:ext cx="4589321"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13" y="2438400"/>
            <a:ext cx="4589321" cy="42683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pPr/>
              <a:t>Monday, September 19, 2016</a:t>
            </a:fld>
            <a:endParaRPr lang="en-US"/>
          </a:p>
        </p:txBody>
      </p:sp>
      <p:sp>
        <p:nvSpPr>
          <p:cNvPr id="8" name="Footer Placeholder 7"/>
          <p:cNvSpPr>
            <a:spLocks noGrp="1"/>
          </p:cNvSpPr>
          <p:nvPr>
            <p:ph type="ftr" sz="quarter" idx="11"/>
          </p:nvPr>
        </p:nvSpPr>
        <p:spPr/>
        <p:txBody>
          <a:bodyPr/>
          <a:lstStyle/>
          <a:p>
            <a:pPr algn="r"/>
            <a:r>
              <a:rPr lang="en-US" smtClean="0"/>
              <a:t>Water Availability</a:t>
            </a:r>
            <a:endParaRPr lang="en-US" dirty="0" smtClean="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flipH="1">
            <a:off x="4984736" y="1691640"/>
            <a:ext cx="1059" cy="50150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352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pPr/>
              <a:t>Monday, September 19, 2016</a:t>
            </a:fld>
            <a:endParaRPr lang="en-US"/>
          </a:p>
        </p:txBody>
      </p:sp>
      <p:sp>
        <p:nvSpPr>
          <p:cNvPr id="4" name="Footer Placeholder 3"/>
          <p:cNvSpPr>
            <a:spLocks noGrp="1"/>
          </p:cNvSpPr>
          <p:nvPr>
            <p:ph type="ftr" sz="quarter" idx="11"/>
          </p:nvPr>
        </p:nvSpPr>
        <p:spPr/>
        <p:txBody>
          <a:bodyPr/>
          <a:lstStyle/>
          <a:p>
            <a:pPr algn="r"/>
            <a:r>
              <a:rPr lang="en-US" smtClean="0"/>
              <a:t>Water Availability</a:t>
            </a:r>
            <a:endParaRPr lang="en-US" dirty="0" smtClean="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04948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pPr/>
              <a:t>Monday, September 19, 2016</a:t>
            </a:fld>
            <a:endParaRPr lang="en-US"/>
          </a:p>
        </p:txBody>
      </p:sp>
      <p:sp>
        <p:nvSpPr>
          <p:cNvPr id="3" name="Footer Placeholder 2"/>
          <p:cNvSpPr>
            <a:spLocks noGrp="1"/>
          </p:cNvSpPr>
          <p:nvPr>
            <p:ph type="ftr" sz="quarter" idx="11"/>
          </p:nvPr>
        </p:nvSpPr>
        <p:spPr/>
        <p:txBody>
          <a:bodyPr/>
          <a:lstStyle/>
          <a:p>
            <a:pPr algn="r"/>
            <a:r>
              <a:rPr lang="en-US" smtClean="0"/>
              <a:t>Water Availability</a:t>
            </a:r>
            <a:endParaRPr lang="en-US" dirty="0" smtClean="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393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803" y="792080"/>
            <a:ext cx="2353669"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692433" y="792080"/>
            <a:ext cx="7083656"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9804" y="2130553"/>
            <a:ext cx="2353669"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pPr/>
              <a:t>Monday, September 19, 2016</a:t>
            </a:fld>
            <a:endParaRPr lang="en-US"/>
          </a:p>
        </p:txBody>
      </p:sp>
      <p:sp>
        <p:nvSpPr>
          <p:cNvPr id="6" name="Footer Placeholder 5"/>
          <p:cNvSpPr>
            <a:spLocks noGrp="1"/>
          </p:cNvSpPr>
          <p:nvPr>
            <p:ph type="ftr" sz="quarter" idx="11"/>
          </p:nvPr>
        </p:nvSpPr>
        <p:spPr/>
        <p:txBody>
          <a:bodyPr/>
          <a:lstStyle/>
          <a:p>
            <a:pPr algn="r"/>
            <a:r>
              <a:rPr lang="en-US" smtClean="0"/>
              <a:t>Water Availability</a:t>
            </a:r>
            <a:endParaRPr lang="en-US" dirty="0" smtClean="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212315"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54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491" y="792480"/>
            <a:ext cx="2313983"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700217" y="1016782"/>
            <a:ext cx="7036183" cy="487638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99492" y="2133600"/>
            <a:ext cx="2310760"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pPr/>
              <a:t>Monday, September 19, 2016</a:t>
            </a:fld>
            <a:endParaRPr lang="en-US"/>
          </a:p>
        </p:txBody>
      </p:sp>
      <p:sp>
        <p:nvSpPr>
          <p:cNvPr id="6" name="Footer Placeholder 5"/>
          <p:cNvSpPr>
            <a:spLocks noGrp="1"/>
          </p:cNvSpPr>
          <p:nvPr>
            <p:ph type="ftr" sz="quarter" idx="11"/>
          </p:nvPr>
        </p:nvSpPr>
        <p:spPr/>
        <p:txBody>
          <a:bodyPr/>
          <a:lstStyle/>
          <a:p>
            <a:pPr algn="r"/>
            <a:r>
              <a:rPr lang="en-US" smtClean="0"/>
              <a:t>Water Availability</a:t>
            </a:r>
            <a:endParaRPr lang="en-US" dirty="0" smtClean="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871342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Wheat-Moscow-Mid July (10).JPG"/>
          <p:cNvPicPr>
            <a:picLocks noChangeAspect="1"/>
          </p:cNvPicPr>
          <p:nvPr/>
        </p:nvPicPr>
        <p:blipFill rotWithShape="1">
          <a:blip r:embed="rId13" cstate="email">
            <a:extLst>
              <a:ext uri="{28A0092B-C50C-407E-A947-70E740481C1C}">
                <a14:useLocalDpi xmlns:a14="http://schemas.microsoft.com/office/drawing/2010/main" val="0"/>
              </a:ext>
            </a:extLst>
          </a:blip>
          <a:srcRect l="27384" r="49079"/>
          <a:stretch/>
        </p:blipFill>
        <p:spPr>
          <a:xfrm>
            <a:off x="11067863" y="347471"/>
            <a:ext cx="1138448" cy="6446520"/>
          </a:xfrm>
          <a:prstGeom prst="rect">
            <a:avLst/>
          </a:prstGeom>
          <a:effectLst/>
        </p:spPr>
      </p:pic>
      <p:sp>
        <p:nvSpPr>
          <p:cNvPr id="10" name="Rectangle 9"/>
          <p:cNvSpPr/>
          <p:nvPr/>
        </p:nvSpPr>
        <p:spPr>
          <a:xfrm>
            <a:off x="0" y="220786"/>
            <a:ext cx="9863728"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71976" y="533400"/>
            <a:ext cx="9691753"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71976" y="1600200"/>
            <a:ext cx="9691753"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pPr/>
              <a:t>Monday, September 19, 2016</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pPr algn="r"/>
            <a:r>
              <a:rPr lang="en-US" smtClean="0"/>
              <a:t>Insert Lesson Title Here On Slide Master</a:t>
            </a: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pic>
        <p:nvPicPr>
          <p:cNvPr id="9" name="Picture 8" descr="REACCHlogo_wheat"/>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1067744" y="6350991"/>
            <a:ext cx="1148144" cy="507682"/>
          </a:xfrm>
          <a:prstGeom prst="rect">
            <a:avLst/>
          </a:prstGeom>
          <a:noFill/>
          <a:ln>
            <a:noFill/>
          </a:ln>
          <a:effectLst/>
        </p:spPr>
      </p:pic>
      <p:cxnSp>
        <p:nvCxnSpPr>
          <p:cNvPr id="12" name="Straight Connector 11"/>
          <p:cNvCxnSpPr/>
          <p:nvPr/>
        </p:nvCxnSpPr>
        <p:spPr>
          <a:xfrm>
            <a:off x="11067744" y="347471"/>
            <a:ext cx="0" cy="6511202"/>
          </a:xfrm>
          <a:prstGeom prst="line">
            <a:avLst/>
          </a:prstGeom>
          <a:ln w="41275" cmpd="sng">
            <a:prstDash val="solid"/>
          </a:ln>
          <a:effectLst>
            <a:outerShdw dist="38100" dir="5400000" algn="ctr" rotWithShape="0">
              <a:srgbClr val="93A299"/>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59637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iming>
    <p:tnLst>
      <p:par>
        <p:cTn id="1" dur="indefinite" restart="never" nodeType="tmRoot"/>
      </p:par>
    </p:tnLst>
  </p:timing>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2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a.colorado.edu/" TargetMode="External"/><Relationship Id="rId4" Type="http://schemas.openxmlformats.org/officeDocument/2006/relationships/hyperlink" Target="http://wr.civil.uidaho.edu/cwis/palouse/" TargetMode="External"/><Relationship Id="rId5" Type="http://schemas.openxmlformats.org/officeDocument/2006/relationships/hyperlink" Target="http://www.ecy.wa.gov/programs/wr/wrhome.html" TargetMode="External"/><Relationship Id="rId6" Type="http://schemas.openxmlformats.org/officeDocument/2006/relationships/hyperlink" Target="http://cses.washington.edu/cig/pnwc/pnwc.shtml" TargetMode="External"/><Relationship Id="rId1" Type="http://schemas.openxmlformats.org/officeDocument/2006/relationships/slideLayout" Target="../slideLayouts/slideLayout2.xml"/><Relationship Id="rId2" Type="http://schemas.openxmlformats.org/officeDocument/2006/relationships/hyperlink" Target="http://www.usbr.gov/climate/SECURE/docs/columbiabasinfactsheet.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Water</a:t>
            </a:r>
            <a:endParaRPr lang="en-US" dirty="0"/>
          </a:p>
        </p:txBody>
      </p:sp>
      <p:sp>
        <p:nvSpPr>
          <p:cNvPr id="3" name="Subtitle 2"/>
          <p:cNvSpPr>
            <a:spLocks noGrp="1"/>
          </p:cNvSpPr>
          <p:nvPr>
            <p:ph type="subTitle" idx="1"/>
          </p:nvPr>
        </p:nvSpPr>
        <p:spPr/>
        <p:txBody>
          <a:bodyPr>
            <a:normAutofit/>
          </a:bodyPr>
          <a:lstStyle/>
          <a:p>
            <a:r>
              <a:rPr lang="en-US" dirty="0" smtClean="0"/>
              <a:t>Water availability is one of the most limiting factors in crop production across the Western US. Changes in when water is available have impacts on every aspect of crop production.</a:t>
            </a:r>
            <a:endParaRPr lang="en-US" dirty="0"/>
          </a:p>
        </p:txBody>
      </p:sp>
    </p:spTree>
    <p:extLst>
      <p:ext uri="{BB962C8B-B14F-4D97-AF65-F5344CB8AC3E}">
        <p14:creationId xmlns:p14="http://schemas.microsoft.com/office/powerpoint/2010/main" val="1161639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Local storehouses for water</a:t>
            </a:r>
            <a:endParaRPr lang="en-US" dirty="0"/>
          </a:p>
        </p:txBody>
      </p:sp>
      <p:sp>
        <p:nvSpPr>
          <p:cNvPr id="8" name="Content Placeholder 7"/>
          <p:cNvSpPr>
            <a:spLocks noGrp="1"/>
          </p:cNvSpPr>
          <p:nvPr>
            <p:ph idx="1"/>
          </p:nvPr>
        </p:nvSpPr>
        <p:spPr/>
        <p:txBody>
          <a:bodyPr/>
          <a:lstStyle/>
          <a:p>
            <a:pPr marL="457200" indent="-457200">
              <a:buNone/>
            </a:pPr>
            <a:r>
              <a:rPr lang="en-US" b="1" dirty="0" smtClean="0"/>
              <a:t>Reservoirs:</a:t>
            </a:r>
          </a:p>
          <a:p>
            <a:pPr marL="457200" indent="-457200">
              <a:buAutoNum type="arabicParenR"/>
            </a:pPr>
            <a:endParaRPr lang="en-US" dirty="0"/>
          </a:p>
        </p:txBody>
      </p:sp>
      <p:pic>
        <p:nvPicPr>
          <p:cNvPr id="4" name="Picture 3"/>
          <p:cNvPicPr>
            <a:picLocks noChangeAspect="1"/>
          </p:cNvPicPr>
          <p:nvPr/>
        </p:nvPicPr>
        <p:blipFill>
          <a:blip r:embed="rId3"/>
          <a:stretch>
            <a:fillRect/>
          </a:stretch>
        </p:blipFill>
        <p:spPr>
          <a:xfrm>
            <a:off x="3238501" y="2070479"/>
            <a:ext cx="5715000" cy="4572000"/>
          </a:xfrm>
          <a:prstGeom prst="rect">
            <a:avLst/>
          </a:prstGeom>
        </p:spPr>
      </p:pic>
      <p:sp>
        <p:nvSpPr>
          <p:cNvPr id="5" name="TextBox 4"/>
          <p:cNvSpPr txBox="1"/>
          <p:nvPr/>
        </p:nvSpPr>
        <p:spPr>
          <a:xfrm>
            <a:off x="4008593" y="6611780"/>
            <a:ext cx="6616066" cy="246221"/>
          </a:xfrm>
          <a:prstGeom prst="rect">
            <a:avLst/>
          </a:prstGeom>
          <a:noFill/>
        </p:spPr>
        <p:txBody>
          <a:bodyPr wrap="square" rtlCol="0">
            <a:spAutoFit/>
          </a:bodyPr>
          <a:lstStyle/>
          <a:p>
            <a:r>
              <a:rPr lang="en-US" sz="1000" dirty="0"/>
              <a:t>http://www.usbr.gov/pn/grandcoulee/photogallery/aerials/pic4.html</a:t>
            </a:r>
          </a:p>
        </p:txBody>
      </p:sp>
    </p:spTree>
    <p:extLst>
      <p:ext uri="{BB962C8B-B14F-4D97-AF65-F5344CB8AC3E}">
        <p14:creationId xmlns:p14="http://schemas.microsoft.com/office/powerpoint/2010/main" val="28401546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Local storehouses for water</a:t>
            </a:r>
            <a:endParaRPr lang="en-US" dirty="0"/>
          </a:p>
        </p:txBody>
      </p:sp>
      <p:sp>
        <p:nvSpPr>
          <p:cNvPr id="8" name="Content Placeholder 7"/>
          <p:cNvSpPr>
            <a:spLocks noGrp="1"/>
          </p:cNvSpPr>
          <p:nvPr>
            <p:ph idx="1"/>
          </p:nvPr>
        </p:nvSpPr>
        <p:spPr/>
        <p:txBody>
          <a:bodyPr/>
          <a:lstStyle/>
          <a:p>
            <a:r>
              <a:rPr lang="en-US" b="1" dirty="0" smtClean="0"/>
              <a:t>Snow pack:</a:t>
            </a:r>
          </a:p>
          <a:p>
            <a:pPr>
              <a:buNone/>
            </a:pPr>
            <a:endParaRPr lang="en-US" dirty="0" smtClean="0"/>
          </a:p>
          <a:p>
            <a:endParaRPr lang="en-US" dirty="0"/>
          </a:p>
        </p:txBody>
      </p:sp>
      <p:pic>
        <p:nvPicPr>
          <p:cNvPr id="6" name="Picture 5"/>
          <p:cNvPicPr>
            <a:picLocks noChangeAspect="1"/>
          </p:cNvPicPr>
          <p:nvPr/>
        </p:nvPicPr>
        <p:blipFill>
          <a:blip r:embed="rId3"/>
          <a:stretch>
            <a:fillRect/>
          </a:stretch>
        </p:blipFill>
        <p:spPr>
          <a:xfrm>
            <a:off x="3036702" y="2096420"/>
            <a:ext cx="5813160" cy="4359870"/>
          </a:xfrm>
          <a:prstGeom prst="rect">
            <a:avLst/>
          </a:prstGeom>
        </p:spPr>
      </p:pic>
      <p:sp>
        <p:nvSpPr>
          <p:cNvPr id="9" name="TextBox 8"/>
          <p:cNvSpPr txBox="1"/>
          <p:nvPr/>
        </p:nvSpPr>
        <p:spPr>
          <a:xfrm>
            <a:off x="2779845" y="6477001"/>
            <a:ext cx="6678723" cy="246221"/>
          </a:xfrm>
          <a:prstGeom prst="rect">
            <a:avLst/>
          </a:prstGeom>
          <a:noFill/>
        </p:spPr>
        <p:txBody>
          <a:bodyPr wrap="square" rtlCol="0">
            <a:spAutoFit/>
          </a:bodyPr>
          <a:lstStyle/>
          <a:p>
            <a:r>
              <a:rPr lang="en-US" sz="1000" dirty="0"/>
              <a:t>http://www.nps.gov/pwr/photosmultimedia/photogallery.htm?id=CA4C9908-155D-4519-3E19303DAEADE22C</a:t>
            </a:r>
          </a:p>
        </p:txBody>
      </p:sp>
    </p:spTree>
    <p:extLst>
      <p:ext uri="{BB962C8B-B14F-4D97-AF65-F5344CB8AC3E}">
        <p14:creationId xmlns:p14="http://schemas.microsoft.com/office/powerpoint/2010/main" val="2840154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Local storehouses for water</a:t>
            </a:r>
            <a:endParaRPr lang="en-US" dirty="0"/>
          </a:p>
        </p:txBody>
      </p:sp>
      <p:sp>
        <p:nvSpPr>
          <p:cNvPr id="8" name="Content Placeholder 7"/>
          <p:cNvSpPr>
            <a:spLocks noGrp="1"/>
          </p:cNvSpPr>
          <p:nvPr>
            <p:ph idx="1"/>
          </p:nvPr>
        </p:nvSpPr>
        <p:spPr/>
        <p:txBody>
          <a:bodyPr/>
          <a:lstStyle/>
          <a:p>
            <a:r>
              <a:rPr lang="en-US" b="1" dirty="0" smtClean="0"/>
              <a:t>Aquifers:</a:t>
            </a:r>
          </a:p>
          <a:p>
            <a:endParaRPr lang="en-US" dirty="0"/>
          </a:p>
        </p:txBody>
      </p:sp>
      <p:pic>
        <p:nvPicPr>
          <p:cNvPr id="5" name="Picture 4"/>
          <p:cNvPicPr>
            <a:picLocks noChangeAspect="1"/>
          </p:cNvPicPr>
          <p:nvPr/>
        </p:nvPicPr>
        <p:blipFill>
          <a:blip r:embed="rId3"/>
          <a:stretch>
            <a:fillRect/>
          </a:stretch>
        </p:blipFill>
        <p:spPr>
          <a:xfrm>
            <a:off x="4120148" y="1645188"/>
            <a:ext cx="4128331" cy="4831813"/>
          </a:xfrm>
          <a:prstGeom prst="rect">
            <a:avLst/>
          </a:prstGeom>
        </p:spPr>
      </p:pic>
      <p:sp>
        <p:nvSpPr>
          <p:cNvPr id="6" name="TextBox 5"/>
          <p:cNvSpPr txBox="1"/>
          <p:nvPr/>
        </p:nvSpPr>
        <p:spPr>
          <a:xfrm>
            <a:off x="4391297" y="6491270"/>
            <a:ext cx="3682995" cy="246221"/>
          </a:xfrm>
          <a:prstGeom prst="rect">
            <a:avLst/>
          </a:prstGeom>
          <a:noFill/>
        </p:spPr>
        <p:txBody>
          <a:bodyPr wrap="square" rtlCol="0">
            <a:spAutoFit/>
          </a:bodyPr>
          <a:lstStyle/>
          <a:p>
            <a:r>
              <a:rPr lang="en-US" sz="1000" dirty="0"/>
              <a:t>http://water.usgs.gov/ogw/aquiferbasics/ext_pacnorbf.html</a:t>
            </a:r>
          </a:p>
        </p:txBody>
      </p:sp>
    </p:spTree>
    <p:extLst>
      <p:ext uri="{BB962C8B-B14F-4D97-AF65-F5344CB8AC3E}">
        <p14:creationId xmlns:p14="http://schemas.microsoft.com/office/powerpoint/2010/main" val="2840154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Average Historical Precipitation distribution for the Inland PNW</a:t>
            </a:r>
            <a:endParaRPr lang="en-US" dirty="0"/>
          </a:p>
        </p:txBody>
      </p:sp>
      <p:sp>
        <p:nvSpPr>
          <p:cNvPr id="5" name="Content Placeholder 4"/>
          <p:cNvSpPr>
            <a:spLocks noGrp="1"/>
          </p:cNvSpPr>
          <p:nvPr>
            <p:ph idx="1"/>
          </p:nvPr>
        </p:nvSpPr>
        <p:spPr/>
        <p:txBody>
          <a:bodyPr/>
          <a:lstStyle/>
          <a:p>
            <a:r>
              <a:rPr lang="en-US" dirty="0" smtClean="0"/>
              <a:t>Average annual precipitation ranges from 6 inches in South Central WA to 24 inches near Moscow ID.  </a:t>
            </a:r>
          </a:p>
        </p:txBody>
      </p:sp>
      <p:pic>
        <p:nvPicPr>
          <p:cNvPr id="6" name="Picture 1026" descr="MAP_map"/>
          <p:cNvPicPr>
            <a:picLocks noChangeAspect="1" noChangeArrowheads="1"/>
          </p:cNvPicPr>
          <p:nvPr/>
        </p:nvPicPr>
        <p:blipFill>
          <a:blip r:embed="rId3"/>
          <a:srcRect/>
          <a:stretch>
            <a:fillRect/>
          </a:stretch>
        </p:blipFill>
        <p:spPr bwMode="auto">
          <a:xfrm>
            <a:off x="3023385" y="2579847"/>
            <a:ext cx="5264963" cy="4068380"/>
          </a:xfrm>
          <a:prstGeom prst="rect">
            <a:avLst/>
          </a:prstGeom>
          <a:noFill/>
        </p:spPr>
      </p:pic>
    </p:spTree>
    <p:extLst>
      <p:ext uri="{BB962C8B-B14F-4D97-AF65-F5344CB8AC3E}">
        <p14:creationId xmlns:p14="http://schemas.microsoft.com/office/powerpoint/2010/main" val="24871553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Annual Precipitation for the Inland PNW</a:t>
            </a:r>
            <a:endParaRPr lang="en-US" dirty="0"/>
          </a:p>
        </p:txBody>
      </p:sp>
      <p:sp>
        <p:nvSpPr>
          <p:cNvPr id="3" name="Content Placeholder 2"/>
          <p:cNvSpPr>
            <a:spLocks noGrp="1"/>
          </p:cNvSpPr>
          <p:nvPr>
            <p:ph idx="1"/>
          </p:nvPr>
        </p:nvSpPr>
        <p:spPr/>
        <p:txBody>
          <a:bodyPr/>
          <a:lstStyle/>
          <a:p>
            <a:r>
              <a:rPr lang="en-US" dirty="0" smtClean="0"/>
              <a:t>Climate Change is expected to change annual rainfall distribution and amounts</a:t>
            </a:r>
          </a:p>
          <a:p>
            <a:pPr lvl="1"/>
            <a:r>
              <a:rPr lang="en-US" dirty="0" smtClean="0"/>
              <a:t>Models predict a 1-2% annual increase in precipitation for the region</a:t>
            </a:r>
          </a:p>
          <a:p>
            <a:pPr lvl="1"/>
            <a:endParaRPr lang="en-US" dirty="0"/>
          </a:p>
          <a:p>
            <a:endParaRPr lang="en-US" dirty="0"/>
          </a:p>
        </p:txBody>
      </p:sp>
      <p:grpSp>
        <p:nvGrpSpPr>
          <p:cNvPr id="4" name="Group 3"/>
          <p:cNvGrpSpPr/>
          <p:nvPr/>
        </p:nvGrpSpPr>
        <p:grpSpPr>
          <a:xfrm>
            <a:off x="1283368" y="2839453"/>
            <a:ext cx="7963259" cy="4018547"/>
            <a:chOff x="341832" y="2486826"/>
            <a:chExt cx="6336837" cy="3236511"/>
          </a:xfrm>
        </p:grpSpPr>
        <p:sp>
          <p:nvSpPr>
            <p:cNvPr id="5" name="Rectangle 4"/>
            <p:cNvSpPr/>
            <p:nvPr/>
          </p:nvSpPr>
          <p:spPr>
            <a:xfrm>
              <a:off x="341832" y="2486826"/>
              <a:ext cx="6336837" cy="32365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524756" y="2536238"/>
              <a:ext cx="6087020" cy="3187099"/>
              <a:chOff x="524756" y="2536238"/>
              <a:chExt cx="6087020" cy="3187099"/>
            </a:xfrm>
          </p:grpSpPr>
          <p:grpSp>
            <p:nvGrpSpPr>
              <p:cNvPr id="7" name="Group 6"/>
              <p:cNvGrpSpPr/>
              <p:nvPr/>
            </p:nvGrpSpPr>
            <p:grpSpPr>
              <a:xfrm>
                <a:off x="524756" y="2905570"/>
                <a:ext cx="6087020" cy="2817767"/>
                <a:chOff x="319657" y="3948157"/>
                <a:chExt cx="6087020" cy="2817767"/>
              </a:xfrm>
            </p:grpSpPr>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t="8579"/>
                <a:stretch/>
              </p:blipFill>
              <p:spPr>
                <a:xfrm>
                  <a:off x="319657" y="3948157"/>
                  <a:ext cx="6087020" cy="2817767"/>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l="16985" t="45510" b="13169"/>
                <a:stretch/>
              </p:blipFill>
              <p:spPr>
                <a:xfrm>
                  <a:off x="335955" y="3948157"/>
                  <a:ext cx="5312816" cy="1248745"/>
                </a:xfrm>
                <a:prstGeom prst="rect">
                  <a:avLst/>
                </a:prstGeom>
              </p:spPr>
            </p:pic>
          </p:grpSp>
          <p:sp>
            <p:nvSpPr>
              <p:cNvPr id="8" name="TextBox 7"/>
              <p:cNvSpPr txBox="1"/>
              <p:nvPr/>
            </p:nvSpPr>
            <p:spPr>
              <a:xfrm>
                <a:off x="1110953" y="5274662"/>
                <a:ext cx="1187866" cy="369332"/>
              </a:xfrm>
              <a:prstGeom prst="rect">
                <a:avLst/>
              </a:prstGeom>
              <a:noFill/>
            </p:spPr>
            <p:txBody>
              <a:bodyPr wrap="square" rtlCol="0">
                <a:spAutoFit/>
              </a:bodyPr>
              <a:lstStyle/>
              <a:p>
                <a:r>
                  <a:rPr lang="en-US" dirty="0"/>
                  <a:t>Jun-Aug</a:t>
                </a:r>
              </a:p>
            </p:txBody>
          </p:sp>
          <p:sp>
            <p:nvSpPr>
              <p:cNvPr id="9" name="TextBox 8"/>
              <p:cNvSpPr txBox="1"/>
              <p:nvPr/>
            </p:nvSpPr>
            <p:spPr>
              <a:xfrm>
                <a:off x="3990885" y="5266117"/>
                <a:ext cx="1307507" cy="369332"/>
              </a:xfrm>
              <a:prstGeom prst="rect">
                <a:avLst/>
              </a:prstGeom>
              <a:noFill/>
            </p:spPr>
            <p:txBody>
              <a:bodyPr wrap="square" rtlCol="0">
                <a:spAutoFit/>
              </a:bodyPr>
              <a:lstStyle/>
              <a:p>
                <a:r>
                  <a:rPr lang="en-US" dirty="0"/>
                  <a:t>Sept-Nov</a:t>
                </a:r>
              </a:p>
            </p:txBody>
          </p:sp>
          <p:sp>
            <p:nvSpPr>
              <p:cNvPr id="10" name="TextBox 9"/>
              <p:cNvSpPr txBox="1"/>
              <p:nvPr/>
            </p:nvSpPr>
            <p:spPr>
              <a:xfrm>
                <a:off x="1110953" y="2536238"/>
                <a:ext cx="1298961" cy="369332"/>
              </a:xfrm>
              <a:prstGeom prst="rect">
                <a:avLst/>
              </a:prstGeom>
              <a:noFill/>
            </p:spPr>
            <p:txBody>
              <a:bodyPr wrap="square" rtlCol="0">
                <a:spAutoFit/>
              </a:bodyPr>
              <a:lstStyle/>
              <a:p>
                <a:r>
                  <a:rPr lang="en-US" dirty="0"/>
                  <a:t>Dec- Feb</a:t>
                </a:r>
              </a:p>
            </p:txBody>
          </p:sp>
          <p:sp>
            <p:nvSpPr>
              <p:cNvPr id="11" name="TextBox 10"/>
              <p:cNvSpPr txBox="1"/>
              <p:nvPr/>
            </p:nvSpPr>
            <p:spPr>
              <a:xfrm>
                <a:off x="3990885" y="2536238"/>
                <a:ext cx="1375873" cy="369332"/>
              </a:xfrm>
              <a:prstGeom prst="rect">
                <a:avLst/>
              </a:prstGeom>
              <a:noFill/>
            </p:spPr>
            <p:txBody>
              <a:bodyPr wrap="square" rtlCol="0">
                <a:spAutoFit/>
              </a:bodyPr>
              <a:lstStyle/>
              <a:p>
                <a:r>
                  <a:rPr lang="en-US" dirty="0"/>
                  <a:t>Mar-May</a:t>
                </a:r>
              </a:p>
            </p:txBody>
          </p:sp>
        </p:grpSp>
      </p:grpSp>
    </p:spTree>
    <p:extLst>
      <p:ext uri="{BB962C8B-B14F-4D97-AF65-F5344CB8AC3E}">
        <p14:creationId xmlns:p14="http://schemas.microsoft.com/office/powerpoint/2010/main" val="2905950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How Rainfall Distribution Impacts Farming -Why does it matter when it rains?</a:t>
            </a:r>
          </a:p>
        </p:txBody>
      </p:sp>
      <p:sp>
        <p:nvSpPr>
          <p:cNvPr id="3" name="Content Placeholder 2"/>
          <p:cNvSpPr>
            <a:spLocks noGrp="1"/>
          </p:cNvSpPr>
          <p:nvPr>
            <p:ph idx="1"/>
          </p:nvPr>
        </p:nvSpPr>
        <p:spPr/>
        <p:txBody>
          <a:bodyPr>
            <a:normAutofit/>
          </a:bodyPr>
          <a:lstStyle/>
          <a:p>
            <a:r>
              <a:rPr lang="en-US" dirty="0" err="1" smtClean="0"/>
              <a:t>Dryland</a:t>
            </a:r>
            <a:r>
              <a:rPr lang="en-US" dirty="0" smtClean="0"/>
              <a:t> farming relies on stored soil water and precipitation that falls during crop growth</a:t>
            </a:r>
          </a:p>
          <a:p>
            <a:endParaRPr lang="en-US" dirty="0" smtClean="0"/>
          </a:p>
          <a:p>
            <a:r>
              <a:rPr lang="en-US" dirty="0" smtClean="0"/>
              <a:t>Soils are limited in the amount of water that can be stored</a:t>
            </a:r>
          </a:p>
          <a:p>
            <a:endParaRPr lang="en-US" dirty="0"/>
          </a:p>
          <a:p>
            <a:r>
              <a:rPr lang="en-US" dirty="0" smtClean="0"/>
              <a:t>Less precipitation in </a:t>
            </a:r>
            <a:r>
              <a:rPr lang="en-US" dirty="0"/>
              <a:t>summers when plants are actively growing can </a:t>
            </a:r>
            <a:r>
              <a:rPr lang="en-US" dirty="0" smtClean="0"/>
              <a:t>reduce the amount of water available to plants</a:t>
            </a:r>
            <a:endParaRPr lang="en-US" dirty="0"/>
          </a:p>
          <a:p>
            <a:pPr marL="0" indent="0">
              <a:buNone/>
            </a:pPr>
            <a:endParaRPr lang="en-US" dirty="0"/>
          </a:p>
          <a:p>
            <a:r>
              <a:rPr lang="en-US" dirty="0" smtClean="0"/>
              <a:t>Increase in Fall and Spring rains </a:t>
            </a:r>
            <a:r>
              <a:rPr lang="en-US" dirty="0"/>
              <a:t>c</a:t>
            </a:r>
            <a:r>
              <a:rPr lang="en-US" dirty="0" smtClean="0"/>
              <a:t>an lead to muddy conditions when farmers need to be in the field planting</a:t>
            </a:r>
          </a:p>
          <a:p>
            <a:endParaRPr lang="en-US" dirty="0" smtClean="0"/>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10070185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much soil water do dry-land crops need?</a:t>
            </a:r>
            <a:endParaRPr lang="en-US" dirty="0"/>
          </a:p>
        </p:txBody>
      </p:sp>
      <p:sp>
        <p:nvSpPr>
          <p:cNvPr id="3" name="Content Placeholder 2"/>
          <p:cNvSpPr>
            <a:spLocks noGrp="1"/>
          </p:cNvSpPr>
          <p:nvPr>
            <p:ph idx="1"/>
          </p:nvPr>
        </p:nvSpPr>
        <p:spPr/>
        <p:txBody>
          <a:bodyPr/>
          <a:lstStyle/>
          <a:p>
            <a:r>
              <a:rPr lang="en-US" dirty="0" smtClean="0"/>
              <a:t>Crop yield is directly related to the amount of water stored in soil at planting and related to precipitation during plant growth</a:t>
            </a:r>
          </a:p>
          <a:p>
            <a:endParaRPr lang="en-US" dirty="0" smtClean="0"/>
          </a:p>
          <a:p>
            <a:pPr marL="0" indent="0">
              <a:buNone/>
            </a:pPr>
            <a:endParaRPr lang="en-US" dirty="0" smtClean="0"/>
          </a:p>
          <a:p>
            <a:endParaRPr lang="en-US"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87196" y="3001667"/>
            <a:ext cx="4082038" cy="3096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78012" y="2999575"/>
            <a:ext cx="4033615" cy="30986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3479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Bottom Line</a:t>
            </a:r>
            <a:endParaRPr lang="en-US" dirty="0"/>
          </a:p>
        </p:txBody>
      </p:sp>
      <p:sp>
        <p:nvSpPr>
          <p:cNvPr id="3" name="Content Placeholder 2"/>
          <p:cNvSpPr>
            <a:spLocks noGrp="1"/>
          </p:cNvSpPr>
          <p:nvPr>
            <p:ph idx="1"/>
          </p:nvPr>
        </p:nvSpPr>
        <p:spPr/>
        <p:txBody>
          <a:bodyPr>
            <a:normAutofit fontScale="85000" lnSpcReduction="20000"/>
          </a:bodyPr>
          <a:lstStyle/>
          <a:p>
            <a:pPr>
              <a:buClr>
                <a:schemeClr val="accent1">
                  <a:lumMod val="50000"/>
                </a:schemeClr>
              </a:buClr>
            </a:pPr>
            <a:r>
              <a:rPr lang="en-US" sz="2800" dirty="0"/>
              <a:t>Dryland farming uses moisture in the soil profile</a:t>
            </a:r>
          </a:p>
          <a:p>
            <a:pPr>
              <a:buClr>
                <a:schemeClr val="accent1">
                  <a:lumMod val="50000"/>
                </a:schemeClr>
              </a:buClr>
            </a:pPr>
            <a:endParaRPr lang="en-US" sz="2800" dirty="0"/>
          </a:p>
          <a:p>
            <a:pPr>
              <a:buClr>
                <a:schemeClr val="accent1">
                  <a:lumMod val="50000"/>
                </a:schemeClr>
              </a:buClr>
            </a:pPr>
            <a:r>
              <a:rPr lang="en-US" sz="2800" dirty="0"/>
              <a:t>More stored water the more production per acre</a:t>
            </a:r>
          </a:p>
          <a:p>
            <a:pPr>
              <a:buClr>
                <a:schemeClr val="accent1">
                  <a:lumMod val="50000"/>
                </a:schemeClr>
              </a:buClr>
            </a:pPr>
            <a:endParaRPr lang="en-US" sz="2800" dirty="0"/>
          </a:p>
          <a:p>
            <a:pPr>
              <a:buClr>
                <a:schemeClr val="accent1">
                  <a:lumMod val="50000"/>
                </a:schemeClr>
              </a:buClr>
            </a:pPr>
            <a:r>
              <a:rPr lang="en-US" sz="2800" dirty="0"/>
              <a:t>It is estimated for every additional inch of water available to wheat in a winter wheat – summer fallow system will produce 7 bushels/acre</a:t>
            </a:r>
            <a:r>
              <a:rPr lang="en-US" sz="2800" baseline="30000" dirty="0"/>
              <a:t>1</a:t>
            </a:r>
            <a:r>
              <a:rPr lang="en-US" sz="2800" dirty="0"/>
              <a:t> </a:t>
            </a:r>
          </a:p>
          <a:p>
            <a:pPr>
              <a:buClr>
                <a:schemeClr val="accent1">
                  <a:lumMod val="50000"/>
                </a:schemeClr>
              </a:buClr>
            </a:pPr>
            <a:endParaRPr lang="en-US" sz="2800" dirty="0"/>
          </a:p>
          <a:p>
            <a:pPr>
              <a:buClr>
                <a:schemeClr val="accent1">
                  <a:lumMod val="50000"/>
                </a:schemeClr>
              </a:buClr>
            </a:pPr>
            <a:r>
              <a:rPr lang="en-US" sz="2800" dirty="0"/>
              <a:t>Finding ways to prevent water from running off or evaporating increases the profits for farmers</a:t>
            </a:r>
          </a:p>
          <a:p>
            <a:endParaRPr lang="en-US" dirty="0"/>
          </a:p>
          <a:p>
            <a:pPr marL="0" indent="0">
              <a:buNone/>
            </a:pPr>
            <a:endParaRPr lang="en-US" dirty="0"/>
          </a:p>
          <a:p>
            <a:pPr marL="0" indent="0">
              <a:buNone/>
            </a:pPr>
            <a:endParaRPr lang="en-US" dirty="0" smtClean="0"/>
          </a:p>
          <a:p>
            <a:endParaRPr lang="en-US" sz="1100" dirty="0"/>
          </a:p>
          <a:p>
            <a:r>
              <a:rPr lang="en-US" sz="900" dirty="0"/>
              <a:t>1 - </a:t>
            </a:r>
            <a:r>
              <a:rPr lang="en-US" sz="900" dirty="0" err="1"/>
              <a:t>Schillinger</a:t>
            </a:r>
            <a:r>
              <a:rPr lang="en-US" sz="900" dirty="0"/>
              <a:t> W., </a:t>
            </a:r>
            <a:r>
              <a:rPr lang="en-US" sz="900" dirty="0" err="1"/>
              <a:t>Schofstoll</a:t>
            </a:r>
            <a:r>
              <a:rPr lang="en-US" sz="900" dirty="0"/>
              <a:t> S., </a:t>
            </a:r>
            <a:r>
              <a:rPr lang="en-US" sz="900" dirty="0" err="1"/>
              <a:t>Alldredge</a:t>
            </a:r>
            <a:r>
              <a:rPr lang="en-US" sz="900" dirty="0"/>
              <a:t> J. Washington State University Extension and USDA.  </a:t>
            </a:r>
            <a:r>
              <a:rPr lang="en-US" sz="900" i="1" dirty="0"/>
              <a:t>Predicting Wheat Grain Yields Based on Available Water</a:t>
            </a:r>
            <a:r>
              <a:rPr lang="en-US" sz="900" dirty="0"/>
              <a:t>. </a:t>
            </a:r>
            <a:br>
              <a:rPr lang="en-US" sz="900" dirty="0"/>
            </a:br>
            <a:r>
              <a:rPr lang="en-US" sz="900" dirty="0"/>
              <a:t>Bulletin EM049E. Pullman, WA.  April 2012</a:t>
            </a:r>
          </a:p>
        </p:txBody>
      </p:sp>
    </p:spTree>
    <p:extLst>
      <p:ext uri="{BB962C8B-B14F-4D97-AF65-F5344CB8AC3E}">
        <p14:creationId xmlns:p14="http://schemas.microsoft.com/office/powerpoint/2010/main" val="3930152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does precipitation matter to irrigated Farms?</a:t>
            </a:r>
            <a:endParaRPr lang="en-US" dirty="0"/>
          </a:p>
        </p:txBody>
      </p:sp>
      <p:sp>
        <p:nvSpPr>
          <p:cNvPr id="3" name="Content Placeholder 2"/>
          <p:cNvSpPr>
            <a:spLocks noGrp="1"/>
          </p:cNvSpPr>
          <p:nvPr>
            <p:ph idx="1"/>
          </p:nvPr>
        </p:nvSpPr>
        <p:spPr>
          <a:xfrm>
            <a:off x="385012" y="1600200"/>
            <a:ext cx="5505984" cy="5257800"/>
          </a:xfrm>
        </p:spPr>
        <p:txBody>
          <a:bodyPr/>
          <a:lstStyle/>
          <a:p>
            <a:pPr>
              <a:buClr>
                <a:schemeClr val="accent1">
                  <a:lumMod val="50000"/>
                </a:schemeClr>
              </a:buClr>
            </a:pPr>
            <a:r>
              <a:rPr lang="en-US" dirty="0" smtClean="0"/>
              <a:t>Irrigation practices rely on stored precipitation in reservoirs.</a:t>
            </a:r>
          </a:p>
          <a:p>
            <a:pPr marL="0" indent="0">
              <a:buClr>
                <a:schemeClr val="accent1">
                  <a:lumMod val="50000"/>
                </a:schemeClr>
              </a:buClr>
              <a:buNone/>
            </a:pPr>
            <a:endParaRPr lang="en-US" dirty="0" smtClean="0"/>
          </a:p>
          <a:p>
            <a:pPr>
              <a:buClr>
                <a:schemeClr val="accent1">
                  <a:lumMod val="50000"/>
                </a:schemeClr>
              </a:buClr>
            </a:pPr>
            <a:r>
              <a:rPr lang="en-US" dirty="0" smtClean="0"/>
              <a:t>Changes in precipitation distribution will have potential impacts on water available for irrigation.  </a:t>
            </a:r>
          </a:p>
          <a:p>
            <a:pPr marL="0" indent="0">
              <a:buClr>
                <a:schemeClr val="accent1">
                  <a:lumMod val="50000"/>
                </a:schemeClr>
              </a:buClr>
              <a:buNone/>
            </a:pPr>
            <a:endParaRPr lang="en-US" dirty="0" smtClean="0"/>
          </a:p>
          <a:p>
            <a:pPr>
              <a:buClr>
                <a:schemeClr val="accent1">
                  <a:lumMod val="50000"/>
                </a:schemeClr>
              </a:buClr>
            </a:pPr>
            <a:r>
              <a:rPr lang="en-US" dirty="0" smtClean="0"/>
              <a:t>Warmer wetter winters = less water stored in snowpack</a:t>
            </a:r>
            <a:endParaRPr lang="en-US"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79494" y="1387013"/>
            <a:ext cx="3469053" cy="52170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7860632" y="6604084"/>
            <a:ext cx="3114803" cy="253916"/>
          </a:xfrm>
          <a:prstGeom prst="rect">
            <a:avLst/>
          </a:prstGeom>
          <a:noFill/>
        </p:spPr>
        <p:txBody>
          <a:bodyPr wrap="square" rtlCol="0">
            <a:spAutoFit/>
          </a:bodyPr>
          <a:lstStyle/>
          <a:p>
            <a:r>
              <a:rPr lang="en-US" sz="1050" dirty="0"/>
              <a:t>Hermiston, OR. Photo courtesy of USDA-ARS</a:t>
            </a:r>
          </a:p>
        </p:txBody>
      </p:sp>
    </p:spTree>
    <p:extLst>
      <p:ext uri="{BB962C8B-B14F-4D97-AF65-F5344CB8AC3E}">
        <p14:creationId xmlns:p14="http://schemas.microsoft.com/office/powerpoint/2010/main" val="3127594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Cultivation practices to increase soil moisture:</a:t>
            </a:r>
            <a:endParaRPr lang="en-US" dirty="0"/>
          </a:p>
        </p:txBody>
      </p:sp>
      <p:sp>
        <p:nvSpPr>
          <p:cNvPr id="3" name="Content Placeholder 2"/>
          <p:cNvSpPr>
            <a:spLocks noGrp="1"/>
          </p:cNvSpPr>
          <p:nvPr>
            <p:ph idx="1"/>
          </p:nvPr>
        </p:nvSpPr>
        <p:spPr/>
        <p:txBody>
          <a:bodyPr/>
          <a:lstStyle/>
          <a:p>
            <a:pPr>
              <a:buClr>
                <a:schemeClr val="accent1">
                  <a:lumMod val="50000"/>
                </a:schemeClr>
              </a:buClr>
            </a:pPr>
            <a:r>
              <a:rPr lang="en-US" dirty="0" smtClean="0"/>
              <a:t>In drier areas many farmers will have a fallow season as part of their crop rotation</a:t>
            </a:r>
            <a:r>
              <a:rPr lang="en-US" dirty="0"/>
              <a:t> </a:t>
            </a:r>
            <a:r>
              <a:rPr lang="en-US" dirty="0" smtClean="0"/>
              <a:t>to have additional stored water</a:t>
            </a:r>
          </a:p>
          <a:p>
            <a:pPr>
              <a:buClr>
                <a:schemeClr val="accent1">
                  <a:lumMod val="50000"/>
                </a:schemeClr>
              </a:buClr>
            </a:pPr>
            <a:r>
              <a:rPr lang="en-US" dirty="0" smtClean="0"/>
              <a:t>Fallow land has nothing grown on it for a season</a:t>
            </a:r>
            <a:endParaRPr lang="en-US" dirty="0"/>
          </a:p>
        </p:txBody>
      </p:sp>
      <p:pic>
        <p:nvPicPr>
          <p:cNvPr id="5" name="Picture 4" descr="DSC03727.JPG"/>
          <p:cNvPicPr>
            <a:picLocks noChangeAspect="1"/>
          </p:cNvPicPr>
          <p:nvPr/>
        </p:nvPicPr>
        <p:blipFill>
          <a:blip r:embed="rId3"/>
          <a:stretch>
            <a:fillRect/>
          </a:stretch>
        </p:blipFill>
        <p:spPr>
          <a:xfrm>
            <a:off x="3733195" y="3419901"/>
            <a:ext cx="4847589" cy="3251926"/>
          </a:xfrm>
          <a:prstGeom prst="rect">
            <a:avLst/>
          </a:prstGeom>
        </p:spPr>
      </p:pic>
    </p:spTree>
    <p:extLst>
      <p:ext uri="{BB962C8B-B14F-4D97-AF65-F5344CB8AC3E}">
        <p14:creationId xmlns:p14="http://schemas.microsoft.com/office/powerpoint/2010/main" val="2474168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432039967"/>
              </p:ext>
            </p:extLst>
          </p:nvPr>
        </p:nvGraphicFramePr>
        <p:xfrm>
          <a:off x="320054" y="1524000"/>
          <a:ext cx="3800475" cy="4876800"/>
        </p:xfrm>
        <a:graphic>
          <a:graphicData uri="http://schemas.openxmlformats.org/presentationml/2006/ole">
            <mc:AlternateContent xmlns:mc="http://schemas.openxmlformats.org/markup-compatibility/2006">
              <mc:Choice xmlns:v="urn:schemas-microsoft-com:vml" Requires="v">
                <p:oleObj spid="_x0000_s1042" name="Document" r:id="rId3" imgW="6858000" imgH="8801100" progId="Word.Document.12">
                  <p:embed/>
                </p:oleObj>
              </mc:Choice>
              <mc:Fallback>
                <p:oleObj name="Document" r:id="rId3" imgW="6858000" imgH="8801100" progId="Word.Document.12">
                  <p:embed/>
                  <p:pic>
                    <p:nvPicPr>
                      <p:cNvPr id="0" name=""/>
                      <p:cNvPicPr/>
                      <p:nvPr/>
                    </p:nvPicPr>
                    <p:blipFill>
                      <a:blip r:embed="rId4"/>
                      <a:stretch>
                        <a:fillRect/>
                      </a:stretch>
                    </p:blipFill>
                    <p:spPr>
                      <a:xfrm>
                        <a:off x="320054" y="1524000"/>
                        <a:ext cx="3800475" cy="4876800"/>
                      </a:xfrm>
                      <a:prstGeom prst="rect">
                        <a:avLst/>
                      </a:prstGeom>
                    </p:spPr>
                  </p:pic>
                </p:oleObj>
              </mc:Fallback>
            </mc:AlternateContent>
          </a:graphicData>
        </a:graphic>
      </p:graphicFrame>
    </p:spTree>
    <p:extLst>
      <p:ext uri="{BB962C8B-B14F-4D97-AF65-F5344CB8AC3E}">
        <p14:creationId xmlns:p14="http://schemas.microsoft.com/office/powerpoint/2010/main" val="422512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Cultivation practices to increase soil moisture </a:t>
            </a:r>
            <a:endParaRPr lang="en-US" dirty="0"/>
          </a:p>
        </p:txBody>
      </p:sp>
      <p:sp>
        <p:nvSpPr>
          <p:cNvPr id="3" name="Content Placeholder 2"/>
          <p:cNvSpPr>
            <a:spLocks noGrp="1"/>
          </p:cNvSpPr>
          <p:nvPr>
            <p:ph idx="1"/>
          </p:nvPr>
        </p:nvSpPr>
        <p:spPr>
          <a:xfrm>
            <a:off x="2941985" y="1600201"/>
            <a:ext cx="7268815" cy="1645415"/>
          </a:xfrm>
        </p:spPr>
        <p:txBody>
          <a:bodyPr>
            <a:normAutofit/>
          </a:bodyPr>
          <a:lstStyle/>
          <a:p>
            <a:r>
              <a:rPr lang="en-US" dirty="0" smtClean="0"/>
              <a:t>Reduced Tillage:  tilling with the intent on leave 30% or more of the field covered crop residues.  </a:t>
            </a:r>
          </a:p>
          <a:p>
            <a:r>
              <a:rPr lang="en-US" dirty="0" smtClean="0"/>
              <a:t>Reducing tillage increases soil organic matter which increases the soils ability to store water</a:t>
            </a:r>
            <a:endParaRPr lang="en-US" dirty="0"/>
          </a:p>
        </p:txBody>
      </p:sp>
      <p:sp>
        <p:nvSpPr>
          <p:cNvPr id="4" name="TextBox 3"/>
          <p:cNvSpPr txBox="1"/>
          <p:nvPr/>
        </p:nvSpPr>
        <p:spPr>
          <a:xfrm>
            <a:off x="3410953" y="6436783"/>
            <a:ext cx="2333001" cy="369332"/>
          </a:xfrm>
          <a:prstGeom prst="rect">
            <a:avLst/>
          </a:prstGeom>
          <a:noFill/>
        </p:spPr>
        <p:txBody>
          <a:bodyPr wrap="square" rtlCol="0">
            <a:spAutoFit/>
          </a:bodyPr>
          <a:lstStyle/>
          <a:p>
            <a:r>
              <a:rPr lang="en-US" dirty="0"/>
              <a:t>Conventional Tillage </a:t>
            </a:r>
          </a:p>
        </p:txBody>
      </p:sp>
      <p:sp>
        <p:nvSpPr>
          <p:cNvPr id="5" name="TextBox 4"/>
          <p:cNvSpPr txBox="1"/>
          <p:nvPr/>
        </p:nvSpPr>
        <p:spPr>
          <a:xfrm>
            <a:off x="6447443" y="6377458"/>
            <a:ext cx="2333001" cy="369332"/>
          </a:xfrm>
          <a:prstGeom prst="rect">
            <a:avLst/>
          </a:prstGeom>
          <a:noFill/>
        </p:spPr>
        <p:txBody>
          <a:bodyPr wrap="square" rtlCol="0">
            <a:spAutoFit/>
          </a:bodyPr>
          <a:lstStyle/>
          <a:p>
            <a:r>
              <a:rPr lang="en-US" dirty="0"/>
              <a:t>Reduced Tillage</a:t>
            </a:r>
          </a:p>
        </p:txBody>
      </p:sp>
      <p:pic>
        <p:nvPicPr>
          <p:cNvPr id="6" name="Picture 5" descr="DSC03656.JPG"/>
          <p:cNvPicPr>
            <a:picLocks noChangeAspect="1"/>
          </p:cNvPicPr>
          <p:nvPr/>
        </p:nvPicPr>
        <p:blipFill>
          <a:blip r:embed="rId3"/>
          <a:stretch>
            <a:fillRect/>
          </a:stretch>
        </p:blipFill>
        <p:spPr>
          <a:xfrm>
            <a:off x="3410952" y="3247978"/>
            <a:ext cx="2333001" cy="3116251"/>
          </a:xfrm>
          <a:prstGeom prst="rect">
            <a:avLst/>
          </a:prstGeom>
        </p:spPr>
      </p:pic>
      <p:pic>
        <p:nvPicPr>
          <p:cNvPr id="7" name="Picture 6" descr="reduced_till.JPG"/>
          <p:cNvPicPr>
            <a:picLocks noChangeAspect="1"/>
          </p:cNvPicPr>
          <p:nvPr/>
        </p:nvPicPr>
        <p:blipFill>
          <a:blip r:embed="rId4"/>
          <a:srcRect t="17197" r="48498"/>
          <a:stretch>
            <a:fillRect/>
          </a:stretch>
        </p:blipFill>
        <p:spPr>
          <a:xfrm>
            <a:off x="6195989" y="3245616"/>
            <a:ext cx="2597281" cy="3131843"/>
          </a:xfrm>
          <a:prstGeom prst="rect">
            <a:avLst/>
          </a:prstGeom>
        </p:spPr>
      </p:pic>
    </p:spTree>
    <p:extLst>
      <p:ext uri="{BB962C8B-B14F-4D97-AF65-F5344CB8AC3E}">
        <p14:creationId xmlns:p14="http://schemas.microsoft.com/office/powerpoint/2010/main" val="73579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Cultivation practices to increase soil moisture </a:t>
            </a:r>
            <a:endParaRPr lang="en-US" dirty="0"/>
          </a:p>
        </p:txBody>
      </p:sp>
      <p:sp>
        <p:nvSpPr>
          <p:cNvPr id="3" name="Content Placeholder 2"/>
          <p:cNvSpPr>
            <a:spLocks noGrp="1"/>
          </p:cNvSpPr>
          <p:nvPr>
            <p:ph idx="1"/>
          </p:nvPr>
        </p:nvSpPr>
        <p:spPr>
          <a:xfrm>
            <a:off x="2941985" y="1600200"/>
            <a:ext cx="7268815" cy="2196754"/>
          </a:xfrm>
        </p:spPr>
        <p:txBody>
          <a:bodyPr/>
          <a:lstStyle/>
          <a:p>
            <a:r>
              <a:rPr lang="en-US" dirty="0" smtClean="0"/>
              <a:t>No-Till:  Is a practice the minimizes soils disturbance and results in increased residue retention.</a:t>
            </a:r>
          </a:p>
          <a:p>
            <a:r>
              <a:rPr lang="en-US" dirty="0" smtClean="0"/>
              <a:t>This practice optimizes soil organic matter content which increases the soil’s water holding capacity   </a:t>
            </a:r>
          </a:p>
        </p:txBody>
      </p:sp>
      <p:sp>
        <p:nvSpPr>
          <p:cNvPr id="5" name="TextBox 4"/>
          <p:cNvSpPr txBox="1"/>
          <p:nvPr/>
        </p:nvSpPr>
        <p:spPr>
          <a:xfrm>
            <a:off x="6231308" y="5835353"/>
            <a:ext cx="2401368" cy="369332"/>
          </a:xfrm>
          <a:prstGeom prst="rect">
            <a:avLst/>
          </a:prstGeom>
          <a:noFill/>
        </p:spPr>
        <p:txBody>
          <a:bodyPr wrap="square" rtlCol="0">
            <a:spAutoFit/>
          </a:bodyPr>
          <a:lstStyle/>
          <a:p>
            <a:r>
              <a:rPr lang="en-US" dirty="0"/>
              <a:t>No-Till (picture)</a:t>
            </a:r>
          </a:p>
        </p:txBody>
      </p:sp>
      <p:pic>
        <p:nvPicPr>
          <p:cNvPr id="6" name="Picture 5" descr="100_6548.jpg"/>
          <p:cNvPicPr>
            <a:picLocks noChangeAspect="1"/>
          </p:cNvPicPr>
          <p:nvPr/>
        </p:nvPicPr>
        <p:blipFill>
          <a:blip r:embed="rId3"/>
          <a:stretch>
            <a:fillRect/>
          </a:stretch>
        </p:blipFill>
        <p:spPr>
          <a:xfrm>
            <a:off x="4103501" y="3545286"/>
            <a:ext cx="4320806" cy="3240604"/>
          </a:xfrm>
          <a:prstGeom prst="rect">
            <a:avLst/>
          </a:prstGeom>
        </p:spPr>
      </p:pic>
      <p:sp>
        <p:nvSpPr>
          <p:cNvPr id="4" name="TextBox 3"/>
          <p:cNvSpPr txBox="1"/>
          <p:nvPr/>
        </p:nvSpPr>
        <p:spPr>
          <a:xfrm>
            <a:off x="4169642" y="4182039"/>
            <a:ext cx="1637961" cy="307777"/>
          </a:xfrm>
          <a:prstGeom prst="rect">
            <a:avLst/>
          </a:prstGeom>
          <a:solidFill>
            <a:srgbClr val="FFFFFF"/>
          </a:solidFill>
        </p:spPr>
        <p:txBody>
          <a:bodyPr wrap="square" rtlCol="0">
            <a:spAutoFit/>
          </a:bodyPr>
          <a:lstStyle/>
          <a:p>
            <a:r>
              <a:rPr lang="en-US" sz="1400" dirty="0"/>
              <a:t>Conventional Till</a:t>
            </a:r>
          </a:p>
        </p:txBody>
      </p:sp>
      <p:sp>
        <p:nvSpPr>
          <p:cNvPr id="7" name="TextBox 6"/>
          <p:cNvSpPr txBox="1"/>
          <p:nvPr/>
        </p:nvSpPr>
        <p:spPr>
          <a:xfrm>
            <a:off x="7159558" y="6204686"/>
            <a:ext cx="1014625" cy="307777"/>
          </a:xfrm>
          <a:prstGeom prst="rect">
            <a:avLst/>
          </a:prstGeom>
          <a:solidFill>
            <a:srgbClr val="FFFFFF"/>
          </a:solidFill>
        </p:spPr>
        <p:txBody>
          <a:bodyPr wrap="square" rtlCol="0">
            <a:spAutoFit/>
          </a:bodyPr>
          <a:lstStyle/>
          <a:p>
            <a:pPr algn="ctr"/>
            <a:r>
              <a:rPr lang="en-US" sz="1400" dirty="0"/>
              <a:t>No-Till</a:t>
            </a:r>
          </a:p>
        </p:txBody>
      </p:sp>
    </p:spTree>
    <p:extLst>
      <p:ext uri="{BB962C8B-B14F-4D97-AF65-F5344CB8AC3E}">
        <p14:creationId xmlns:p14="http://schemas.microsoft.com/office/powerpoint/2010/main" val="735790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Erosion	</a:t>
            </a:r>
            <a:endParaRPr lang="en-US" dirty="0">
              <a:solidFill>
                <a:schemeClr val="bg1"/>
              </a:solidFill>
            </a:endParaRPr>
          </a:p>
        </p:txBody>
      </p:sp>
      <p:sp>
        <p:nvSpPr>
          <p:cNvPr id="3" name="Content Placeholder 2"/>
          <p:cNvSpPr>
            <a:spLocks noGrp="1"/>
          </p:cNvSpPr>
          <p:nvPr>
            <p:ph idx="1"/>
          </p:nvPr>
        </p:nvSpPr>
        <p:spPr>
          <a:xfrm>
            <a:off x="1981200" y="5647224"/>
            <a:ext cx="8229600" cy="1210777"/>
          </a:xfrm>
        </p:spPr>
        <p:txBody>
          <a:bodyPr/>
          <a:lstStyle/>
          <a:p>
            <a:r>
              <a:rPr lang="en-US" b="1" dirty="0" smtClean="0">
                <a:solidFill>
                  <a:schemeClr val="bg1"/>
                </a:solidFill>
              </a:rPr>
              <a:t>Erosion</a:t>
            </a:r>
            <a:r>
              <a:rPr lang="en-US" dirty="0" smtClean="0">
                <a:solidFill>
                  <a:schemeClr val="bg1"/>
                </a:solidFill>
              </a:rPr>
              <a:t>:  is the detachment transport and deposition of soil particles due to the impact from rain drops, movement of water, and wind.</a:t>
            </a:r>
            <a:endParaRPr lang="en-US" dirty="0">
              <a:solidFill>
                <a:schemeClr val="bg1"/>
              </a:solidFill>
            </a:endParaRPr>
          </a:p>
        </p:txBody>
      </p:sp>
      <p:pic>
        <p:nvPicPr>
          <p:cNvPr id="4" name="Picture 3"/>
          <p:cNvPicPr>
            <a:picLocks noChangeAspect="1"/>
          </p:cNvPicPr>
          <p:nvPr/>
        </p:nvPicPr>
        <p:blipFill>
          <a:blip r:embed="rId3"/>
          <a:srcRect l="2082" r="7251"/>
          <a:stretch>
            <a:fillRect/>
          </a:stretch>
        </p:blipFill>
        <p:spPr>
          <a:xfrm>
            <a:off x="1066800" y="1"/>
            <a:ext cx="9144000" cy="6858000"/>
          </a:xfrm>
          <a:prstGeom prst="rect">
            <a:avLst/>
          </a:prstGeom>
        </p:spPr>
      </p:pic>
      <p:sp>
        <p:nvSpPr>
          <p:cNvPr id="5" name="TextBox 4"/>
          <p:cNvSpPr txBox="1"/>
          <p:nvPr/>
        </p:nvSpPr>
        <p:spPr>
          <a:xfrm>
            <a:off x="1066800" y="-87242"/>
            <a:ext cx="3781756" cy="707886"/>
          </a:xfrm>
          <a:prstGeom prst="rect">
            <a:avLst/>
          </a:prstGeom>
          <a:noFill/>
        </p:spPr>
        <p:txBody>
          <a:bodyPr wrap="square" rtlCol="0">
            <a:spAutoFit/>
          </a:bodyPr>
          <a:lstStyle/>
          <a:p>
            <a:r>
              <a:rPr lang="en-US" sz="4000" dirty="0">
                <a:solidFill>
                  <a:schemeClr val="tx2"/>
                </a:solidFill>
              </a:rPr>
              <a:t>Erosion:</a:t>
            </a:r>
          </a:p>
        </p:txBody>
      </p:sp>
      <p:sp>
        <p:nvSpPr>
          <p:cNvPr id="6" name="Left Arrow 5"/>
          <p:cNvSpPr/>
          <p:nvPr/>
        </p:nvSpPr>
        <p:spPr>
          <a:xfrm>
            <a:off x="6961166" y="2354373"/>
            <a:ext cx="1869472" cy="413799"/>
          </a:xfrm>
          <a:prstGeom prst="leftArrow">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7403560" y="2354372"/>
            <a:ext cx="1170204" cy="369332"/>
          </a:xfrm>
          <a:prstGeom prst="rect">
            <a:avLst/>
          </a:prstGeom>
          <a:noFill/>
        </p:spPr>
        <p:txBody>
          <a:bodyPr wrap="square" rtlCol="0">
            <a:spAutoFit/>
          </a:bodyPr>
          <a:lstStyle/>
          <a:p>
            <a:r>
              <a:rPr lang="en-US" dirty="0">
                <a:solidFill>
                  <a:schemeClr val="bg1"/>
                </a:solidFill>
              </a:rPr>
              <a:t>Shovel</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Cultivation practices to reduce runoff and erosion</a:t>
            </a:r>
            <a:endParaRPr lang="en-US" dirty="0"/>
          </a:p>
        </p:txBody>
      </p:sp>
      <p:grpSp>
        <p:nvGrpSpPr>
          <p:cNvPr id="7" name="Group 6"/>
          <p:cNvGrpSpPr/>
          <p:nvPr/>
        </p:nvGrpSpPr>
        <p:grpSpPr>
          <a:xfrm>
            <a:off x="2857766" y="1784249"/>
            <a:ext cx="6640591" cy="4595389"/>
            <a:chOff x="1333765" y="1470330"/>
            <a:chExt cx="6640591" cy="4595389"/>
          </a:xfrm>
        </p:grpSpPr>
        <p:pic>
          <p:nvPicPr>
            <p:cNvPr id="4" name="Picture 4" descr="100_6553"/>
            <p:cNvPicPr>
              <a:picLocks noChangeAspect="1" noChangeArrowheads="1"/>
            </p:cNvPicPr>
            <p:nvPr/>
          </p:nvPicPr>
          <p:blipFill>
            <a:blip r:embed="rId3"/>
            <a:srcRect/>
            <a:stretch>
              <a:fillRect/>
            </a:stretch>
          </p:blipFill>
          <p:spPr bwMode="auto">
            <a:xfrm>
              <a:off x="1333765" y="1470330"/>
              <a:ext cx="6127185" cy="4595389"/>
            </a:xfrm>
            <a:prstGeom prst="rect">
              <a:avLst/>
            </a:prstGeom>
            <a:noFill/>
            <a:ln w="9525">
              <a:noFill/>
              <a:miter lim="800000"/>
              <a:headEnd/>
              <a:tailEnd/>
            </a:ln>
            <a:effectLst/>
          </p:spPr>
        </p:pic>
        <p:sp>
          <p:nvSpPr>
            <p:cNvPr id="5" name="TextBox 4"/>
            <p:cNvSpPr txBox="1"/>
            <p:nvPr/>
          </p:nvSpPr>
          <p:spPr>
            <a:xfrm>
              <a:off x="1650078" y="1997237"/>
              <a:ext cx="961978" cy="369332"/>
            </a:xfrm>
            <a:prstGeom prst="rect">
              <a:avLst/>
            </a:prstGeom>
            <a:solidFill>
              <a:srgbClr val="FFFFFF"/>
            </a:solidFill>
          </p:spPr>
          <p:txBody>
            <a:bodyPr wrap="square" rtlCol="0">
              <a:spAutoFit/>
            </a:bodyPr>
            <a:lstStyle/>
            <a:p>
              <a:r>
                <a:rPr lang="en-US" b="1" dirty="0">
                  <a:solidFill>
                    <a:schemeClr val="tx2"/>
                  </a:solidFill>
                </a:rPr>
                <a:t>No-Till</a:t>
              </a:r>
            </a:p>
          </p:txBody>
        </p:sp>
        <p:sp>
          <p:nvSpPr>
            <p:cNvPr id="6" name="TextBox 5"/>
            <p:cNvSpPr txBox="1"/>
            <p:nvPr/>
          </p:nvSpPr>
          <p:spPr>
            <a:xfrm>
              <a:off x="5923689" y="5295920"/>
              <a:ext cx="2050667" cy="369332"/>
            </a:xfrm>
            <a:prstGeom prst="rect">
              <a:avLst/>
            </a:prstGeom>
            <a:solidFill>
              <a:schemeClr val="bg1"/>
            </a:solidFill>
          </p:spPr>
          <p:txBody>
            <a:bodyPr wrap="square" rtlCol="0">
              <a:spAutoFit/>
            </a:bodyPr>
            <a:lstStyle/>
            <a:p>
              <a:r>
                <a:rPr lang="en-US" b="1" dirty="0">
                  <a:solidFill>
                    <a:schemeClr val="tx2"/>
                  </a:solidFill>
                </a:rPr>
                <a:t>Conventional till</a:t>
              </a:r>
            </a:p>
          </p:txBody>
        </p:sp>
      </p:grpSp>
      <p:sp>
        <p:nvSpPr>
          <p:cNvPr id="3" name="TextBox 2"/>
          <p:cNvSpPr txBox="1"/>
          <p:nvPr/>
        </p:nvSpPr>
        <p:spPr>
          <a:xfrm>
            <a:off x="2857765" y="6354803"/>
            <a:ext cx="3700814" cy="276999"/>
          </a:xfrm>
          <a:prstGeom prst="rect">
            <a:avLst/>
          </a:prstGeom>
          <a:noFill/>
        </p:spPr>
        <p:txBody>
          <a:bodyPr wrap="square" rtlCol="0">
            <a:spAutoFit/>
          </a:bodyPr>
          <a:lstStyle/>
          <a:p>
            <a:r>
              <a:rPr lang="en-US" sz="1200" dirty="0"/>
              <a:t>Photo courtesy of Bill </a:t>
            </a:r>
            <a:r>
              <a:rPr lang="en-US" sz="1200" dirty="0" err="1"/>
              <a:t>Jepsen</a:t>
            </a:r>
            <a:r>
              <a:rPr lang="en-US" sz="1200" dirty="0"/>
              <a:t>, OR</a:t>
            </a:r>
          </a:p>
        </p:txBody>
      </p:sp>
    </p:spTree>
    <p:extLst>
      <p:ext uri="{BB962C8B-B14F-4D97-AF65-F5344CB8AC3E}">
        <p14:creationId xmlns:p14="http://schemas.microsoft.com/office/powerpoint/2010/main" val="633609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precipitation and soil moisture affect fertilizer application?</a:t>
            </a:r>
            <a:endParaRPr lang="en-US" dirty="0"/>
          </a:p>
        </p:txBody>
      </p:sp>
      <p:sp>
        <p:nvSpPr>
          <p:cNvPr id="3" name="Content Placeholder 2"/>
          <p:cNvSpPr>
            <a:spLocks noGrp="1"/>
          </p:cNvSpPr>
          <p:nvPr>
            <p:ph idx="1"/>
          </p:nvPr>
        </p:nvSpPr>
        <p:spPr/>
        <p:txBody>
          <a:bodyPr>
            <a:normAutofit/>
          </a:bodyPr>
          <a:lstStyle/>
          <a:p>
            <a:r>
              <a:rPr lang="en-US" sz="2800" dirty="0" smtClean="0"/>
              <a:t>Fertilizer application rates are determined by an anticipated crop yield.</a:t>
            </a:r>
          </a:p>
          <a:p>
            <a:r>
              <a:rPr lang="en-US" sz="2800" dirty="0" smtClean="0"/>
              <a:t>In a wet year potential crop yield is greater than in a dry year.  This would mean more fertilizer would have to be applied to a crop in a wet year to fulfill their nutrient requirements.  </a:t>
            </a:r>
          </a:p>
          <a:p>
            <a:r>
              <a:rPr lang="en-US" sz="2800" dirty="0" smtClean="0"/>
              <a:t>In wetter years there is greater potential for fertilizer loss due to runoff and erosion.  It’s a double edge sword.  </a:t>
            </a:r>
          </a:p>
          <a:p>
            <a:endParaRPr lang="en-US" sz="2800" dirty="0"/>
          </a:p>
        </p:txBody>
      </p:sp>
    </p:spTree>
    <p:extLst>
      <p:ext uri="{BB962C8B-B14F-4D97-AF65-F5344CB8AC3E}">
        <p14:creationId xmlns:p14="http://schemas.microsoft.com/office/powerpoint/2010/main" val="2213228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on Frozen Soil</a:t>
            </a:r>
            <a:endParaRPr lang="en-US" dirty="0"/>
          </a:p>
        </p:txBody>
      </p:sp>
      <p:sp>
        <p:nvSpPr>
          <p:cNvPr id="3" name="Content Placeholder 2"/>
          <p:cNvSpPr>
            <a:spLocks noGrp="1"/>
          </p:cNvSpPr>
          <p:nvPr>
            <p:ph idx="1"/>
          </p:nvPr>
        </p:nvSpPr>
        <p:spPr>
          <a:xfrm>
            <a:off x="320841" y="1524000"/>
            <a:ext cx="10539663" cy="4876800"/>
          </a:xfrm>
        </p:spPr>
        <p:txBody>
          <a:bodyPr/>
          <a:lstStyle/>
          <a:p>
            <a:r>
              <a:rPr lang="en-US" dirty="0" smtClean="0"/>
              <a:t>When rain falls on frozen soils water is unable to infiltrate the soil.  It is similar to rain falling on pavement, excessive runoff happens when this occurs</a:t>
            </a:r>
          </a:p>
          <a:p>
            <a:r>
              <a:rPr lang="en-US" dirty="0" smtClean="0"/>
              <a:t>If soil is bare, it is easy for this water to erode soils</a:t>
            </a:r>
          </a:p>
          <a:p>
            <a:endParaRPr lang="en-US" dirty="0"/>
          </a:p>
        </p:txBody>
      </p:sp>
      <p:pic>
        <p:nvPicPr>
          <p:cNvPr id="4" name="Picture 3" descr="Picture 176.jpg"/>
          <p:cNvPicPr>
            <a:picLocks noChangeAspect="1"/>
          </p:cNvPicPr>
          <p:nvPr/>
        </p:nvPicPr>
        <p:blipFill>
          <a:blip r:embed="rId3"/>
          <a:srcRect l="18333" r="23209"/>
          <a:stretch>
            <a:fillRect/>
          </a:stretch>
        </p:blipFill>
        <p:spPr>
          <a:xfrm rot="5400000">
            <a:off x="7030905" y="2754864"/>
            <a:ext cx="3485336" cy="4471591"/>
          </a:xfrm>
          <a:prstGeom prst="rect">
            <a:avLst/>
          </a:prstGeom>
        </p:spPr>
      </p:pic>
    </p:spTree>
    <p:extLst>
      <p:ext uri="{BB962C8B-B14F-4D97-AF65-F5344CB8AC3E}">
        <p14:creationId xmlns:p14="http://schemas.microsoft.com/office/powerpoint/2010/main" val="16993641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Activity/Lab</a:t>
            </a:r>
            <a:endParaRPr lang="en-US" dirty="0"/>
          </a:p>
        </p:txBody>
      </p:sp>
      <p:sp>
        <p:nvSpPr>
          <p:cNvPr id="3" name="Content Placeholder 2"/>
          <p:cNvSpPr>
            <a:spLocks noGrp="1"/>
          </p:cNvSpPr>
          <p:nvPr>
            <p:ph idx="1"/>
          </p:nvPr>
        </p:nvSpPr>
        <p:spPr/>
        <p:txBody>
          <a:bodyPr/>
          <a:lstStyle/>
          <a:p>
            <a:r>
              <a:rPr lang="en-US" dirty="0" smtClean="0"/>
              <a:t>Soil infiltration and Runoff </a:t>
            </a:r>
          </a:p>
          <a:p>
            <a:endParaRPr lang="en-US" dirty="0"/>
          </a:p>
        </p:txBody>
      </p:sp>
      <p:pic>
        <p:nvPicPr>
          <p:cNvPr id="4" name="Picture 3" descr="Macintosh HD:Users:ChelseaWa:Desktop:Erosion lab:ErosionLab-5.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5971" y="2255752"/>
            <a:ext cx="4917168" cy="3908422"/>
          </a:xfrm>
          <a:prstGeom prst="rect">
            <a:avLst/>
          </a:prstGeom>
          <a:noFill/>
          <a:ln>
            <a:noFill/>
          </a:ln>
        </p:spPr>
      </p:pic>
    </p:spTree>
    <p:extLst>
      <p:ext uri="{BB962C8B-B14F-4D97-AF65-F5344CB8AC3E}">
        <p14:creationId xmlns:p14="http://schemas.microsoft.com/office/powerpoint/2010/main" val="233956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Questions	</a:t>
            </a:r>
            <a:endParaRPr lang="en-US" dirty="0"/>
          </a:p>
        </p:txBody>
      </p:sp>
      <p:sp>
        <p:nvSpPr>
          <p:cNvPr id="3" name="Content Placeholder 2"/>
          <p:cNvSpPr>
            <a:spLocks noGrp="1"/>
          </p:cNvSpPr>
          <p:nvPr>
            <p:ph idx="1"/>
          </p:nvPr>
        </p:nvSpPr>
        <p:spPr/>
        <p:txBody>
          <a:bodyPr/>
          <a:lstStyle/>
          <a:p>
            <a:r>
              <a:rPr lang="en-US" dirty="0" smtClean="0"/>
              <a:t>What are the 5 parts of the hydrologic cycle?</a:t>
            </a:r>
          </a:p>
          <a:p>
            <a:endParaRPr lang="en-US" dirty="0" smtClean="0"/>
          </a:p>
          <a:p>
            <a:r>
              <a:rPr lang="en-US" dirty="0" smtClean="0"/>
              <a:t>Name the three locations where water can be stored?</a:t>
            </a:r>
          </a:p>
          <a:p>
            <a:endParaRPr lang="en-US" dirty="0" smtClean="0"/>
          </a:p>
          <a:p>
            <a:r>
              <a:rPr lang="en-US" dirty="0" smtClean="0"/>
              <a:t>In your own words define runoff and erosion.</a:t>
            </a:r>
          </a:p>
          <a:p>
            <a:endParaRPr lang="en-US" dirty="0" smtClean="0"/>
          </a:p>
          <a:p>
            <a:r>
              <a:rPr lang="en-US" dirty="0" smtClean="0"/>
              <a:t>How does soil moisture effect crop yield?</a:t>
            </a:r>
          </a:p>
          <a:p>
            <a:endParaRPr lang="en-US" dirty="0" smtClean="0"/>
          </a:p>
          <a:p>
            <a:r>
              <a:rPr lang="en-US" dirty="0" smtClean="0"/>
              <a:t>What cultivation practices can increase infiltration and decrease runoff and erosion?</a:t>
            </a:r>
          </a:p>
          <a:p>
            <a:endParaRPr lang="en-US" dirty="0" smtClean="0"/>
          </a:p>
          <a:p>
            <a:endParaRPr lang="en-US" dirty="0"/>
          </a:p>
        </p:txBody>
      </p:sp>
    </p:spTree>
    <p:extLst>
      <p:ext uri="{BB962C8B-B14F-4D97-AF65-F5344CB8AC3E}">
        <p14:creationId xmlns:p14="http://schemas.microsoft.com/office/powerpoint/2010/main" val="271459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Handouts &amp; Activities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97940591"/>
              </p:ext>
            </p:extLst>
          </p:nvPr>
        </p:nvGraphicFramePr>
        <p:xfrm>
          <a:off x="6520070" y="533400"/>
          <a:ext cx="4020915" cy="5465304"/>
        </p:xfrm>
        <a:graphic>
          <a:graphicData uri="http://schemas.openxmlformats.org/presentationml/2006/ole">
            <mc:AlternateContent xmlns:mc="http://schemas.openxmlformats.org/markup-compatibility/2006">
              <mc:Choice xmlns:v="urn:schemas-microsoft-com:vml" Requires="v">
                <p:oleObj spid="_x0000_s2066" name="Document" r:id="rId3" imgW="5943600" imgH="8077200" progId="Word.Document.12">
                  <p:embed/>
                </p:oleObj>
              </mc:Choice>
              <mc:Fallback>
                <p:oleObj name="Document" r:id="rId3" imgW="5943600" imgH="8077200" progId="Word.Document.12">
                  <p:embed/>
                  <p:pic>
                    <p:nvPicPr>
                      <p:cNvPr id="0" name=""/>
                      <p:cNvPicPr/>
                      <p:nvPr/>
                    </p:nvPicPr>
                    <p:blipFill>
                      <a:blip r:embed="rId4"/>
                      <a:stretch>
                        <a:fillRect/>
                      </a:stretch>
                    </p:blipFill>
                    <p:spPr>
                      <a:xfrm>
                        <a:off x="6520070" y="533400"/>
                        <a:ext cx="4020915" cy="5465304"/>
                      </a:xfrm>
                      <a:prstGeom prst="rect">
                        <a:avLst/>
                      </a:prstGeom>
                    </p:spPr>
                  </p:pic>
                </p:oleObj>
              </mc:Fallback>
            </mc:AlternateContent>
          </a:graphicData>
        </a:graphic>
      </p:graphicFrame>
      <p:sp>
        <p:nvSpPr>
          <p:cNvPr id="6" name="TextBox 5"/>
          <p:cNvSpPr txBox="1"/>
          <p:nvPr/>
        </p:nvSpPr>
        <p:spPr>
          <a:xfrm>
            <a:off x="6520070" y="6248055"/>
            <a:ext cx="4425250" cy="369332"/>
          </a:xfrm>
          <a:prstGeom prst="rect">
            <a:avLst/>
          </a:prstGeom>
          <a:noFill/>
        </p:spPr>
        <p:txBody>
          <a:bodyPr wrap="none" rtlCol="0">
            <a:spAutoFit/>
          </a:bodyPr>
          <a:lstStyle/>
          <a:p>
            <a:r>
              <a:rPr lang="en-US" dirty="0" smtClean="0"/>
              <a:t>Double click on Word Doc Image </a:t>
            </a:r>
            <a:r>
              <a:rPr lang="en-US" smtClean="0"/>
              <a:t>to Open</a:t>
            </a:r>
            <a:endParaRPr lang="en-US"/>
          </a:p>
        </p:txBody>
      </p:sp>
    </p:spTree>
    <p:extLst>
      <p:ext uri="{BB962C8B-B14F-4D97-AF65-F5344CB8AC3E}">
        <p14:creationId xmlns:p14="http://schemas.microsoft.com/office/powerpoint/2010/main" val="3471875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Resources</a:t>
            </a:r>
            <a:endParaRPr lang="en-US" dirty="0"/>
          </a:p>
        </p:txBody>
      </p:sp>
      <p:sp>
        <p:nvSpPr>
          <p:cNvPr id="3" name="Content Placeholder 2"/>
          <p:cNvSpPr>
            <a:spLocks noGrp="1"/>
          </p:cNvSpPr>
          <p:nvPr>
            <p:ph idx="1"/>
          </p:nvPr>
        </p:nvSpPr>
        <p:spPr/>
        <p:txBody>
          <a:bodyPr>
            <a:normAutofit/>
          </a:bodyPr>
          <a:lstStyle/>
          <a:p>
            <a:r>
              <a:rPr lang="en-US" dirty="0" smtClean="0"/>
              <a:t>Print </a:t>
            </a:r>
            <a:r>
              <a:rPr lang="en-US" dirty="0"/>
              <a:t>materials to supplement unit, or create PDF catalog on student digital devises.</a:t>
            </a:r>
          </a:p>
          <a:p>
            <a:pPr lvl="1"/>
            <a:r>
              <a:rPr lang="en-US" dirty="0" smtClean="0"/>
              <a:t>Suggested Reading Resources:</a:t>
            </a:r>
            <a:endParaRPr lang="en-US" dirty="0"/>
          </a:p>
          <a:p>
            <a:pPr lvl="2"/>
            <a:r>
              <a:rPr lang="en-US" i="1" dirty="0"/>
              <a:t> </a:t>
            </a:r>
            <a:r>
              <a:rPr lang="en-US" dirty="0"/>
              <a:t>Service, R. F. (2004). As the west goes dry. </a:t>
            </a:r>
            <a:r>
              <a:rPr lang="en-US" i="1" dirty="0"/>
              <a:t>Science, 303</a:t>
            </a:r>
            <a:r>
              <a:rPr lang="en-US" dirty="0"/>
              <a:t>(5661), 1124-1127. </a:t>
            </a:r>
            <a:r>
              <a:rPr lang="en-US" dirty="0" err="1"/>
              <a:t>doi</a:t>
            </a:r>
            <a:r>
              <a:rPr lang="en-US" dirty="0"/>
              <a:t>: 10.1126/science.303.5661.1124</a:t>
            </a:r>
          </a:p>
          <a:p>
            <a:pPr lvl="2"/>
            <a:r>
              <a:rPr lang="en-US" dirty="0"/>
              <a:t>Columbia Basin Fact Sheet. </a:t>
            </a:r>
            <a:r>
              <a:rPr lang="en-US" u="sng" dirty="0">
                <a:hlinkClick r:id="rId2"/>
              </a:rPr>
              <a:t>http://www.usbr.gov/climate/SECURE/docs/columbiabasinfactsheet.pdf</a:t>
            </a:r>
            <a:r>
              <a:rPr lang="en-US" dirty="0"/>
              <a:t> </a:t>
            </a:r>
          </a:p>
          <a:p>
            <a:pPr lvl="2"/>
            <a:r>
              <a:rPr lang="en-US" dirty="0" smtClean="0"/>
              <a:t>Western </a:t>
            </a:r>
            <a:r>
              <a:rPr lang="en-US" dirty="0"/>
              <a:t>Water Assessment (</a:t>
            </a:r>
            <a:r>
              <a:rPr lang="en-US" u="sng" dirty="0">
                <a:hlinkClick r:id="rId3"/>
              </a:rPr>
              <a:t>http://wwa.colorado.edu/</a:t>
            </a:r>
            <a:r>
              <a:rPr lang="en-US" dirty="0"/>
              <a:t>)</a:t>
            </a:r>
          </a:p>
          <a:p>
            <a:pPr lvl="2"/>
            <a:r>
              <a:rPr lang="en-US" dirty="0"/>
              <a:t>Palouse Basin: Community water information system (</a:t>
            </a:r>
            <a:r>
              <a:rPr lang="en-US" u="sng" dirty="0">
                <a:hlinkClick r:id="rId4"/>
              </a:rPr>
              <a:t>http://wr.civil.uidaho.edu/cwis/palouse/</a:t>
            </a:r>
            <a:r>
              <a:rPr lang="en-US" dirty="0"/>
              <a:t>)</a:t>
            </a:r>
          </a:p>
          <a:p>
            <a:pPr lvl="2"/>
            <a:r>
              <a:rPr lang="en-US" dirty="0"/>
              <a:t>Water Resources, Washington State Department of Ecology (</a:t>
            </a:r>
            <a:r>
              <a:rPr lang="en-US" u="sng" dirty="0">
                <a:hlinkClick r:id="rId5"/>
              </a:rPr>
              <a:t>http://www.ecy.wa.gov/programs/wr/wrhome.html</a:t>
            </a:r>
            <a:r>
              <a:rPr lang="en-US" dirty="0"/>
              <a:t>)</a:t>
            </a:r>
          </a:p>
          <a:p>
            <a:pPr lvl="2"/>
            <a:r>
              <a:rPr lang="en-US" dirty="0"/>
              <a:t>Climate Impacts Group (</a:t>
            </a:r>
            <a:r>
              <a:rPr lang="en-US" u="sng" dirty="0">
                <a:hlinkClick r:id="rId6"/>
              </a:rPr>
              <a:t>http://cses.washington.edu/cig/pnwc/pnwc.shtml</a:t>
            </a:r>
            <a:r>
              <a:rPr lang="en-US" dirty="0"/>
              <a:t>)</a:t>
            </a:r>
          </a:p>
          <a:p>
            <a:pPr lvl="2"/>
            <a:r>
              <a:rPr lang="en-US" dirty="0"/>
              <a:t>Project WET</a:t>
            </a:r>
          </a:p>
          <a:p>
            <a:endParaRPr lang="en-US" dirty="0"/>
          </a:p>
        </p:txBody>
      </p:sp>
    </p:spTree>
    <p:extLst>
      <p:ext uri="{BB962C8B-B14F-4D97-AF65-F5344CB8AC3E}">
        <p14:creationId xmlns:p14="http://schemas.microsoft.com/office/powerpoint/2010/main" val="7794243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a:bodyPr>
          <a:lstStyle/>
          <a:p>
            <a:pPr marL="347663" indent="-347663">
              <a:buNone/>
            </a:pPr>
            <a:r>
              <a:rPr lang="en-US" dirty="0"/>
              <a:t>1.	Define terms related to water and erosion</a:t>
            </a:r>
          </a:p>
          <a:p>
            <a:pPr marL="347663" indent="-347663">
              <a:buNone/>
            </a:pPr>
            <a:r>
              <a:rPr lang="en-US" dirty="0"/>
              <a:t>2.	Describe the traditional distribution of precipitation for your area</a:t>
            </a:r>
          </a:p>
          <a:p>
            <a:pPr marL="347663" indent="-347663">
              <a:buNone/>
            </a:pPr>
            <a:r>
              <a:rPr lang="en-US" dirty="0"/>
              <a:t>3.	Contrast future precipitation  predictions and historical allocations</a:t>
            </a:r>
          </a:p>
          <a:p>
            <a:pPr marL="347663" indent="-347663">
              <a:buNone/>
            </a:pPr>
            <a:r>
              <a:rPr lang="en-US" dirty="0"/>
              <a:t>4.	Describe the relationship between snow pack and seasonal reservoir water levels</a:t>
            </a:r>
          </a:p>
          <a:p>
            <a:pPr marL="347663" indent="-347663">
              <a:buNone/>
            </a:pPr>
            <a:r>
              <a:rPr lang="en-US" dirty="0"/>
              <a:t>5.	Discuss the impacts of changing precipitation patterns on dry-land farming practices</a:t>
            </a:r>
          </a:p>
          <a:p>
            <a:pPr marL="347663" indent="-347663">
              <a:buNone/>
            </a:pPr>
            <a:r>
              <a:rPr lang="en-US" dirty="0"/>
              <a:t>6.	List and describe three farming practices designed to reduce erosion</a:t>
            </a:r>
          </a:p>
          <a:p>
            <a:pPr marL="347663" indent="-347663">
              <a:buNone/>
            </a:pPr>
            <a:r>
              <a:rPr lang="en-US" dirty="0"/>
              <a:t>7.	Describe the relationship between fertilizer application and rainfall</a:t>
            </a:r>
          </a:p>
          <a:p>
            <a:pPr marL="347663" indent="-347663">
              <a:buNone/>
            </a:pPr>
            <a:r>
              <a:rPr lang="en-US" dirty="0"/>
              <a:t>8.	List three practices that farmers can adapt to account for changes in water allocations on dry-land farms</a:t>
            </a:r>
          </a:p>
          <a:p>
            <a:pPr marL="347663" indent="-347663">
              <a:buNone/>
            </a:pPr>
            <a:r>
              <a:rPr lang="en-US" dirty="0"/>
              <a:t>9.	Match soil water holding capacity to cropping </a:t>
            </a:r>
            <a:r>
              <a:rPr lang="en-US" dirty="0" smtClean="0"/>
              <a:t>systems</a:t>
            </a:r>
            <a:endParaRPr lang="en-US" dirty="0"/>
          </a:p>
        </p:txBody>
      </p:sp>
    </p:spTree>
    <p:extLst>
      <p:ext uri="{BB962C8B-B14F-4D97-AF65-F5344CB8AC3E}">
        <p14:creationId xmlns:p14="http://schemas.microsoft.com/office/powerpoint/2010/main" val="368718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76" y="533400"/>
            <a:ext cx="9691753" cy="712304"/>
          </a:xfrm>
        </p:spPr>
        <p:txBody>
          <a:bodyPr/>
          <a:lstStyle/>
          <a:p>
            <a:r>
              <a:rPr lang="en-US" dirty="0" smtClean="0"/>
              <a:t>Terms</a:t>
            </a:r>
            <a:endParaRPr lang="en-US" dirty="0"/>
          </a:p>
        </p:txBody>
      </p:sp>
      <p:sp>
        <p:nvSpPr>
          <p:cNvPr id="3" name="Content Placeholder 2"/>
          <p:cNvSpPr>
            <a:spLocks noGrp="1"/>
          </p:cNvSpPr>
          <p:nvPr>
            <p:ph idx="1"/>
          </p:nvPr>
        </p:nvSpPr>
        <p:spPr>
          <a:xfrm>
            <a:off x="171976" y="1245704"/>
            <a:ext cx="10848950" cy="5612296"/>
          </a:xfrm>
        </p:spPr>
        <p:txBody>
          <a:bodyPr>
            <a:normAutofit/>
          </a:bodyPr>
          <a:lstStyle/>
          <a:p>
            <a:pPr lvl="0"/>
            <a:r>
              <a:rPr lang="en-US" sz="2800" dirty="0" smtClean="0"/>
              <a:t>Soil—The </a:t>
            </a:r>
            <a:r>
              <a:rPr lang="en-US" sz="2800" dirty="0"/>
              <a:t>mineral and organic matter that supports plant growth on the earth's surface; it is a mixture of particles of rock, organic materials, living organisms, air and water</a:t>
            </a:r>
          </a:p>
          <a:p>
            <a:pPr lvl="0"/>
            <a:r>
              <a:rPr lang="en-US" sz="2800" dirty="0"/>
              <a:t>Aggregate—Mass or cluster of soil particles such as a clod, crumb or granule</a:t>
            </a:r>
          </a:p>
          <a:p>
            <a:pPr lvl="0"/>
            <a:r>
              <a:rPr lang="en-US" sz="2800" dirty="0"/>
              <a:t>Leaching—Removal of water soluble soil components from the soil by the downward action of water</a:t>
            </a:r>
          </a:p>
          <a:p>
            <a:pPr lvl="0"/>
            <a:r>
              <a:rPr lang="en-US" sz="2800" dirty="0"/>
              <a:t>Erosion—Process in which soil particles undergo detachment, transport, and deposition.</a:t>
            </a:r>
          </a:p>
          <a:p>
            <a:pPr lvl="0"/>
            <a:r>
              <a:rPr lang="en-US" sz="2800" dirty="0"/>
              <a:t>Hydrologic </a:t>
            </a:r>
            <a:r>
              <a:rPr lang="en-US" sz="2800" dirty="0" smtClean="0"/>
              <a:t>cycle—The </a:t>
            </a:r>
            <a:r>
              <a:rPr lang="en-US" sz="2800" dirty="0"/>
              <a:t>continuous movement of water on, above and below the surface of the </a:t>
            </a:r>
            <a:r>
              <a:rPr lang="en-US" sz="2800" dirty="0" smtClean="0"/>
              <a:t>Earth</a:t>
            </a:r>
            <a:endParaRPr lang="en-US" sz="2800" dirty="0"/>
          </a:p>
        </p:txBody>
      </p:sp>
    </p:spTree>
    <p:extLst>
      <p:ext uri="{BB962C8B-B14F-4D97-AF65-F5344CB8AC3E}">
        <p14:creationId xmlns:p14="http://schemas.microsoft.com/office/powerpoint/2010/main" val="1031873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76" y="533400"/>
            <a:ext cx="9691753" cy="712304"/>
          </a:xfrm>
        </p:spPr>
        <p:txBody>
          <a:bodyPr/>
          <a:lstStyle/>
          <a:p>
            <a:r>
              <a:rPr lang="en-US" dirty="0" smtClean="0"/>
              <a:t>Terms</a:t>
            </a:r>
            <a:endParaRPr lang="en-US" dirty="0"/>
          </a:p>
        </p:txBody>
      </p:sp>
      <p:sp>
        <p:nvSpPr>
          <p:cNvPr id="3" name="Content Placeholder 2"/>
          <p:cNvSpPr>
            <a:spLocks noGrp="1"/>
          </p:cNvSpPr>
          <p:nvPr>
            <p:ph idx="1"/>
          </p:nvPr>
        </p:nvSpPr>
        <p:spPr>
          <a:xfrm>
            <a:off x="171976" y="1245704"/>
            <a:ext cx="10848950" cy="5612296"/>
          </a:xfrm>
        </p:spPr>
        <p:txBody>
          <a:bodyPr>
            <a:normAutofit/>
          </a:bodyPr>
          <a:lstStyle/>
          <a:p>
            <a:pPr lvl="0"/>
            <a:r>
              <a:rPr lang="en-US" dirty="0" smtClean="0"/>
              <a:t>Runoff—The </a:t>
            </a:r>
            <a:r>
              <a:rPr lang="en-US" dirty="0"/>
              <a:t>water flow that occurs when the soil is infiltrated to full capacity (saturated) and excess water from rain, snowmelt, or other sources flows over the land.</a:t>
            </a:r>
          </a:p>
          <a:p>
            <a:pPr lvl="0"/>
            <a:r>
              <a:rPr lang="en-US" dirty="0"/>
              <a:t>Watershed—A geographically defined area where all of the water that comes into or under it drains into one body of water. The size of which is defined by the body of water into which it collects.  </a:t>
            </a:r>
          </a:p>
          <a:p>
            <a:pPr lvl="0"/>
            <a:r>
              <a:rPr lang="en-US" dirty="0" smtClean="0"/>
              <a:t>Hydrology—Branch </a:t>
            </a:r>
            <a:r>
              <a:rPr lang="en-US" dirty="0"/>
              <a:t>of science concerned with the study of the properties and movement of water.</a:t>
            </a:r>
          </a:p>
          <a:p>
            <a:pPr lvl="0"/>
            <a:r>
              <a:rPr lang="en-US" dirty="0"/>
              <a:t>Conservation tillage—Farming practices reducing the amount of soil disturbance compared to conventional or traditional practices.</a:t>
            </a:r>
          </a:p>
          <a:p>
            <a:pPr lvl="0"/>
            <a:r>
              <a:rPr lang="en-US" dirty="0"/>
              <a:t>No-till—Farming practice that does not require seedbed disturbance or preparation prior to planting. Machinery deposits seeds through existing ground cover.</a:t>
            </a:r>
          </a:p>
        </p:txBody>
      </p:sp>
    </p:spTree>
    <p:extLst>
      <p:ext uri="{BB962C8B-B14F-4D97-AF65-F5344CB8AC3E}">
        <p14:creationId xmlns:p14="http://schemas.microsoft.com/office/powerpoint/2010/main" val="12874060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908" y="364437"/>
            <a:ext cx="8229600" cy="990600"/>
          </a:xfrm>
        </p:spPr>
        <p:txBody>
          <a:bodyPr/>
          <a:lstStyle/>
          <a:p>
            <a:pPr algn="ctr"/>
            <a:r>
              <a:rPr lang="en-US" dirty="0" smtClean="0"/>
              <a:t>Hydrologic cycle</a:t>
            </a:r>
            <a:endParaRPr lang="en-US" dirty="0"/>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525" t="2003" r="2133" b="1482"/>
          <a:stretch/>
        </p:blipFill>
        <p:spPr bwMode="auto">
          <a:xfrm>
            <a:off x="1524001" y="1345346"/>
            <a:ext cx="6190802" cy="5345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75332" y="1237179"/>
            <a:ext cx="3072036" cy="5202963"/>
          </a:xfrm>
          <a:prstGeom prst="rect">
            <a:avLst/>
          </a:prstGeom>
          <a:noFill/>
        </p:spPr>
        <p:txBody>
          <a:bodyPr wrap="square" rtlCol="0">
            <a:spAutoFit/>
          </a:bodyPr>
          <a:lstStyle/>
          <a:p>
            <a:pPr>
              <a:lnSpc>
                <a:spcPct val="110000"/>
              </a:lnSpc>
            </a:pPr>
            <a:r>
              <a:rPr lang="en-US" sz="2300" dirty="0"/>
              <a:t>There are five main processes that control the movement and distribution of water in a watershed that are main components of the hydrologic cycle:</a:t>
            </a:r>
          </a:p>
          <a:p>
            <a:pPr marL="746125" lvl="3" indent="-228600">
              <a:lnSpc>
                <a:spcPct val="110000"/>
              </a:lnSpc>
              <a:buFont typeface="+mj-lt"/>
              <a:buAutoNum type="arabicPeriod"/>
            </a:pPr>
            <a:r>
              <a:rPr lang="en-US" sz="2400" dirty="0"/>
              <a:t>Precipitation</a:t>
            </a:r>
          </a:p>
          <a:p>
            <a:pPr marL="746125" lvl="3" indent="-228600">
              <a:lnSpc>
                <a:spcPct val="110000"/>
              </a:lnSpc>
              <a:buFont typeface="+mj-lt"/>
              <a:buAutoNum type="arabicPeriod"/>
            </a:pPr>
            <a:r>
              <a:rPr lang="en-US" sz="2400" dirty="0"/>
              <a:t>Evaporation</a:t>
            </a:r>
          </a:p>
          <a:p>
            <a:pPr marL="746125" lvl="3" indent="-228600">
              <a:lnSpc>
                <a:spcPct val="110000"/>
              </a:lnSpc>
              <a:buFont typeface="+mj-lt"/>
              <a:buAutoNum type="arabicPeriod"/>
            </a:pPr>
            <a:r>
              <a:rPr lang="en-US" sz="2400" dirty="0"/>
              <a:t>Condensation</a:t>
            </a:r>
          </a:p>
          <a:p>
            <a:pPr marL="746125" lvl="3" indent="-228600">
              <a:lnSpc>
                <a:spcPct val="110000"/>
              </a:lnSpc>
              <a:buFont typeface="+mj-lt"/>
              <a:buAutoNum type="arabicPeriod"/>
            </a:pPr>
            <a:r>
              <a:rPr lang="en-US" sz="2400" dirty="0"/>
              <a:t>Runoff</a:t>
            </a:r>
          </a:p>
          <a:p>
            <a:pPr marL="746125" lvl="3" indent="-228600">
              <a:lnSpc>
                <a:spcPct val="110000"/>
              </a:lnSpc>
              <a:buFont typeface="+mj-lt"/>
              <a:buAutoNum type="arabicPeriod"/>
            </a:pPr>
            <a:r>
              <a:rPr lang="en-US" sz="2400" dirty="0"/>
              <a:t>Transpiration</a:t>
            </a:r>
            <a:endParaRPr lang="en-US" dirty="0"/>
          </a:p>
          <a:p>
            <a:endParaRPr lang="en-US" sz="23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Runoff Defined</a:t>
            </a:r>
            <a:endParaRPr lang="en-US" dirty="0"/>
          </a:p>
        </p:txBody>
      </p:sp>
      <p:sp>
        <p:nvSpPr>
          <p:cNvPr id="3" name="Content Placeholder 2"/>
          <p:cNvSpPr>
            <a:spLocks noGrp="1"/>
          </p:cNvSpPr>
          <p:nvPr>
            <p:ph idx="1"/>
          </p:nvPr>
        </p:nvSpPr>
        <p:spPr/>
        <p:txBody>
          <a:bodyPr/>
          <a:lstStyle/>
          <a:p>
            <a:r>
              <a:rPr lang="en-US" dirty="0" smtClean="0"/>
              <a:t>Surface Runoff: is the water flow that occurs when the soil is infiltrated to full capacity (saturated) and excess water from rain, snowmelt, or other sources flows over the land.</a:t>
            </a:r>
            <a:endParaRPr lang="en-US" dirty="0"/>
          </a:p>
        </p:txBody>
      </p:sp>
      <p:pic>
        <p:nvPicPr>
          <p:cNvPr id="4" name="Picture 3" descr="DSCF1200.jpg"/>
          <p:cNvPicPr>
            <a:picLocks noChangeAspect="1"/>
          </p:cNvPicPr>
          <p:nvPr/>
        </p:nvPicPr>
        <p:blipFill>
          <a:blip r:embed="rId3"/>
          <a:srcRect t="13544"/>
          <a:stretch>
            <a:fillRect/>
          </a:stretch>
        </p:blipFill>
        <p:spPr>
          <a:xfrm>
            <a:off x="3179407" y="3254840"/>
            <a:ext cx="5499739" cy="356614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44" dirty="0">
                <a:latin typeface="Calibri" charset="0"/>
              </a:rPr>
              <a:t>Watershed defined:</a:t>
            </a:r>
            <a:endParaRPr lang="en-US" dirty="0"/>
          </a:p>
        </p:txBody>
      </p:sp>
      <p:sp>
        <p:nvSpPr>
          <p:cNvPr id="3" name="Content Placeholder 2"/>
          <p:cNvSpPr>
            <a:spLocks noGrp="1"/>
          </p:cNvSpPr>
          <p:nvPr>
            <p:ph idx="1"/>
          </p:nvPr>
        </p:nvSpPr>
        <p:spPr/>
        <p:txBody>
          <a:bodyPr/>
          <a:lstStyle/>
          <a:p>
            <a:r>
              <a:rPr lang="en-US" dirty="0">
                <a:latin typeface="Calibri" charset="0"/>
              </a:rPr>
              <a:t>A watershed is the area of land where all of the water that is under it or drains from it goes into the same place.  They come in all shapes and sizes.</a:t>
            </a:r>
            <a:br>
              <a:rPr lang="en-US" dirty="0">
                <a:latin typeface="Calibri" charset="0"/>
              </a:rPr>
            </a:br>
            <a:endParaRPr lang="en-US" dirty="0"/>
          </a:p>
        </p:txBody>
      </p:sp>
      <p:pic>
        <p:nvPicPr>
          <p:cNvPr id="4" name="Picture 3"/>
          <p:cNvPicPr>
            <a:picLocks noChangeAspect="1"/>
          </p:cNvPicPr>
          <p:nvPr/>
        </p:nvPicPr>
        <p:blipFill>
          <a:blip r:embed="rId3"/>
          <a:stretch>
            <a:fillRect/>
          </a:stretch>
        </p:blipFill>
        <p:spPr>
          <a:xfrm>
            <a:off x="3856324" y="2804719"/>
            <a:ext cx="4832189" cy="4071119"/>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ACCH ">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REACCH " id="{2377D3D1-E482-0141-A7B3-B3139E759457}" vid="{1A04928D-D525-4347-8DC3-65ABBEB44F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REACCH </Template>
  <TotalTime>3472</TotalTime>
  <Words>1735</Words>
  <Application>Microsoft Macintosh PowerPoint</Application>
  <PresentationFormat>Widescreen</PresentationFormat>
  <Paragraphs>186</Paragraphs>
  <Slides>28</Slides>
  <Notes>24</Notes>
  <HiddenSlides>3</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2" baseType="lpstr">
      <vt:lpstr>Arial</vt:lpstr>
      <vt:lpstr>Calibri</vt:lpstr>
      <vt:lpstr>REACCH </vt:lpstr>
      <vt:lpstr>Document</vt:lpstr>
      <vt:lpstr>Water</vt:lpstr>
      <vt:lpstr>Standards</vt:lpstr>
      <vt:lpstr>Resources</vt:lpstr>
      <vt:lpstr>Objectives</vt:lpstr>
      <vt:lpstr>Terms</vt:lpstr>
      <vt:lpstr>Terms</vt:lpstr>
      <vt:lpstr>Hydrologic cycle</vt:lpstr>
      <vt:lpstr>Runoff Defined</vt:lpstr>
      <vt:lpstr>Watershed defined:</vt:lpstr>
      <vt:lpstr>Local storehouses for water</vt:lpstr>
      <vt:lpstr>Local storehouses for water</vt:lpstr>
      <vt:lpstr>Local storehouses for water</vt:lpstr>
      <vt:lpstr>Average Historical Precipitation distribution for the Inland PNW</vt:lpstr>
      <vt:lpstr>Projected Annual Precipitation for the Inland PNW</vt:lpstr>
      <vt:lpstr>How Rainfall Distribution Impacts Farming -Why does it matter when it rains?</vt:lpstr>
      <vt:lpstr>How much soil water do dry-land crops need?</vt:lpstr>
      <vt:lpstr>The Bottom Line</vt:lpstr>
      <vt:lpstr>Why does precipitation matter to irrigated Farms?</vt:lpstr>
      <vt:lpstr>Cultivation practices to increase soil moisture:</vt:lpstr>
      <vt:lpstr>Cultivation practices to increase soil moisture </vt:lpstr>
      <vt:lpstr>Cultivation practices to increase soil moisture </vt:lpstr>
      <vt:lpstr>Erosion </vt:lpstr>
      <vt:lpstr>Cultivation practices to reduce runoff and erosion</vt:lpstr>
      <vt:lpstr>How does precipitation and soil moisture affect fertilizer application?</vt:lpstr>
      <vt:lpstr>Rain on Frozen Soil</vt:lpstr>
      <vt:lpstr>Activity/Lab</vt:lpstr>
      <vt:lpstr>Review Questions </vt:lpstr>
      <vt:lpstr>Handouts &amp; Activities</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dc:title>
  <dc:creator>White, Peter</dc:creator>
  <cp:lastModifiedBy>White, Troy</cp:lastModifiedBy>
  <cp:revision>61</cp:revision>
  <dcterms:created xsi:type="dcterms:W3CDTF">2013-07-15T18:04:05Z</dcterms:created>
  <dcterms:modified xsi:type="dcterms:W3CDTF">2016-09-20T01:10:14Z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FolderId">
    <vt:lpwstr/>
  </property>
  <property fmtid="{D5CDD505-2E9C-101B-9397-08002B2CF9AE}" pid="3" name="Offisync_SaveTime">
    <vt:lpwstr/>
  </property>
  <property fmtid="{D5CDD505-2E9C-101B-9397-08002B2CF9AE}" pid="4" name="Offisync_IsSaved">
    <vt:lpwstr>False</vt:lpwstr>
  </property>
  <property fmtid="{D5CDD505-2E9C-101B-9397-08002B2CF9AE}" pid="5" name="Offisync_UniqueId">
    <vt:lpwstr>226163;24717682</vt:lpwstr>
  </property>
  <property fmtid="{D5CDD505-2E9C-101B-9397-08002B2CF9AE}" pid="6" name="CentralDesktop_MDAdded">
    <vt:lpwstr>True</vt:lpwstr>
  </property>
  <property fmtid="{D5CDD505-2E9C-101B-9397-08002B2CF9AE}" pid="7" name="Offisync_FileTitle">
    <vt:lpwstr/>
  </property>
  <property fmtid="{D5CDD505-2E9C-101B-9397-08002B2CF9AE}" pid="8" name="Offisync_UpdateToken">
    <vt:lpwstr>2013-07-16T14:34:30-0700</vt:lpwstr>
  </property>
  <property fmtid="{D5CDD505-2E9C-101B-9397-08002B2CF9AE}" pid="9" name="Offisync_ProviderName">
    <vt:lpwstr>Central Desktop</vt:lpwstr>
  </property>
</Properties>
</file>