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6" r:id="rId3"/>
    <p:sldId id="258" r:id="rId4"/>
    <p:sldId id="259" r:id="rId5"/>
    <p:sldId id="260" r:id="rId6"/>
    <p:sldId id="264" r:id="rId7"/>
    <p:sldId id="257" r:id="rId8"/>
    <p:sldId id="261" r:id="rId9"/>
    <p:sldId id="262" r:id="rId10"/>
    <p:sldId id="263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clrMru>
    <a:srgbClr val="22F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4"/>
    <p:restoredTop sz="81059"/>
  </p:normalViewPr>
  <p:slideViewPr>
    <p:cSldViewPr snapToGrid="0" snapToObjects="1">
      <p:cViewPr varScale="1">
        <p:scale>
          <a:sx n="71" d="100"/>
          <a:sy n="71" d="100"/>
        </p:scale>
        <p:origin x="624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5" d="100"/>
        <a:sy n="1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5F1933-4296-B148-AFB8-A09F6DFC371D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39791-0931-5B48-AA02-EA51E93EDB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09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9364A-D785-E943-81A3-567679CD46D1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B5E62E-5A43-BC4E-B549-BCDE0C01D6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047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62E-5A43-BC4E-B549-BCDE0C01D6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582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students will have had multiple lessons on writing goals prior to their Junior year. If you feel you need to cover goals specifically again, there are many</a:t>
            </a:r>
            <a:r>
              <a:rPr lang="en-US" baseline="0" dirty="0" smtClean="0"/>
              <a:t> different goals lessons available for free on the internet.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62E-5A43-BC4E-B549-BCDE0C01D6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854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Recommended Reading: STEM Occupations by Nicholas Terrell: http://</a:t>
            </a:r>
            <a:r>
              <a:rPr lang="en-US" dirty="0" err="1" smtClean="0"/>
              <a:t>www.bls.gov</a:t>
            </a:r>
            <a:r>
              <a:rPr lang="en-US" dirty="0" smtClean="0"/>
              <a:t>/</a:t>
            </a:r>
            <a:r>
              <a:rPr lang="en-US" dirty="0" err="1" smtClean="0"/>
              <a:t>careeroutlook</a:t>
            </a:r>
            <a:r>
              <a:rPr lang="en-US" dirty="0" smtClean="0"/>
              <a:t>/2007/spring/art04.pdf </a:t>
            </a:r>
          </a:p>
          <a:p>
            <a:r>
              <a:rPr lang="en-US" dirty="0" smtClean="0"/>
              <a:t>AND/OR: STEM 101 from Bureau of Labor &amp; Stats: http://</a:t>
            </a:r>
            <a:r>
              <a:rPr lang="en-US" dirty="0" err="1" smtClean="0"/>
              <a:t>www.bls.gov</a:t>
            </a:r>
            <a:r>
              <a:rPr lang="en-US" dirty="0" smtClean="0"/>
              <a:t>/</a:t>
            </a:r>
            <a:r>
              <a:rPr lang="en-US" dirty="0" err="1" smtClean="0"/>
              <a:t>careeroutlook</a:t>
            </a:r>
            <a:r>
              <a:rPr lang="en-US" dirty="0" smtClean="0"/>
              <a:t>/2014/spring/art01.pdf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62E-5A43-BC4E-B549-BCDE0C01D6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95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Recommended Reading: </a:t>
            </a:r>
            <a:r>
              <a:rPr lang="en-US" dirty="0" err="1" smtClean="0"/>
              <a:t>Zig</a:t>
            </a:r>
            <a:r>
              <a:rPr lang="en-US" dirty="0" smtClean="0"/>
              <a:t> </a:t>
            </a:r>
            <a:r>
              <a:rPr lang="en-US" dirty="0" err="1" smtClean="0"/>
              <a:t>Zigler</a:t>
            </a:r>
            <a:r>
              <a:rPr lang="en-US" dirty="0" smtClean="0"/>
              <a:t>, </a:t>
            </a:r>
            <a:r>
              <a:rPr lang="en-US" dirty="0" err="1" smtClean="0"/>
              <a:t>Gotta</a:t>
            </a:r>
            <a:r>
              <a:rPr lang="en-US" dirty="0" smtClean="0"/>
              <a:t> Have Goals FFA New</a:t>
            </a:r>
            <a:r>
              <a:rPr lang="en-US" baseline="0" dirty="0" smtClean="0"/>
              <a:t> Horizons Magazine, Feb/Mar 1991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62E-5A43-BC4E-B549-BCDE0C01D6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04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Recommended Reading to make ELA Common Core Connections: As A Man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Thinketh</a:t>
            </a:r>
            <a:r>
              <a:rPr lang="en-US" baseline="0" dirty="0" smtClean="0"/>
              <a:t> James Allen (30--½ pages), free PDF’s are available online &amp; through Google Play  and ITunes iBook, html version is available here: http://james-allen.in1woord.nl/?text=as-a-man-</a:t>
            </a:r>
            <a:r>
              <a:rPr lang="en-US" baseline="0" dirty="0" err="1" smtClean="0"/>
              <a:t>thinketh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62E-5A43-BC4E-B549-BCDE0C01D6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2710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Suggestion: Have students</a:t>
            </a:r>
            <a:r>
              <a:rPr lang="en-US" baseline="0" dirty="0" smtClean="0"/>
              <a:t> conduct a personal inventory and write a short essay on their level of preparedness and how they would improve their employability.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Using local CIS, Have students search out Ag STEM careers, then look through local employment agency websites to see what is available in </a:t>
            </a:r>
            <a:r>
              <a:rPr lang="en-US" baseline="0" smtClean="0"/>
              <a:t>your area.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62E-5A43-BC4E-B549-BCDE0C01D6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49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National Association of Colleges and Employers (NACE)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62E-5A43-BC4E-B549-BCDE0C01D6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80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Recommended Reading: STEM Connector Ag STEM 2014 Report-- http://</a:t>
            </a:r>
            <a:r>
              <a:rPr lang="en-US" dirty="0" err="1" smtClean="0"/>
              <a:t>stemconnector.org</a:t>
            </a:r>
            <a:r>
              <a:rPr lang="en-US" dirty="0" smtClean="0"/>
              <a:t>/sites/default/files/STEM_FoodAndAg_Annual2014.pdf </a:t>
            </a:r>
          </a:p>
          <a:p>
            <a:r>
              <a:rPr lang="en-US" dirty="0" smtClean="0"/>
              <a:t>See Also: https://</a:t>
            </a:r>
            <a:r>
              <a:rPr lang="en-US" dirty="0" err="1" smtClean="0"/>
              <a:t>www.purdue.edu</a:t>
            </a:r>
            <a:r>
              <a:rPr lang="en-US" dirty="0" smtClean="0"/>
              <a:t>/</a:t>
            </a:r>
            <a:r>
              <a:rPr lang="en-US" dirty="0" err="1" smtClean="0"/>
              <a:t>usda</a:t>
            </a:r>
            <a:r>
              <a:rPr lang="en-US" dirty="0" smtClean="0"/>
              <a:t>/employment/ and its 2-page summary document:</a:t>
            </a:r>
            <a:r>
              <a:rPr lang="en-US" baseline="0" dirty="0" smtClean="0"/>
              <a:t> http://</a:t>
            </a:r>
            <a:r>
              <a:rPr lang="en-US" baseline="0" dirty="0" err="1" smtClean="0"/>
              <a:t>www.purdue.edu</a:t>
            </a:r>
            <a:r>
              <a:rPr lang="en-US" baseline="0" dirty="0" smtClean="0"/>
              <a:t>/</a:t>
            </a:r>
            <a:r>
              <a:rPr lang="en-US" baseline="0" dirty="0" err="1" smtClean="0"/>
              <a:t>usda</a:t>
            </a:r>
            <a:r>
              <a:rPr lang="en-US" baseline="0" dirty="0" smtClean="0"/>
              <a:t>/employment/</a:t>
            </a:r>
            <a:r>
              <a:rPr lang="en-US" baseline="0" dirty="0" err="1" smtClean="0"/>
              <a:t>wp</a:t>
            </a:r>
            <a:r>
              <a:rPr lang="en-US" baseline="0" dirty="0" smtClean="0"/>
              <a:t>-content/uploads/2015/04/2-Page-USDA-Employ.pdf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62E-5A43-BC4E-B549-BCDE0C01D6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782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OFRI careers pamphlet</a:t>
            </a:r>
            <a:r>
              <a:rPr lang="en-US" baseline="0" dirty="0" smtClean="0"/>
              <a:t> as an example, and the OFRI website as a resource: http://</a:t>
            </a:r>
            <a:r>
              <a:rPr lang="en-US" baseline="0" dirty="0" err="1" smtClean="0"/>
              <a:t>oregonforests.org</a:t>
            </a:r>
            <a:r>
              <a:rPr lang="en-US" baseline="0" dirty="0" smtClean="0"/>
              <a:t>/content/careers  Additional copies can be ordered free of charge through OFRI: http://</a:t>
            </a:r>
            <a:r>
              <a:rPr lang="en-US" baseline="0" dirty="0" err="1" smtClean="0"/>
              <a:t>oregonforests.org</a:t>
            </a:r>
            <a:r>
              <a:rPr lang="en-US" baseline="0" dirty="0" smtClean="0"/>
              <a:t>/sites/default/files/</a:t>
            </a:r>
            <a:r>
              <a:rPr lang="en-US" baseline="0" dirty="0" err="1" smtClean="0"/>
              <a:t>Career_Paths.pdf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62E-5A43-BC4E-B549-BCDE0C01D6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79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5E62E-5A43-BC4E-B549-BCDE0C01D6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71601"/>
            <a:ext cx="8941061" cy="1927225"/>
          </a:xfrm>
        </p:spPr>
        <p:txBody>
          <a:bodyPr anchor="b">
            <a:noAutofit/>
          </a:bodyPr>
          <a:lstStyle>
            <a:lvl1pPr>
              <a:defRPr sz="4800" b="1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505200"/>
            <a:ext cx="8534400" cy="1752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914401" y="3398520"/>
            <a:ext cx="8782316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68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1975" y="1600200"/>
            <a:ext cx="9551199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192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09600"/>
            <a:ext cx="2743200" cy="5867400"/>
          </a:xfrm>
          <a:solidFill>
            <a:schemeClr val="bg1">
              <a:lumMod val="85000"/>
              <a:alpha val="46000"/>
            </a:schemeClr>
          </a:solidFill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80264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15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738" y="18288"/>
            <a:ext cx="1230776" cy="329184"/>
          </a:xfrm>
        </p:spPr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1999" y="18288"/>
            <a:ext cx="6585995" cy="32918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250596" y="18288"/>
            <a:ext cx="760071" cy="329184"/>
          </a:xfrm>
        </p:spPr>
        <p:txBody>
          <a:bodyPr/>
          <a:lstStyle>
            <a:lvl1pPr algn="ctr">
              <a:defRPr/>
            </a:lvl1pPr>
          </a:lstStyle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52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2362201"/>
            <a:ext cx="8641031" cy="2200275"/>
          </a:xfrm>
        </p:spPr>
        <p:txBody>
          <a:bodyPr anchor="b">
            <a:normAutofit/>
          </a:bodyPr>
          <a:lstStyle>
            <a:lvl1pPr algn="l">
              <a:defRPr sz="48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4626865"/>
            <a:ext cx="8641031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975360" y="4599432"/>
            <a:ext cx="104648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6952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76" y="533400"/>
            <a:ext cx="9556616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5638" y="1673352"/>
            <a:ext cx="4602567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6025" y="1673352"/>
            <a:ext cx="4602567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2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8868" y="1676400"/>
            <a:ext cx="4589321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8868" y="2438400"/>
            <a:ext cx="4589321" cy="42683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9513" y="1676400"/>
            <a:ext cx="4589321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09513" y="2438400"/>
            <a:ext cx="4589321" cy="426830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984736" y="1691640"/>
            <a:ext cx="1059" cy="5015062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00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0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1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803" y="792080"/>
            <a:ext cx="2353669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2433" y="792080"/>
            <a:ext cx="7083656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9804" y="2130553"/>
            <a:ext cx="2353669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212315" y="3579942"/>
            <a:ext cx="5577840" cy="2117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64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91" y="792480"/>
            <a:ext cx="2313983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00217" y="1016782"/>
            <a:ext cx="7036183" cy="487638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492" y="2133600"/>
            <a:ext cx="2310760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4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Wheat-Moscow-Mid July (10).JPG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4" r="49079"/>
          <a:stretch/>
        </p:blipFill>
        <p:spPr>
          <a:xfrm>
            <a:off x="11067863" y="347471"/>
            <a:ext cx="1138448" cy="6446520"/>
          </a:xfrm>
          <a:prstGeom prst="rect">
            <a:avLst/>
          </a:prstGeom>
          <a:effectLst/>
        </p:spPr>
      </p:pic>
      <p:sp>
        <p:nvSpPr>
          <p:cNvPr id="10" name="Rectangle 9"/>
          <p:cNvSpPr/>
          <p:nvPr/>
        </p:nvSpPr>
        <p:spPr>
          <a:xfrm>
            <a:off x="0" y="220786"/>
            <a:ext cx="9863728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1976" y="533400"/>
            <a:ext cx="9691753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76" y="1600200"/>
            <a:ext cx="9691753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192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18288"/>
            <a:ext cx="3860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4B15781E-B054-2648-A193-54E62E096E10}" type="datetimeFigureOut">
              <a:rPr lang="en-US" smtClean="0"/>
              <a:t>9/19/16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0" y="18288"/>
            <a:ext cx="5486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00" y="18288"/>
            <a:ext cx="14224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2188581-24F8-BC4C-8325-92C1183EF178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REACCHlogo_wheat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7744" y="6350991"/>
            <a:ext cx="1148144" cy="507682"/>
          </a:xfrm>
          <a:prstGeom prst="rect">
            <a:avLst/>
          </a:prstGeom>
          <a:noFill/>
          <a:ln>
            <a:noFill/>
          </a:ln>
          <a:effectLst/>
        </p:spPr>
      </p:pic>
      <p:cxnSp>
        <p:nvCxnSpPr>
          <p:cNvPr id="12" name="Straight Connector 11"/>
          <p:cNvCxnSpPr/>
          <p:nvPr/>
        </p:nvCxnSpPr>
        <p:spPr>
          <a:xfrm>
            <a:off x="11067744" y="347471"/>
            <a:ext cx="0" cy="6511202"/>
          </a:xfrm>
          <a:prstGeom prst="line">
            <a:avLst/>
          </a:prstGeom>
          <a:ln w="41275" cmpd="sng">
            <a:prstDash val="solid"/>
          </a:ln>
          <a:effectLst>
            <a:outerShdw dist="38100" dir="5400000" algn="ctr" rotWithShape="0">
              <a:srgbClr val="93A299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20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pr.org/sections/thisisnpr/2015/03/18/393659894/story-corps-founder-reveals-his-wish-at-ted2015" TargetMode="External"/><Relationship Id="rId4" Type="http://schemas.openxmlformats.org/officeDocument/2006/relationships/hyperlink" Target="https://storycorps.m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7.emf"/><Relationship Id="rId6" Type="http://schemas.openxmlformats.org/officeDocument/2006/relationships/oleObject" Target="../embeddings/oleObject3.bin"/><Relationship Id="rId7" Type="http://schemas.openxmlformats.org/officeDocument/2006/relationships/package" Target="../embeddings/Microsoft_Word_Document3.docx"/><Relationship Id="rId8" Type="http://schemas.openxmlformats.org/officeDocument/2006/relationships/image" Target="../media/image8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dreads.com/author/show/8164.Lewis_Carroll" TargetMode="External"/><Relationship Id="rId4" Type="http://schemas.openxmlformats.org/officeDocument/2006/relationships/hyperlink" Target="http://www.goodreads.com/work/quotes/2933712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 I want to do with my life .  .  .  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8650" y="3454232"/>
            <a:ext cx="6400800" cy="1124527"/>
          </a:xfrm>
        </p:spPr>
        <p:txBody>
          <a:bodyPr/>
          <a:lstStyle/>
          <a:p>
            <a:r>
              <a:rPr lang="en-US" sz="2000" b="0" i="1" dirty="0"/>
              <a:t>Science, Technology, Engineering &amp; Mathematics (STEM) Careers in Agricultural &amp; Natural Resources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61577" y="5751778"/>
            <a:ext cx="6647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chemeClr val="accent1">
                    <a:lumMod val="75000"/>
                  </a:schemeClr>
                </a:solidFill>
              </a:rPr>
              <a:t>“Regional Approaches to Climate Change for Pacific Northwest Agriculture</a:t>
            </a:r>
            <a:r>
              <a:rPr lang="en-US" sz="1200" dirty="0">
                <a:solidFill>
                  <a:schemeClr val="accent1">
                    <a:lumMod val="75000"/>
                  </a:schemeClr>
                </a:solidFill>
              </a:rPr>
              <a:t>” is funded through award #2011-68002-30191 from the National Institute of Food and Agriculture </a:t>
            </a:r>
          </a:p>
        </p:txBody>
      </p:sp>
    </p:spTree>
    <p:extLst>
      <p:ext uri="{BB962C8B-B14F-4D97-AF65-F5344CB8AC3E}">
        <p14:creationId xmlns:p14="http://schemas.microsoft.com/office/powerpoint/2010/main" val="20713267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an Agricultural Scientist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the interview handout, interview an agricultural scientist</a:t>
            </a:r>
          </a:p>
          <a:p>
            <a:pPr lvl="1"/>
            <a:r>
              <a:rPr lang="en-US" dirty="0" smtClean="0"/>
              <a:t>Take photos of what they do</a:t>
            </a:r>
          </a:p>
          <a:p>
            <a:pPr lvl="1"/>
            <a:r>
              <a:rPr lang="en-US" dirty="0" smtClean="0"/>
              <a:t>If they allow, record the interview with your phone or other device.</a:t>
            </a:r>
          </a:p>
          <a:p>
            <a:r>
              <a:rPr lang="en-US" dirty="0" smtClean="0"/>
              <a:t>Share what you found:</a:t>
            </a:r>
          </a:p>
          <a:p>
            <a:pPr lvl="1"/>
            <a:r>
              <a:rPr lang="en-US" dirty="0" smtClean="0"/>
              <a:t>Create a 1-page graphic story of the persons career</a:t>
            </a:r>
          </a:p>
          <a:p>
            <a:pPr lvl="2"/>
            <a:r>
              <a:rPr lang="en-US" dirty="0" smtClean="0"/>
              <a:t>OPTIONAL: Share the story:</a:t>
            </a:r>
          </a:p>
          <a:p>
            <a:pPr lvl="3"/>
            <a:r>
              <a:rPr lang="en-US" dirty="0">
                <a:hlinkClick r:id="rId3"/>
              </a:rPr>
              <a:t>http://www.npr.org/sections/thisisnpr/2015/03/18/393659894/story-corps-founder-reveals-his-wish-at-</a:t>
            </a:r>
            <a:r>
              <a:rPr lang="en-US" dirty="0" smtClean="0">
                <a:hlinkClick r:id="rId3"/>
              </a:rPr>
              <a:t>ted2015</a:t>
            </a:r>
            <a:r>
              <a:rPr lang="en-US" dirty="0" smtClean="0"/>
              <a:t> </a:t>
            </a:r>
          </a:p>
          <a:p>
            <a:pPr lvl="3"/>
            <a:endParaRPr lang="en-US" dirty="0"/>
          </a:p>
          <a:p>
            <a:pPr lvl="3"/>
            <a:r>
              <a:rPr lang="en-US" dirty="0">
                <a:hlinkClick r:id="rId4"/>
              </a:rPr>
              <a:t>https://storycorps.me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584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a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Outline how you will get to where you want to go:</a:t>
            </a:r>
          </a:p>
          <a:p>
            <a:pPr lvl="1"/>
            <a:r>
              <a:rPr lang="en-US" sz="2800" dirty="0" smtClean="0"/>
              <a:t>Specific Educational needs</a:t>
            </a:r>
          </a:p>
          <a:p>
            <a:pPr lvl="1"/>
            <a:r>
              <a:rPr lang="en-US" sz="2800" dirty="0" smtClean="0"/>
              <a:t>Specific experiences needed (internships)</a:t>
            </a:r>
          </a:p>
          <a:p>
            <a:r>
              <a:rPr lang="en-US" sz="3200" dirty="0" smtClean="0"/>
              <a:t>Create Specific Goals</a:t>
            </a:r>
          </a:p>
          <a:p>
            <a:pPr lvl="1"/>
            <a:r>
              <a:rPr lang="en-US" sz="2800" dirty="0" smtClean="0"/>
              <a:t>Short term Goals (1-5 yrs.)</a:t>
            </a:r>
          </a:p>
          <a:p>
            <a:pPr lvl="1"/>
            <a:r>
              <a:rPr lang="en-US" sz="2800" dirty="0" smtClean="0"/>
              <a:t>Intermediate (6-10 yrs.)</a:t>
            </a:r>
          </a:p>
          <a:p>
            <a:pPr lvl="1"/>
            <a:r>
              <a:rPr lang="en-US" sz="2800" dirty="0" smtClean="0"/>
              <a:t>Long-Term (over 10 yrs.)</a:t>
            </a:r>
          </a:p>
          <a:p>
            <a:pPr marL="0" indent="0" algn="ctr">
              <a:buNone/>
            </a:pPr>
            <a:r>
              <a:rPr lang="en-US" sz="5400" u="wavyDbl" dirty="0" smtClean="0">
                <a:uFill>
                  <a:solidFill>
                    <a:srgbClr val="22F000"/>
                  </a:solidFill>
                </a:uFill>
              </a:rPr>
              <a:t>START </a:t>
            </a:r>
            <a:r>
              <a:rPr lang="en-US" sz="5400" u="wavyDbl" dirty="0">
                <a:uFill>
                  <a:solidFill>
                    <a:srgbClr val="22F000"/>
                  </a:solidFill>
                </a:uFill>
              </a:rPr>
              <a:t>NOW!!</a:t>
            </a:r>
          </a:p>
        </p:txBody>
      </p:sp>
    </p:spTree>
    <p:extLst>
      <p:ext uri="{BB962C8B-B14F-4D97-AF65-F5344CB8AC3E}">
        <p14:creationId xmlns:p14="http://schemas.microsoft.com/office/powerpoint/2010/main" val="4271716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Activities: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95759"/>
              </p:ext>
            </p:extLst>
          </p:nvPr>
        </p:nvGraphicFramePr>
        <p:xfrm>
          <a:off x="636588" y="1579563"/>
          <a:ext cx="3049587" cy="476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Document" r:id="rId4" imgW="5486400" imgH="8572500" progId="Word.Document.12">
                  <p:embed/>
                </p:oleObj>
              </mc:Choice>
              <mc:Fallback>
                <p:oleObj name="Document" r:id="rId4" imgW="5486400" imgH="8572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36588" y="1579563"/>
                        <a:ext cx="3049587" cy="476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60780"/>
              </p:ext>
            </p:extLst>
          </p:nvPr>
        </p:nvGraphicFramePr>
        <p:xfrm>
          <a:off x="4152900" y="1524000"/>
          <a:ext cx="3578225" cy="494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Document" r:id="rId7" imgW="6080760" imgH="8217720" progId="Word.Document.12">
                  <p:embed/>
                </p:oleObj>
              </mc:Choice>
              <mc:Fallback>
                <p:oleObj name="Document" r:id="rId7" imgW="6080760" imgH="82177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52900" y="1524000"/>
                        <a:ext cx="3578225" cy="494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332425" y="1012005"/>
            <a:ext cx="4527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Click Icons to open MS Word 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511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767015"/>
              </p:ext>
            </p:extLst>
          </p:nvPr>
        </p:nvGraphicFramePr>
        <p:xfrm>
          <a:off x="171976" y="1524000"/>
          <a:ext cx="3800475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Document" r:id="rId4" imgW="6858000" imgH="8801100" progId="Word.Document.12">
                  <p:embed/>
                </p:oleObj>
              </mc:Choice>
              <mc:Fallback>
                <p:oleObj name="Document" r:id="rId4" imgW="6858000" imgH="88011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71976" y="1524000"/>
                        <a:ext cx="3800475" cy="487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7223" y="1028700"/>
            <a:ext cx="4681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Double Click Images </a:t>
            </a:r>
            <a:r>
              <a:rPr lang="en-US" smtClean="0"/>
              <a:t>to Open </a:t>
            </a:r>
            <a:r>
              <a:rPr lang="en-US" dirty="0" smtClean="0"/>
              <a:t>MS Word Doc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249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</a:t>
            </a:r>
            <a:r>
              <a:rPr lang="en-US" b="1" u="sng" dirty="0" smtClean="0"/>
              <a:t>you</a:t>
            </a:r>
            <a:r>
              <a:rPr lang="en-US" dirty="0" smtClean="0"/>
              <a:t> want to go?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“</a:t>
            </a:r>
            <a:r>
              <a:rPr lang="en-US" dirty="0">
                <a:latin typeface="Apple Chancery"/>
                <a:cs typeface="Apple Chancery"/>
              </a:rPr>
              <a:t>Would you tell me, please, which way I ought to go from here?'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pple Chancery"/>
                <a:cs typeface="Apple Chancery"/>
              </a:rPr>
              <a:t>'That depends a good deal on where you want to get to,' said the Cat.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pple Chancery"/>
                <a:cs typeface="Apple Chancery"/>
              </a:rPr>
              <a:t>'I don't much care where -' said Alice.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pple Chancery"/>
                <a:cs typeface="Apple Chancery"/>
              </a:rPr>
              <a:t>'Then it doesn't matter which way you go,' said the Cat.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pple Chancery"/>
                <a:cs typeface="Apple Chancery"/>
              </a:rPr>
              <a:t>'- so long as I get SOMEWHERE,' Alice added as an explanation.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pple Chancery"/>
                <a:cs typeface="Apple Chancery"/>
              </a:rPr>
              <a:t>'Oh, you're sure to do that,' said the Cat, 'if you only walk long enough.”</a:t>
            </a:r>
            <a:r>
              <a:rPr lang="en-US" dirty="0" smtClean="0"/>
              <a:t>― </a:t>
            </a:r>
            <a:r>
              <a:rPr lang="en-US" sz="1100" dirty="0">
                <a:hlinkClick r:id="rId3"/>
              </a:rPr>
              <a:t>Lewis Carroll, </a:t>
            </a:r>
            <a:r>
              <a:rPr lang="en-US" sz="1100" i="1" dirty="0">
                <a:hlinkClick r:id="rId4"/>
              </a:rPr>
              <a:t>Alice in Wonderland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377" y="0"/>
            <a:ext cx="3249389" cy="219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563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9558" y="1403927"/>
            <a:ext cx="9833279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Provide direction</a:t>
            </a:r>
          </a:p>
          <a:p>
            <a:pPr lvl="1"/>
            <a:r>
              <a:rPr lang="en-US" dirty="0"/>
              <a:t>“What do you want” </a:t>
            </a:r>
            <a:r>
              <a:rPr lang="en-US" dirty="0" smtClean="0"/>
              <a:t>vs. “What </a:t>
            </a:r>
            <a:r>
              <a:rPr lang="en-US" dirty="0"/>
              <a:t>do you want right now”</a:t>
            </a:r>
          </a:p>
          <a:p>
            <a:r>
              <a:rPr lang="en-US" dirty="0" smtClean="0"/>
              <a:t>Require planning</a:t>
            </a:r>
          </a:p>
          <a:p>
            <a:pPr lvl="1"/>
            <a:r>
              <a:rPr lang="en-US" dirty="0" smtClean="0"/>
              <a:t>Long-term, mid-range, short-term</a:t>
            </a:r>
          </a:p>
          <a:p>
            <a:pPr lvl="1"/>
            <a:r>
              <a:rPr lang="en-US" dirty="0" smtClean="0"/>
              <a:t>Sequential</a:t>
            </a:r>
          </a:p>
          <a:p>
            <a:pPr lvl="1"/>
            <a:r>
              <a:rPr lang="en-US" dirty="0" smtClean="0"/>
              <a:t>Will never just happen</a:t>
            </a:r>
          </a:p>
          <a:p>
            <a:r>
              <a:rPr lang="en-US" dirty="0" smtClean="0"/>
              <a:t>Require sacrifice</a:t>
            </a:r>
          </a:p>
          <a:p>
            <a:pPr lvl="1"/>
            <a:r>
              <a:rPr lang="en-US" dirty="0" smtClean="0"/>
              <a:t>There are no free rides, you must work and at times give up something to get what you want</a:t>
            </a:r>
          </a:p>
          <a:p>
            <a:r>
              <a:rPr lang="en-US" dirty="0" smtClean="0"/>
              <a:t>Require passion</a:t>
            </a:r>
          </a:p>
          <a:p>
            <a:pPr lvl="1"/>
            <a:r>
              <a:rPr lang="en-US" dirty="0" smtClean="0"/>
              <a:t>What do you really want, not just what would be nice if it happened</a:t>
            </a:r>
          </a:p>
          <a:p>
            <a:pPr lvl="1"/>
            <a:r>
              <a:rPr lang="en-US" dirty="0" smtClean="0"/>
              <a:t>Are you willing to dedicate a significant amount of time to your goals?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0634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Allen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352" y="2596486"/>
            <a:ext cx="9691753" cy="2889913"/>
          </a:xfrm>
        </p:spPr>
        <p:txBody>
          <a:bodyPr/>
          <a:lstStyle/>
          <a:p>
            <a:pPr marL="0" indent="0" algn="ctr">
              <a:buNone/>
            </a:pPr>
            <a:r>
              <a:rPr lang="en-US" sz="5400" dirty="0">
                <a:latin typeface="Apple Chancery"/>
                <a:cs typeface="Apple Chancery"/>
              </a:rPr>
              <a:t>“The world steps aside for the man who knows where he is going”</a:t>
            </a:r>
          </a:p>
        </p:txBody>
      </p:sp>
    </p:spTree>
    <p:extLst>
      <p:ext uri="{BB962C8B-B14F-4D97-AF65-F5344CB8AC3E}">
        <p14:creationId xmlns:p14="http://schemas.microsoft.com/office/powerpoint/2010/main" val="175866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Ask yourself: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What do I need to do to </a:t>
            </a:r>
            <a:r>
              <a:rPr lang="en-US" b="1" u="sng" dirty="0" smtClean="0"/>
              <a:t>feel</a:t>
            </a:r>
            <a:r>
              <a:rPr lang="en-US" dirty="0" smtClean="0"/>
              <a:t> successful?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am I truly passionate about?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can I do that wouldn’t seem like work?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jobs are out there?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Are there employment opportunities where I want to live?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What abilities do I need to </a:t>
            </a:r>
            <a:r>
              <a:rPr lang="en-US" b="1" dirty="0" smtClean="0"/>
              <a:t>BE</a:t>
            </a:r>
            <a:r>
              <a:rPr lang="en-US" dirty="0" smtClean="0"/>
              <a:t> successful?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513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Top 10 Job Skills Employers Look For In New Hires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2588" y="1600200"/>
            <a:ext cx="7269162" cy="5257800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	Teamwork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	Solve Problems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	Communication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	Plan &amp; Prioritize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	Obtain &amp; Process Information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	Analyze Data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	Technical Knowledge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	Computer Proficiency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	Create &amp; Edit Reports</a:t>
            </a:r>
          </a:p>
          <a:p>
            <a:pPr marL="51435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 smtClean="0"/>
              <a:t>	Ability to influence others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51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8838" y="351588"/>
            <a:ext cx="7269162" cy="927604"/>
          </a:xfrm>
        </p:spPr>
        <p:txBody>
          <a:bodyPr/>
          <a:lstStyle/>
          <a:p>
            <a:r>
              <a:rPr lang="en-US" dirty="0" smtClean="0"/>
              <a:t>Why Ag? Why STEM?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7750" y="1132764"/>
            <a:ext cx="3602346" cy="5690151"/>
          </a:xfrm>
        </p:spPr>
        <p:txBody>
          <a:bodyPr>
            <a:normAutofit fontScale="92500" lnSpcReduction="10000"/>
          </a:bodyPr>
          <a:lstStyle/>
          <a:p>
            <a:r>
              <a:rPr lang="en-US" sz="4400" dirty="0">
                <a:latin typeface="Apple Chancery"/>
                <a:cs typeface="Apple Chancery"/>
              </a:rPr>
              <a:t>“Today’s agriculture is so much more than farms and tractors. Agriculture is where the action is” </a:t>
            </a:r>
            <a:r>
              <a:rPr lang="en-US" dirty="0" smtClean="0"/>
              <a:t>(STEM Connector, 2014).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9192"/>
            <a:ext cx="7397750" cy="5543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37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</a:t>
            </a:r>
            <a:r>
              <a:rPr lang="en-US" i="1" dirty="0" smtClean="0"/>
              <a:t>they</a:t>
            </a:r>
            <a:r>
              <a:rPr lang="en-US" dirty="0" smtClean="0"/>
              <a:t>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Scientists cover a broad range of subjects</a:t>
            </a:r>
          </a:p>
          <a:p>
            <a:r>
              <a:rPr lang="en-US" dirty="0" smtClean="0"/>
              <a:t>Not all work in a laboratory</a:t>
            </a:r>
          </a:p>
          <a:p>
            <a:r>
              <a:rPr lang="en-US" dirty="0" smtClean="0"/>
              <a:t>What they do may actually surprise you!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Everyone has a story to tell:</a:t>
            </a:r>
          </a:p>
          <a:p>
            <a:pPr lvl="1"/>
            <a:r>
              <a:rPr lang="en-US" dirty="0" smtClean="0"/>
              <a:t>How did you end up where you are?</a:t>
            </a:r>
          </a:p>
          <a:p>
            <a:pPr lvl="1"/>
            <a:r>
              <a:rPr lang="en-US" dirty="0" smtClean="0"/>
              <a:t>Did you always know what you wanted to do?</a:t>
            </a:r>
          </a:p>
          <a:p>
            <a:pPr lvl="1"/>
            <a:r>
              <a:rPr lang="en-US" dirty="0" smtClean="0"/>
              <a:t>What else did you do before this?</a:t>
            </a:r>
          </a:p>
          <a:p>
            <a:pPr lvl="1"/>
            <a:r>
              <a:rPr lang="en-US" dirty="0" smtClean="0"/>
              <a:t>What education do I need to have your job?</a:t>
            </a:r>
          </a:p>
          <a:p>
            <a:pPr lvl="1"/>
            <a:r>
              <a:rPr lang="en-US" dirty="0" smtClean="0"/>
              <a:t>How much money can I make?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8761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EACCH 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ACCH " id="{2377D3D1-E482-0141-A7B3-B3139E759457}" vid="{1A04928D-D525-4347-8DC3-65ABBEB44F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REACCH </Template>
  <TotalTime>369</TotalTime>
  <Words>821</Words>
  <Application>Microsoft Macintosh PowerPoint</Application>
  <PresentationFormat>Widescreen</PresentationFormat>
  <Paragraphs>102</Paragraphs>
  <Slides>12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Apple Chancery</vt:lpstr>
      <vt:lpstr>Calibri</vt:lpstr>
      <vt:lpstr>Arial</vt:lpstr>
      <vt:lpstr>REACCH </vt:lpstr>
      <vt:lpstr>Document</vt:lpstr>
      <vt:lpstr>What do I want to do with my life .  .  .  .</vt:lpstr>
      <vt:lpstr>Standards:</vt:lpstr>
      <vt:lpstr>Where do you want to go?</vt:lpstr>
      <vt:lpstr>Goals</vt:lpstr>
      <vt:lpstr>James Allen</vt:lpstr>
      <vt:lpstr>Ask yourself: </vt:lpstr>
      <vt:lpstr>Top 10 Job Skills Employers Look For In New Hires</vt:lpstr>
      <vt:lpstr>Why Ag? Why STEM?</vt:lpstr>
      <vt:lpstr>What do they do?</vt:lpstr>
      <vt:lpstr>Interview an Agricultural Scientist</vt:lpstr>
      <vt:lpstr>Make a Plan</vt:lpstr>
      <vt:lpstr>Activities:</vt:lpstr>
    </vt:vector>
  </TitlesOfParts>
  <Company>AEE-UIDAHO</Company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I want to do with my life .  .  .  .</dc:title>
  <dc:creator>Peter White</dc:creator>
  <cp:lastModifiedBy>White, Troy</cp:lastModifiedBy>
  <cp:revision>25</cp:revision>
  <cp:lastPrinted>2015-06-23T17:11:35Z</cp:lastPrinted>
  <dcterms:created xsi:type="dcterms:W3CDTF">2015-06-23T15:33:10Z</dcterms:created>
  <dcterms:modified xsi:type="dcterms:W3CDTF">2016-09-20T01:38:23Z</dcterms:modified>
</cp:coreProperties>
</file>