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8.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9.xml" ContentType="application/vnd.openxmlformats-officedocument.presentationml.tags+xml"/>
  <Override PartName="/ppt/notesSlides/notesSlide44.xml" ContentType="application/vnd.openxmlformats-officedocument.presentationml.notesSlide+xml"/>
  <Override PartName="/ppt/tags/tag10.xml" ContentType="application/vnd.openxmlformats-officedocument.presentationml.tag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2" r:id="rId1"/>
  </p:sldMasterIdLst>
  <p:notesMasterIdLst>
    <p:notesMasterId r:id="rId50"/>
  </p:notesMasterIdLst>
  <p:handoutMasterIdLst>
    <p:handoutMasterId r:id="rId51"/>
  </p:handoutMasterIdLst>
  <p:sldIdLst>
    <p:sldId id="256" r:id="rId2"/>
    <p:sldId id="326" r:id="rId3"/>
    <p:sldId id="328" r:id="rId4"/>
    <p:sldId id="283" r:id="rId5"/>
    <p:sldId id="321" r:id="rId6"/>
    <p:sldId id="284" r:id="rId7"/>
    <p:sldId id="286" r:id="rId8"/>
    <p:sldId id="287" r:id="rId9"/>
    <p:sldId id="322" r:id="rId10"/>
    <p:sldId id="288" r:id="rId11"/>
    <p:sldId id="294" r:id="rId12"/>
    <p:sldId id="290" r:id="rId13"/>
    <p:sldId id="291" r:id="rId14"/>
    <p:sldId id="323" r:id="rId15"/>
    <p:sldId id="292" r:id="rId16"/>
    <p:sldId id="296" r:id="rId17"/>
    <p:sldId id="258" r:id="rId18"/>
    <p:sldId id="278" r:id="rId19"/>
    <p:sldId id="259" r:id="rId20"/>
    <p:sldId id="320" r:id="rId21"/>
    <p:sldId id="315" r:id="rId22"/>
    <p:sldId id="308" r:id="rId23"/>
    <p:sldId id="311" r:id="rId24"/>
    <p:sldId id="312" r:id="rId25"/>
    <p:sldId id="325" r:id="rId26"/>
    <p:sldId id="319" r:id="rId27"/>
    <p:sldId id="260" r:id="rId28"/>
    <p:sldId id="280" r:id="rId29"/>
    <p:sldId id="316" r:id="rId30"/>
    <p:sldId id="310" r:id="rId31"/>
    <p:sldId id="293" r:id="rId32"/>
    <p:sldId id="317" r:id="rId33"/>
    <p:sldId id="275" r:id="rId34"/>
    <p:sldId id="313" r:id="rId35"/>
    <p:sldId id="314" r:id="rId36"/>
    <p:sldId id="272" r:id="rId37"/>
    <p:sldId id="262" r:id="rId38"/>
    <p:sldId id="269" r:id="rId39"/>
    <p:sldId id="279" r:id="rId40"/>
    <p:sldId id="318" r:id="rId41"/>
    <p:sldId id="274" r:id="rId42"/>
    <p:sldId id="276" r:id="rId43"/>
    <p:sldId id="309" r:id="rId44"/>
    <p:sldId id="324" r:id="rId45"/>
    <p:sldId id="304" r:id="rId46"/>
    <p:sldId id="302" r:id="rId47"/>
    <p:sldId id="271" r:id="rId48"/>
    <p:sldId id="32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A299"/>
    <a:srgbClr val="000000"/>
    <a:srgbClr val="101A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314" autoAdjust="0"/>
    <p:restoredTop sz="81443" autoAdjust="0"/>
  </p:normalViewPr>
  <p:slideViewPr>
    <p:cSldViewPr snapToGrid="0" snapToObjects="1">
      <p:cViewPr>
        <p:scale>
          <a:sx n="100" d="100"/>
          <a:sy n="100" d="100"/>
        </p:scale>
        <p:origin x="48" y="-42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0" d="100"/>
        <a:sy n="140" d="100"/>
      </p:scale>
      <p:origin x="0" y="4512"/>
    </p:cViewPr>
  </p:sorterViewPr>
  <p:notesViewPr>
    <p:cSldViewPr snapToGrid="0" snapToObjects="1">
      <p:cViewPr varScale="1">
        <p:scale>
          <a:sx n="73" d="100"/>
          <a:sy n="73" d="100"/>
        </p:scale>
        <p:origin x="-334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Climate &amp; Agro-Ecoozones</a:t>
            </a: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ED6C77D-1064-2946-81DD-E5DE8078F3C7}" type="datetimeFigureOut">
              <a:rPr lang="en-US" smtClean="0"/>
              <a:t>8/22/16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20862D8-9C2F-064D-B02C-6C74513259FE}" type="slidenum">
              <a:rPr lang="en-US" smtClean="0"/>
              <a:t>‹#›</a:t>
            </a:fld>
            <a:endParaRPr lang="en-US"/>
          </a:p>
        </p:txBody>
      </p:sp>
    </p:spTree>
    <p:extLst>
      <p:ext uri="{BB962C8B-B14F-4D97-AF65-F5344CB8AC3E}">
        <p14:creationId xmlns:p14="http://schemas.microsoft.com/office/powerpoint/2010/main" val="884637988"/>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Climate &amp; Agro-Ecoozones</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EA3B44-C13B-C443-9386-F725BDBC880D}" type="datetimeFigureOut">
              <a:rPr lang="en-US" smtClean="0"/>
              <a:t>8/22/16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271243-FA42-CE4E-9105-8C513301A413}" type="slidenum">
              <a:rPr lang="en-US" smtClean="0"/>
              <a:t>‹#›</a:t>
            </a:fld>
            <a:endParaRPr lang="en-US"/>
          </a:p>
        </p:txBody>
      </p:sp>
    </p:spTree>
    <p:extLst>
      <p:ext uri="{BB962C8B-B14F-4D97-AF65-F5344CB8AC3E}">
        <p14:creationId xmlns:p14="http://schemas.microsoft.com/office/powerpoint/2010/main" val="1205403008"/>
      </p:ext>
    </p:extLst>
  </p:cSld>
  <p:clrMap bg1="lt1" tx1="dk1" bg2="lt2" tx2="dk2" accent1="accent1" accent2="accent2" accent3="accent3" accent4="accent4" accent5="accent5" accent6="accent6" hlink="hlink" folHlink="folHlink"/>
  <p:hf ft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notesMaster" Target="../notesMasters/notesMaster1.xml"/><Relationship Id="rId3"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notesMaster" Target="../notesMasters/notesMaster1.xml"/><Relationship Id="rId3"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notesMaster" Target="../notesMasters/notesMaster1.xml"/><Relationship Id="rId3"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notesMaster" Target="../notesMasters/notesMaster1.xml"/><Relationship Id="rId3"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notesMaster" Target="../notesMasters/notesMaster1.xml"/><Relationship Id="rId3"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notesMaster" Target="../notesMasters/notesMaster1.xml"/><Relationship Id="rId3"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notesMaster" Target="../notesMasters/notesMaster1.xml"/><Relationship Id="rId3"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notesMaster" Target="../notesMasters/notesMaster1.xml"/><Relationship Id="rId3"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notesMaster" Target="../notesMasters/notesMaster1.xml"/><Relationship Id="rId3"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is the foundational unit for the REACCH curriculum. The slides presented here</a:t>
            </a:r>
            <a:r>
              <a:rPr lang="en-US" baseline="0" dirty="0" smtClean="0"/>
              <a:t> are intended to create interest in our changing climate. While there are some very polarized views about the causes of climate change/global warming in America, agriculturalists cannot ignore the reality of changes in the growing practices they have utilized for decades. Several publications exist relating to climate change impacts and agriculture both in the US and specifically related to the Pacific Northwest.</a:t>
            </a:r>
          </a:p>
          <a:p>
            <a:endParaRPr lang="en-US" baseline="0" dirty="0" smtClean="0"/>
          </a:p>
          <a:p>
            <a:r>
              <a:rPr lang="en-US" baseline="0" dirty="0" smtClean="0"/>
              <a:t>Recommended Readings / Background Information: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Hatfield, J., G. </a:t>
            </a:r>
            <a:r>
              <a:rPr lang="en-US" sz="1200" b="0" i="0" u="none" strike="noStrike" kern="1200" baseline="0" dirty="0" err="1" smtClean="0">
                <a:solidFill>
                  <a:schemeClr val="tx1"/>
                </a:solidFill>
                <a:latin typeface="+mn-lt"/>
                <a:ea typeface="+mn-ea"/>
                <a:cs typeface="+mn-cs"/>
              </a:rPr>
              <a:t>Takle</a:t>
            </a:r>
            <a:r>
              <a:rPr lang="en-US" sz="1200" b="0" i="0" u="none" strike="noStrike" kern="1200" baseline="0" dirty="0" smtClean="0">
                <a:solidFill>
                  <a:schemeClr val="tx1"/>
                </a:solidFill>
                <a:latin typeface="+mn-lt"/>
                <a:ea typeface="+mn-ea"/>
                <a:cs typeface="+mn-cs"/>
              </a:rPr>
              <a:t>, R. </a:t>
            </a:r>
            <a:r>
              <a:rPr lang="en-US" sz="1200" b="0" i="0" u="none" strike="noStrike" kern="1200" baseline="0" dirty="0" err="1" smtClean="0">
                <a:solidFill>
                  <a:schemeClr val="tx1"/>
                </a:solidFill>
                <a:latin typeface="+mn-lt"/>
                <a:ea typeface="+mn-ea"/>
                <a:cs typeface="+mn-cs"/>
              </a:rPr>
              <a:t>Grotjahn</a:t>
            </a:r>
            <a:r>
              <a:rPr lang="en-US" sz="1200" b="0" i="0" u="none" strike="noStrike" kern="1200" baseline="0" dirty="0" smtClean="0">
                <a:solidFill>
                  <a:schemeClr val="tx1"/>
                </a:solidFill>
                <a:latin typeface="+mn-lt"/>
                <a:ea typeface="+mn-ea"/>
                <a:cs typeface="+mn-cs"/>
              </a:rPr>
              <a:t>, P. Holden, R. C. </a:t>
            </a:r>
            <a:r>
              <a:rPr lang="en-US" sz="1200" b="0" i="0" u="none" strike="noStrike" kern="1200" baseline="0" dirty="0" err="1" smtClean="0">
                <a:solidFill>
                  <a:schemeClr val="tx1"/>
                </a:solidFill>
                <a:latin typeface="+mn-lt"/>
                <a:ea typeface="+mn-ea"/>
                <a:cs typeface="+mn-cs"/>
              </a:rPr>
              <a:t>Izaurralde</a:t>
            </a:r>
            <a:r>
              <a:rPr lang="en-US" sz="1200" b="0" i="0" u="none" strike="noStrike" kern="1200" baseline="0" dirty="0" smtClean="0">
                <a:solidFill>
                  <a:schemeClr val="tx1"/>
                </a:solidFill>
                <a:latin typeface="+mn-lt"/>
                <a:ea typeface="+mn-ea"/>
                <a:cs typeface="+mn-cs"/>
              </a:rPr>
              <a:t>, T. </a:t>
            </a:r>
            <a:r>
              <a:rPr lang="en-US" sz="1200" b="0" i="0" u="none" strike="noStrike" kern="1200" baseline="0" dirty="0" err="1" smtClean="0">
                <a:solidFill>
                  <a:schemeClr val="tx1"/>
                </a:solidFill>
                <a:latin typeface="+mn-lt"/>
                <a:ea typeface="+mn-ea"/>
                <a:cs typeface="+mn-cs"/>
              </a:rPr>
              <a:t>Mader</a:t>
            </a:r>
            <a:r>
              <a:rPr lang="en-US" sz="1200" b="0" i="0" u="none" strike="noStrike" kern="1200" baseline="0" dirty="0" smtClean="0">
                <a:solidFill>
                  <a:schemeClr val="tx1"/>
                </a:solidFill>
                <a:latin typeface="+mn-lt"/>
                <a:ea typeface="+mn-ea"/>
                <a:cs typeface="+mn-cs"/>
              </a:rPr>
              <a:t>, E. Marshall, and D. </a:t>
            </a:r>
            <a:r>
              <a:rPr lang="en-US" sz="1200" b="0" i="0" u="none" strike="noStrike" kern="1200" baseline="0" dirty="0" err="1" smtClean="0">
                <a:solidFill>
                  <a:schemeClr val="tx1"/>
                </a:solidFill>
                <a:latin typeface="+mn-lt"/>
                <a:ea typeface="+mn-ea"/>
                <a:cs typeface="+mn-cs"/>
              </a:rPr>
              <a:t>Liverman</a:t>
            </a:r>
            <a:r>
              <a:rPr lang="en-US" sz="1200" b="0" i="0" u="none" strike="noStrike" kern="1200" baseline="0" dirty="0" smtClean="0">
                <a:solidFill>
                  <a:schemeClr val="tx1"/>
                </a:solidFill>
                <a:latin typeface="+mn-lt"/>
                <a:ea typeface="+mn-ea"/>
                <a:cs typeface="+mn-cs"/>
              </a:rPr>
              <a:t>, 2014: </a:t>
            </a:r>
            <a:r>
              <a:rPr lang="en-US" sz="1200" b="1" i="0" u="none" strike="noStrike" kern="1200" baseline="0" dirty="0" smtClean="0">
                <a:solidFill>
                  <a:schemeClr val="tx1"/>
                </a:solidFill>
                <a:latin typeface="+mn-lt"/>
                <a:ea typeface="+mn-ea"/>
                <a:cs typeface="+mn-cs"/>
              </a:rPr>
              <a:t>Ch. 6: Agriculture. </a:t>
            </a:r>
            <a:r>
              <a:rPr lang="en-US" sz="1200" b="1" i="1" u="none" strike="noStrike" kern="1200" baseline="0" dirty="0" smtClean="0">
                <a:solidFill>
                  <a:schemeClr val="tx1"/>
                </a:solidFill>
                <a:latin typeface="+mn-lt"/>
                <a:ea typeface="+mn-ea"/>
                <a:cs typeface="+mn-cs"/>
              </a:rPr>
              <a:t>Climate Change Impacts in the United States: The Third National Climate Assessment</a:t>
            </a:r>
            <a:r>
              <a:rPr lang="en-US" sz="1200" b="0" i="0" u="none" strike="noStrike" kern="1200" baseline="0" dirty="0" smtClean="0">
                <a:solidFill>
                  <a:schemeClr val="tx1"/>
                </a:solidFill>
                <a:latin typeface="+mn-lt"/>
                <a:ea typeface="+mn-ea"/>
                <a:cs typeface="+mn-cs"/>
              </a:rPr>
              <a:t>, J. M. </a:t>
            </a:r>
            <a:r>
              <a:rPr lang="en-US" sz="1200" b="0" i="0" u="none" strike="noStrike" kern="1200" baseline="0" dirty="0" err="1" smtClean="0">
                <a:solidFill>
                  <a:schemeClr val="tx1"/>
                </a:solidFill>
                <a:latin typeface="+mn-lt"/>
                <a:ea typeface="+mn-ea"/>
                <a:cs typeface="+mn-cs"/>
              </a:rPr>
              <a:t>Melillo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Terese</a:t>
            </a:r>
            <a:r>
              <a:rPr lang="en-US" sz="1200" b="0" i="0" u="none" strike="noStrike" kern="1200" baseline="0" dirty="0" smtClean="0">
                <a:solidFill>
                  <a:schemeClr val="tx1"/>
                </a:solidFill>
                <a:latin typeface="+mn-lt"/>
                <a:ea typeface="+mn-ea"/>
                <a:cs typeface="+mn-cs"/>
              </a:rPr>
              <a:t> (T.C.) Richmond, and 	G. W. </a:t>
            </a:r>
            <a:r>
              <a:rPr lang="en-US" sz="1200" b="0" i="0" u="none" strike="noStrike" kern="1200" baseline="0" dirty="0" err="1" smtClean="0">
                <a:solidFill>
                  <a:schemeClr val="tx1"/>
                </a:solidFill>
                <a:latin typeface="+mn-lt"/>
                <a:ea typeface="+mn-ea"/>
                <a:cs typeface="+mn-cs"/>
              </a:rPr>
              <a:t>Yohe</a:t>
            </a:r>
            <a:r>
              <a:rPr lang="en-US" sz="1200" b="0" i="0" u="none" strike="noStrike" kern="1200" baseline="0" dirty="0" smtClean="0">
                <a:solidFill>
                  <a:schemeClr val="tx1"/>
                </a:solidFill>
                <a:latin typeface="+mn-lt"/>
                <a:ea typeface="+mn-ea"/>
                <a:cs typeface="+mn-cs"/>
              </a:rPr>
              <a:t>, Eds., U.S. Global Change Research Program, 150-174. doi:10.7930/J02Z13FR. </a:t>
            </a:r>
          </a:p>
          <a:p>
            <a:r>
              <a:rPr lang="en-US" sz="1200" b="0" i="0" u="none" strike="noStrike" kern="1200" baseline="0" dirty="0" smtClean="0">
                <a:solidFill>
                  <a:schemeClr val="tx1"/>
                </a:solidFill>
                <a:latin typeface="+mn-lt"/>
                <a:ea typeface="+mn-ea"/>
                <a:cs typeface="+mn-cs"/>
              </a:rPr>
              <a:t> Mote, P., A. K. </a:t>
            </a:r>
            <a:r>
              <a:rPr lang="en-US" sz="1200" b="0" i="0" u="none" strike="noStrike" kern="1200" baseline="0" dirty="0" err="1" smtClean="0">
                <a:solidFill>
                  <a:schemeClr val="tx1"/>
                </a:solidFill>
                <a:latin typeface="+mn-lt"/>
                <a:ea typeface="+mn-ea"/>
                <a:cs typeface="+mn-cs"/>
              </a:rPr>
              <a:t>Snover</a:t>
            </a:r>
            <a:r>
              <a:rPr lang="en-US" sz="1200" b="0" i="0" u="none" strike="noStrike" kern="1200" baseline="0" dirty="0" smtClean="0">
                <a:solidFill>
                  <a:schemeClr val="tx1"/>
                </a:solidFill>
                <a:latin typeface="+mn-lt"/>
                <a:ea typeface="+mn-ea"/>
                <a:cs typeface="+mn-cs"/>
              </a:rPr>
              <a:t>, S. </a:t>
            </a:r>
            <a:r>
              <a:rPr lang="en-US" sz="1200" b="0" i="0" u="none" strike="noStrike" kern="1200" baseline="0" dirty="0" err="1" smtClean="0">
                <a:solidFill>
                  <a:schemeClr val="tx1"/>
                </a:solidFill>
                <a:latin typeface="+mn-lt"/>
                <a:ea typeface="+mn-ea"/>
                <a:cs typeface="+mn-cs"/>
              </a:rPr>
              <a:t>Capalbo</a:t>
            </a:r>
            <a:r>
              <a:rPr lang="en-US" sz="1200" b="0" i="0" u="none" strike="noStrike" kern="1200" baseline="0" dirty="0" smtClean="0">
                <a:solidFill>
                  <a:schemeClr val="tx1"/>
                </a:solidFill>
                <a:latin typeface="+mn-lt"/>
                <a:ea typeface="+mn-ea"/>
                <a:cs typeface="+mn-cs"/>
              </a:rPr>
              <a:t>, S. D. Eigenbrode, P. Glick, J. </a:t>
            </a:r>
            <a:r>
              <a:rPr lang="en-US" sz="1200" b="0" i="0" u="none" strike="noStrike" kern="1200" baseline="0" dirty="0" err="1" smtClean="0">
                <a:solidFill>
                  <a:schemeClr val="tx1"/>
                </a:solidFill>
                <a:latin typeface="+mn-lt"/>
                <a:ea typeface="+mn-ea"/>
                <a:cs typeface="+mn-cs"/>
              </a:rPr>
              <a:t>Littell</a:t>
            </a:r>
            <a:r>
              <a:rPr lang="en-US" sz="1200" b="0" i="0" u="none" strike="noStrike" kern="1200" baseline="0" dirty="0" smtClean="0">
                <a:solidFill>
                  <a:schemeClr val="tx1"/>
                </a:solidFill>
                <a:latin typeface="+mn-lt"/>
                <a:ea typeface="+mn-ea"/>
                <a:cs typeface="+mn-cs"/>
              </a:rPr>
              <a:t>, R. </a:t>
            </a:r>
            <a:r>
              <a:rPr lang="en-US" sz="1200" b="0" i="0" u="none" strike="noStrike" kern="1200" baseline="0" dirty="0" err="1" smtClean="0">
                <a:solidFill>
                  <a:schemeClr val="tx1"/>
                </a:solidFill>
                <a:latin typeface="+mn-lt"/>
                <a:ea typeface="+mn-ea"/>
                <a:cs typeface="+mn-cs"/>
              </a:rPr>
              <a:t>Raymondi</a:t>
            </a:r>
            <a:r>
              <a:rPr lang="en-US" sz="1200" b="0" i="0" u="none" strike="noStrike" kern="1200" baseline="0" dirty="0" smtClean="0">
                <a:solidFill>
                  <a:schemeClr val="tx1"/>
                </a:solidFill>
                <a:latin typeface="+mn-lt"/>
                <a:ea typeface="+mn-ea"/>
                <a:cs typeface="+mn-cs"/>
              </a:rPr>
              <a:t>, and S. Reeder, 2014: </a:t>
            </a:r>
            <a:r>
              <a:rPr lang="en-US" sz="1200" b="1" i="0" u="none" strike="noStrike" kern="1200" baseline="0" dirty="0" smtClean="0">
                <a:solidFill>
                  <a:schemeClr val="tx1"/>
                </a:solidFill>
                <a:latin typeface="+mn-lt"/>
                <a:ea typeface="+mn-ea"/>
                <a:cs typeface="+mn-cs"/>
              </a:rPr>
              <a:t>Ch. 21: Northwest. </a:t>
            </a:r>
            <a:r>
              <a:rPr lang="en-US" sz="1200" b="1" i="1" u="none" strike="noStrike" kern="1200" baseline="0" dirty="0" smtClean="0">
                <a:solidFill>
                  <a:schemeClr val="tx1"/>
                </a:solidFill>
                <a:latin typeface="+mn-lt"/>
                <a:ea typeface="+mn-ea"/>
                <a:cs typeface="+mn-cs"/>
              </a:rPr>
              <a:t>Climate Change Impacts in the United States: The Third National Climate Assessment</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J. M. </a:t>
            </a:r>
            <a:r>
              <a:rPr lang="en-US" sz="1200" b="0" i="0" u="none" strike="noStrike" kern="1200" baseline="0" dirty="0" err="1" smtClean="0">
                <a:solidFill>
                  <a:schemeClr val="tx1"/>
                </a:solidFill>
                <a:latin typeface="+mn-lt"/>
                <a:ea typeface="+mn-ea"/>
                <a:cs typeface="+mn-cs"/>
              </a:rPr>
              <a:t>Melillo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Terese</a:t>
            </a:r>
            <a:r>
              <a:rPr lang="en-US" sz="1200" b="0" i="0" u="none" strike="noStrike" kern="1200" baseline="0" dirty="0" smtClean="0">
                <a:solidFill>
                  <a:schemeClr val="tx1"/>
                </a:solidFill>
                <a:latin typeface="+mn-lt"/>
                <a:ea typeface="+mn-ea"/>
                <a:cs typeface="+mn-cs"/>
              </a:rPr>
              <a:t> (T.C.) Richmond, and 	G. W. </a:t>
            </a:r>
            <a:r>
              <a:rPr lang="en-US" sz="1200" b="0" i="0" u="none" strike="noStrike" kern="1200" baseline="0" dirty="0" err="1" smtClean="0">
                <a:solidFill>
                  <a:schemeClr val="tx1"/>
                </a:solidFill>
                <a:latin typeface="+mn-lt"/>
                <a:ea typeface="+mn-ea"/>
                <a:cs typeface="+mn-cs"/>
              </a:rPr>
              <a:t>Yohe</a:t>
            </a:r>
            <a:r>
              <a:rPr lang="en-US" sz="1200" b="0" i="0" u="none" strike="noStrike" kern="1200" baseline="0" dirty="0" smtClean="0">
                <a:solidFill>
                  <a:schemeClr val="tx1"/>
                </a:solidFill>
                <a:latin typeface="+mn-lt"/>
                <a:ea typeface="+mn-ea"/>
                <a:cs typeface="+mn-cs"/>
              </a:rPr>
              <a:t>, Eds., U.S. Global Change Research Program, 487-513. doi:10.7930/J04Q7RWX.</a:t>
            </a:r>
          </a:p>
          <a:p>
            <a:r>
              <a:rPr lang="en-US" sz="1200" b="0" i="0" u="none" strike="noStrike" kern="1200" baseline="0" dirty="0" smtClean="0">
                <a:solidFill>
                  <a:schemeClr val="tx1"/>
                </a:solidFill>
                <a:latin typeface="+mn-lt"/>
                <a:ea typeface="+mn-ea"/>
                <a:cs typeface="+mn-cs"/>
              </a:rPr>
              <a:t>Walthall, C.L., J. Hatfield, P. </a:t>
            </a:r>
            <a:r>
              <a:rPr lang="en-US" sz="1200" b="0" i="0" u="none" strike="noStrike" kern="1200" baseline="0" dirty="0" err="1" smtClean="0">
                <a:solidFill>
                  <a:schemeClr val="tx1"/>
                </a:solidFill>
                <a:latin typeface="+mn-lt"/>
                <a:ea typeface="+mn-ea"/>
                <a:cs typeface="+mn-cs"/>
              </a:rPr>
              <a:t>Backlund</a:t>
            </a:r>
            <a:r>
              <a:rPr lang="en-US" sz="1200" b="0" i="0" u="none" strike="noStrike" kern="1200" baseline="0" dirty="0" smtClean="0">
                <a:solidFill>
                  <a:schemeClr val="tx1"/>
                </a:solidFill>
                <a:latin typeface="+mn-lt"/>
                <a:ea typeface="+mn-ea"/>
                <a:cs typeface="+mn-cs"/>
              </a:rPr>
              <a:t>, L. </a:t>
            </a:r>
            <a:r>
              <a:rPr lang="en-US" sz="1200" b="0" i="0" u="none" strike="noStrike" kern="1200" baseline="0" dirty="0" err="1" smtClean="0">
                <a:solidFill>
                  <a:schemeClr val="tx1"/>
                </a:solidFill>
                <a:latin typeface="+mn-lt"/>
                <a:ea typeface="+mn-ea"/>
                <a:cs typeface="+mn-cs"/>
              </a:rPr>
              <a:t>Lengnick</a:t>
            </a:r>
            <a:r>
              <a:rPr lang="en-US" sz="1200" b="0" i="0" u="none" strike="noStrike" kern="1200" baseline="0" dirty="0" smtClean="0">
                <a:solidFill>
                  <a:schemeClr val="tx1"/>
                </a:solidFill>
                <a:latin typeface="+mn-lt"/>
                <a:ea typeface="+mn-ea"/>
                <a:cs typeface="+mn-cs"/>
              </a:rPr>
              <a:t>, E. Marshall, M. Walsh, S. Adkins, M. </a:t>
            </a:r>
            <a:r>
              <a:rPr lang="en-US" sz="1200" b="0" i="0" u="none" strike="noStrike" kern="1200" baseline="0" dirty="0" err="1" smtClean="0">
                <a:solidFill>
                  <a:schemeClr val="tx1"/>
                </a:solidFill>
                <a:latin typeface="+mn-lt"/>
                <a:ea typeface="+mn-ea"/>
                <a:cs typeface="+mn-cs"/>
              </a:rPr>
              <a:t>Aillery</a:t>
            </a:r>
            <a:r>
              <a:rPr lang="en-US" sz="1200" b="0" i="0" u="none" strike="noStrike" kern="1200" baseline="0" dirty="0" smtClean="0">
                <a:solidFill>
                  <a:schemeClr val="tx1"/>
                </a:solidFill>
                <a:latin typeface="+mn-lt"/>
                <a:ea typeface="+mn-ea"/>
                <a:cs typeface="+mn-cs"/>
              </a:rPr>
              <a:t>, E.A. </a:t>
            </a:r>
            <a:r>
              <a:rPr lang="en-US" sz="1200" b="0" i="0" u="none" strike="noStrike" kern="1200" baseline="0" dirty="0" err="1" smtClean="0">
                <a:solidFill>
                  <a:schemeClr val="tx1"/>
                </a:solidFill>
                <a:latin typeface="+mn-lt"/>
                <a:ea typeface="+mn-ea"/>
                <a:cs typeface="+mn-cs"/>
              </a:rPr>
              <a:t>Ainsworth,C</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Ammann</a:t>
            </a:r>
            <a:r>
              <a:rPr lang="en-US" sz="1200" b="0" i="0" u="none" strike="noStrike" kern="1200" baseline="0" dirty="0" smtClean="0">
                <a:solidFill>
                  <a:schemeClr val="tx1"/>
                </a:solidFill>
                <a:latin typeface="+mn-lt"/>
                <a:ea typeface="+mn-ea"/>
                <a:cs typeface="+mn-cs"/>
              </a:rPr>
              <a:t>, C.J. Anderson, I. </a:t>
            </a:r>
            <a:r>
              <a:rPr lang="en-US" sz="1200" b="0" i="0" u="none" strike="noStrike" kern="1200" baseline="0" dirty="0" err="1" smtClean="0">
                <a:solidFill>
                  <a:schemeClr val="tx1"/>
                </a:solidFill>
                <a:latin typeface="+mn-lt"/>
                <a:ea typeface="+mn-ea"/>
                <a:cs typeface="+mn-cs"/>
              </a:rPr>
              <a:t>Bartomeus</a:t>
            </a:r>
            <a:r>
              <a:rPr lang="en-US" sz="1200" b="0" i="0" u="none" strike="noStrike" kern="1200" baseline="0" dirty="0" smtClean="0">
                <a:solidFill>
                  <a:schemeClr val="tx1"/>
                </a:solidFill>
                <a:latin typeface="+mn-lt"/>
                <a:ea typeface="+mn-ea"/>
                <a:cs typeface="+mn-cs"/>
              </a:rPr>
              <a:t>, L.H. </a:t>
            </a:r>
            <a:r>
              <a:rPr lang="en-US" sz="1200" b="0" i="0" u="none" strike="noStrike" kern="1200" baseline="0" dirty="0" err="1" smtClean="0">
                <a:solidFill>
                  <a:schemeClr val="tx1"/>
                </a:solidFill>
                <a:latin typeface="+mn-lt"/>
                <a:ea typeface="+mn-ea"/>
                <a:cs typeface="+mn-cs"/>
              </a:rPr>
              <a:t>Baumgard</a:t>
            </a:r>
            <a:r>
              <a:rPr lang="en-US" sz="1200" b="0" i="0" u="none" strike="noStrike" kern="1200" baseline="0" dirty="0" smtClean="0">
                <a:solidFill>
                  <a:schemeClr val="tx1"/>
                </a:solidFill>
                <a:latin typeface="+mn-lt"/>
                <a:ea typeface="+mn-ea"/>
                <a:cs typeface="+mn-cs"/>
              </a:rPr>
              <a:t>, F. Booker, B. Bradley, D.M. Blumenthal, J. </a:t>
            </a:r>
            <a:r>
              <a:rPr lang="en-US" sz="1200" b="0" i="0" u="none" strike="noStrike" kern="1200" baseline="0" dirty="0" err="1" smtClean="0">
                <a:solidFill>
                  <a:schemeClr val="tx1"/>
                </a:solidFill>
                <a:latin typeface="+mn-lt"/>
                <a:ea typeface="+mn-ea"/>
                <a:cs typeface="+mn-cs"/>
              </a:rPr>
              <a:t>Bunce</a:t>
            </a:r>
            <a:r>
              <a:rPr lang="en-US" sz="1200" b="0" i="0" u="none" strike="noStrike" kern="1200" baseline="0" dirty="0" smtClean="0">
                <a:solidFill>
                  <a:schemeClr val="tx1"/>
                </a:solidFill>
                <a:latin typeface="+mn-lt"/>
                <a:ea typeface="+mn-ea"/>
                <a:cs typeface="+mn-cs"/>
              </a:rPr>
              <a:t>, K. </a:t>
            </a:r>
            <a:r>
              <a:rPr lang="en-US" sz="1200" b="0" i="0" u="none" strike="noStrike" kern="1200" baseline="0" dirty="0" err="1" smtClean="0">
                <a:solidFill>
                  <a:schemeClr val="tx1"/>
                </a:solidFill>
                <a:latin typeface="+mn-lt"/>
                <a:ea typeface="+mn-ea"/>
                <a:cs typeface="+mn-cs"/>
              </a:rPr>
              <a:t>Burkey</a:t>
            </a:r>
            <a:r>
              <a:rPr lang="en-US" sz="1200" b="0" i="0" u="none" strike="noStrike" kern="1200" baseline="0" dirty="0" smtClean="0">
                <a:solidFill>
                  <a:schemeClr val="tx1"/>
                </a:solidFill>
                <a:latin typeface="+mn-lt"/>
                <a:ea typeface="+mn-ea"/>
                <a:cs typeface="+mn-cs"/>
              </a:rPr>
              <a:t>, S.M. </a:t>
            </a:r>
            <a:r>
              <a:rPr lang="en-US" sz="1200" b="0" i="0" u="none" strike="noStrike" kern="1200" baseline="0" dirty="0" err="1" smtClean="0">
                <a:solidFill>
                  <a:schemeClr val="tx1"/>
                </a:solidFill>
                <a:latin typeface="+mn-lt"/>
                <a:ea typeface="+mn-ea"/>
                <a:cs typeface="+mn-cs"/>
              </a:rPr>
              <a:t>Dabney</a:t>
            </a:r>
            <a:r>
              <a:rPr lang="en-US" sz="1200" b="0" i="0" u="none" strike="noStrike" kern="1200" baseline="0" dirty="0" smtClean="0">
                <a:solidFill>
                  <a:schemeClr val="tx1"/>
                </a:solidFill>
                <a:latin typeface="+mn-lt"/>
                <a:ea typeface="+mn-ea"/>
                <a:cs typeface="+mn-cs"/>
              </a:rPr>
              <a:t>, J.A. Delgado, J. 	Dukes, A. Funk, K. Garrett, M. Glenn, D.A. </a:t>
            </a:r>
            <a:r>
              <a:rPr lang="en-US" sz="1200" b="0" i="0" u="none" strike="noStrike" kern="1200" baseline="0" dirty="0" err="1" smtClean="0">
                <a:solidFill>
                  <a:schemeClr val="tx1"/>
                </a:solidFill>
                <a:latin typeface="+mn-lt"/>
                <a:ea typeface="+mn-ea"/>
                <a:cs typeface="+mn-cs"/>
              </a:rPr>
              <a:t>Grantz</a:t>
            </a:r>
            <a:r>
              <a:rPr lang="en-US" sz="1200" b="0" i="0" u="none" strike="noStrike" kern="1200" baseline="0" dirty="0" smtClean="0">
                <a:solidFill>
                  <a:schemeClr val="tx1"/>
                </a:solidFill>
                <a:latin typeface="+mn-lt"/>
                <a:ea typeface="+mn-ea"/>
                <a:cs typeface="+mn-cs"/>
              </a:rPr>
              <a:t>, D. Goodrich, S. Hu, R.C. </a:t>
            </a:r>
            <a:r>
              <a:rPr lang="en-US" sz="1200" b="0" i="0" u="none" strike="noStrike" kern="1200" baseline="0" dirty="0" err="1" smtClean="0">
                <a:solidFill>
                  <a:schemeClr val="tx1"/>
                </a:solidFill>
                <a:latin typeface="+mn-lt"/>
                <a:ea typeface="+mn-ea"/>
                <a:cs typeface="+mn-cs"/>
              </a:rPr>
              <a:t>Izaurralde</a:t>
            </a:r>
            <a:r>
              <a:rPr lang="en-US" sz="1200" b="0" i="0" u="none" strike="noStrike" kern="1200" baseline="0" dirty="0" smtClean="0">
                <a:solidFill>
                  <a:schemeClr val="tx1"/>
                </a:solidFill>
                <a:latin typeface="+mn-lt"/>
                <a:ea typeface="+mn-ea"/>
                <a:cs typeface="+mn-cs"/>
              </a:rPr>
              <a:t>, R.A.C. Jones, S-H. Kim, A.D.B. Leaky, K. </a:t>
            </a:r>
            <a:r>
              <a:rPr lang="en-US" sz="1200" b="0" i="0" u="none" strike="noStrike" kern="1200" baseline="0" dirty="0" err="1" smtClean="0">
                <a:solidFill>
                  <a:schemeClr val="tx1"/>
                </a:solidFill>
                <a:latin typeface="+mn-lt"/>
                <a:ea typeface="+mn-ea"/>
                <a:cs typeface="+mn-cs"/>
              </a:rPr>
              <a:t>Lewers</a:t>
            </a:r>
            <a:r>
              <a:rPr lang="en-US" sz="1200" b="0" i="0" u="none" strike="noStrike" kern="1200" baseline="0" dirty="0" smtClean="0">
                <a:solidFill>
                  <a:schemeClr val="tx1"/>
                </a:solidFill>
                <a:latin typeface="+mn-lt"/>
                <a:ea typeface="+mn-ea"/>
                <a:cs typeface="+mn-cs"/>
              </a:rPr>
              <a:t>, T.L. </a:t>
            </a:r>
            <a:r>
              <a:rPr lang="en-US" sz="1200" b="0" i="0" u="none" strike="noStrike" kern="1200" baseline="0" dirty="0" err="1" smtClean="0">
                <a:solidFill>
                  <a:schemeClr val="tx1"/>
                </a:solidFill>
                <a:latin typeface="+mn-lt"/>
                <a:ea typeface="+mn-ea"/>
                <a:cs typeface="+mn-cs"/>
              </a:rPr>
              <a:t>Mader</a:t>
            </a:r>
            <a:r>
              <a:rPr lang="en-US" sz="1200" b="0" i="0" u="none" strike="noStrike" kern="1200" baseline="0" dirty="0" smtClean="0">
                <a:solidFill>
                  <a:schemeClr val="tx1"/>
                </a:solidFill>
                <a:latin typeface="+mn-lt"/>
                <a:ea typeface="+mn-ea"/>
                <a:cs typeface="+mn-cs"/>
              </a:rPr>
              <a:t>, A. McClung, J. Morgan, D.J. </a:t>
            </a:r>
            <a:r>
              <a:rPr lang="en-US" sz="1200" b="0" i="0" u="none" strike="noStrike" kern="1200" baseline="0" dirty="0" err="1" smtClean="0">
                <a:solidFill>
                  <a:schemeClr val="tx1"/>
                </a:solidFill>
                <a:latin typeface="+mn-lt"/>
                <a:ea typeface="+mn-ea"/>
                <a:cs typeface="+mn-cs"/>
              </a:rPr>
              <a:t>Muth</a:t>
            </a:r>
            <a:r>
              <a:rPr lang="en-US" sz="1200" b="0" i="0" u="none" strike="noStrike" kern="1200" baseline="0" dirty="0" smtClean="0">
                <a:solidFill>
                  <a:schemeClr val="tx1"/>
                </a:solidFill>
                <a:latin typeface="+mn-lt"/>
                <a:ea typeface="+mn-ea"/>
                <a:cs typeface="+mn-cs"/>
              </a:rPr>
              <a:t>, M. Nearing, D.M. </a:t>
            </a:r>
            <a:r>
              <a:rPr lang="en-US" sz="1200" b="0" i="0" u="none" strike="noStrike" kern="1200" baseline="0" dirty="0" err="1" smtClean="0">
                <a:solidFill>
                  <a:schemeClr val="tx1"/>
                </a:solidFill>
                <a:latin typeface="+mn-lt"/>
                <a:ea typeface="+mn-ea"/>
                <a:cs typeface="+mn-cs"/>
              </a:rPr>
              <a:t>Oosterhuis</a:t>
            </a:r>
            <a:r>
              <a:rPr lang="en-US" sz="1200" b="0" i="0" u="none" strike="noStrike" kern="1200" baseline="0" dirty="0" smtClean="0">
                <a:solidFill>
                  <a:schemeClr val="tx1"/>
                </a:solidFill>
                <a:latin typeface="+mn-lt"/>
                <a:ea typeface="+mn-ea"/>
                <a:cs typeface="+mn-cs"/>
              </a:rPr>
              <a:t>, D. Ort, C. Parmesan, W.T. Pettigrew, W. 	</a:t>
            </a:r>
            <a:r>
              <a:rPr lang="en-US" sz="1200" b="0" i="0" u="none" strike="noStrike" kern="1200" baseline="0" dirty="0" err="1" smtClean="0">
                <a:solidFill>
                  <a:schemeClr val="tx1"/>
                </a:solidFill>
                <a:latin typeface="+mn-lt"/>
                <a:ea typeface="+mn-ea"/>
                <a:cs typeface="+mn-cs"/>
              </a:rPr>
              <a:t>Polley</a:t>
            </a:r>
            <a:r>
              <a:rPr lang="en-US" sz="1200" b="0" i="0" u="none" strike="noStrike" kern="1200" baseline="0" dirty="0" smtClean="0">
                <a:solidFill>
                  <a:schemeClr val="tx1"/>
                </a:solidFill>
                <a:latin typeface="+mn-lt"/>
                <a:ea typeface="+mn-ea"/>
                <a:cs typeface="+mn-cs"/>
              </a:rPr>
              <a:t>, R. Rader, C. Rice, M. </a:t>
            </a:r>
            <a:r>
              <a:rPr lang="en-US" sz="1200" b="0" i="0" u="none" strike="noStrike" kern="1200" baseline="0" dirty="0" err="1" smtClean="0">
                <a:solidFill>
                  <a:schemeClr val="tx1"/>
                </a:solidFill>
                <a:latin typeface="+mn-lt"/>
                <a:ea typeface="+mn-ea"/>
                <a:cs typeface="+mn-cs"/>
              </a:rPr>
              <a:t>Rivington</a:t>
            </a:r>
            <a:r>
              <a:rPr lang="en-US" sz="1200" b="0" i="0" u="none" strike="noStrike" kern="1200" baseline="0" dirty="0" smtClean="0">
                <a:solidFill>
                  <a:schemeClr val="tx1"/>
                </a:solidFill>
                <a:latin typeface="+mn-lt"/>
                <a:ea typeface="+mn-ea"/>
                <a:cs typeface="+mn-cs"/>
              </a:rPr>
              <a:t>, E. </a:t>
            </a:r>
            <a:r>
              <a:rPr lang="en-US" sz="1200" b="0" i="0" u="none" strike="noStrike" kern="1200" baseline="0" dirty="0" err="1" smtClean="0">
                <a:solidFill>
                  <a:schemeClr val="tx1"/>
                </a:solidFill>
                <a:latin typeface="+mn-lt"/>
                <a:ea typeface="+mn-ea"/>
                <a:cs typeface="+mn-cs"/>
              </a:rPr>
              <a:t>Rosskopf</a:t>
            </a:r>
            <a:r>
              <a:rPr lang="en-US" sz="1200" b="0" i="0" u="none" strike="noStrike" kern="1200" baseline="0" dirty="0" smtClean="0">
                <a:solidFill>
                  <a:schemeClr val="tx1"/>
                </a:solidFill>
                <a:latin typeface="+mn-lt"/>
                <a:ea typeface="+mn-ea"/>
                <a:cs typeface="+mn-cs"/>
              </a:rPr>
              <a:t>, W.A. Salas, L.E. </a:t>
            </a:r>
            <a:r>
              <a:rPr lang="en-US" sz="1200" b="0" i="0" u="none" strike="noStrike" kern="1200" baseline="0" dirty="0" err="1" smtClean="0">
                <a:solidFill>
                  <a:schemeClr val="tx1"/>
                </a:solidFill>
                <a:latin typeface="+mn-lt"/>
                <a:ea typeface="+mn-ea"/>
                <a:cs typeface="+mn-cs"/>
              </a:rPr>
              <a:t>Sollenberger</a:t>
            </a:r>
            <a:r>
              <a:rPr lang="en-US" sz="1200" b="0" i="0" u="none" strike="noStrike" kern="1200" baseline="0" dirty="0" smtClean="0">
                <a:solidFill>
                  <a:schemeClr val="tx1"/>
                </a:solidFill>
                <a:latin typeface="+mn-lt"/>
                <a:ea typeface="+mn-ea"/>
                <a:cs typeface="+mn-cs"/>
              </a:rPr>
              <a:t>, R. </a:t>
            </a:r>
            <a:r>
              <a:rPr lang="en-US" sz="1200" b="0" i="0" u="none" strike="noStrike" kern="1200" baseline="0" dirty="0" err="1" smtClean="0">
                <a:solidFill>
                  <a:schemeClr val="tx1"/>
                </a:solidFill>
                <a:latin typeface="+mn-lt"/>
                <a:ea typeface="+mn-ea"/>
                <a:cs typeface="+mn-cs"/>
              </a:rPr>
              <a:t>Srygley</a:t>
            </a:r>
            <a:r>
              <a:rPr lang="en-US" sz="1200" b="0" i="0" u="none" strike="noStrike" kern="1200" baseline="0" dirty="0" smtClean="0">
                <a:solidFill>
                  <a:schemeClr val="tx1"/>
                </a:solidFill>
                <a:latin typeface="+mn-lt"/>
                <a:ea typeface="+mn-ea"/>
                <a:cs typeface="+mn-cs"/>
              </a:rPr>
              <a:t>, C. </a:t>
            </a:r>
            <a:r>
              <a:rPr lang="en-US" sz="1200" b="0" i="0" u="none" strike="noStrike" kern="1200" baseline="0" dirty="0" err="1" smtClean="0">
                <a:solidFill>
                  <a:schemeClr val="tx1"/>
                </a:solidFill>
                <a:latin typeface="+mn-lt"/>
                <a:ea typeface="+mn-ea"/>
                <a:cs typeface="+mn-cs"/>
              </a:rPr>
              <a:t>Stöckle</a:t>
            </a:r>
            <a:r>
              <a:rPr lang="en-US" sz="1200" b="0" i="0" u="none" strike="noStrike" kern="1200" baseline="0" dirty="0" smtClean="0">
                <a:solidFill>
                  <a:schemeClr val="tx1"/>
                </a:solidFill>
                <a:latin typeface="+mn-lt"/>
                <a:ea typeface="+mn-ea"/>
                <a:cs typeface="+mn-cs"/>
              </a:rPr>
              <a:t>, E.S. </a:t>
            </a:r>
            <a:r>
              <a:rPr lang="en-US" sz="1200" b="0" i="0" u="none" strike="noStrike" kern="1200" baseline="0" dirty="0" err="1" smtClean="0">
                <a:solidFill>
                  <a:schemeClr val="tx1"/>
                </a:solidFill>
                <a:latin typeface="+mn-lt"/>
                <a:ea typeface="+mn-ea"/>
                <a:cs typeface="+mn-cs"/>
              </a:rPr>
              <a:t>Takle</a:t>
            </a:r>
            <a:r>
              <a:rPr lang="en-US" sz="1200" b="0" i="0" u="none" strike="noStrike" kern="1200" baseline="0" dirty="0" smtClean="0">
                <a:solidFill>
                  <a:schemeClr val="tx1"/>
                </a:solidFill>
                <a:latin typeface="+mn-lt"/>
                <a:ea typeface="+mn-ea"/>
                <a:cs typeface="+mn-cs"/>
              </a:rPr>
              <a:t>, D. </a:t>
            </a:r>
            <a:r>
              <a:rPr lang="en-US" sz="1200" b="0" i="0" u="none" strike="noStrike" kern="1200" baseline="0" dirty="0" err="1" smtClean="0">
                <a:solidFill>
                  <a:schemeClr val="tx1"/>
                </a:solidFill>
                <a:latin typeface="+mn-lt"/>
                <a:ea typeface="+mn-ea"/>
                <a:cs typeface="+mn-cs"/>
              </a:rPr>
              <a:t>Timlin</a:t>
            </a:r>
            <a:r>
              <a:rPr lang="en-US" sz="1200" b="0" i="0" u="none" strike="noStrike" kern="1200" baseline="0" dirty="0" smtClean="0">
                <a:solidFill>
                  <a:schemeClr val="tx1"/>
                </a:solidFill>
                <a:latin typeface="+mn-lt"/>
                <a:ea typeface="+mn-ea"/>
                <a:cs typeface="+mn-cs"/>
              </a:rPr>
              <a:t>, J.W. White, R. </a:t>
            </a:r>
            <a:r>
              <a:rPr lang="en-US" sz="1200" b="0" i="0" u="none" strike="noStrike" kern="1200" baseline="0" dirty="0" err="1" smtClean="0">
                <a:solidFill>
                  <a:schemeClr val="tx1"/>
                </a:solidFill>
                <a:latin typeface="+mn-lt"/>
                <a:ea typeface="+mn-ea"/>
                <a:cs typeface="+mn-cs"/>
              </a:rPr>
              <a:t>Winfree</a:t>
            </a:r>
            <a:r>
              <a:rPr lang="en-US" sz="1200" b="0" i="0" u="none" strike="noStrike" kern="1200" baseline="0" dirty="0" smtClean="0">
                <a:solidFill>
                  <a:schemeClr val="tx1"/>
                </a:solidFill>
                <a:latin typeface="+mn-lt"/>
                <a:ea typeface="+mn-ea"/>
                <a:cs typeface="+mn-cs"/>
              </a:rPr>
              <a:t>, L. Wright-Morton, L.H. </a:t>
            </a:r>
            <a:r>
              <a:rPr lang="en-US" sz="1200" b="0" i="0" u="none" strike="noStrike" kern="1200" baseline="0" dirty="0" err="1" smtClean="0">
                <a:solidFill>
                  <a:schemeClr val="tx1"/>
                </a:solidFill>
                <a:latin typeface="+mn-lt"/>
                <a:ea typeface="+mn-ea"/>
                <a:cs typeface="+mn-cs"/>
              </a:rPr>
              <a:t>Ziska</a:t>
            </a:r>
            <a:r>
              <a:rPr lang="en-US" sz="1200" b="0" i="0" u="none" strike="noStrike" kern="1200" baseline="0" dirty="0" smtClean="0">
                <a:solidFill>
                  <a:schemeClr val="tx1"/>
                </a:solidFill>
                <a:latin typeface="+mn-lt"/>
                <a:ea typeface="+mn-ea"/>
                <a:cs typeface="+mn-cs"/>
              </a:rPr>
              <a:t>. 2012</a:t>
            </a:r>
            <a:r>
              <a:rPr lang="en-US" sz="1200" b="1" i="0" u="none" strike="noStrike" kern="1200" baseline="0" dirty="0" smtClean="0">
                <a:solidFill>
                  <a:schemeClr val="tx1"/>
                </a:solidFill>
                <a:latin typeface="+mn-lt"/>
                <a:ea typeface="+mn-ea"/>
                <a:cs typeface="+mn-cs"/>
              </a:rPr>
              <a:t>. </a:t>
            </a:r>
            <a:r>
              <a:rPr lang="en-US" sz="1200" b="1" i="1" u="none" strike="noStrike" kern="1200" baseline="0" dirty="0" smtClean="0">
                <a:solidFill>
                  <a:schemeClr val="tx1"/>
                </a:solidFill>
                <a:latin typeface="+mn-lt"/>
                <a:ea typeface="+mn-ea"/>
                <a:cs typeface="+mn-cs"/>
              </a:rPr>
              <a:t>Climate Change and Agriculture in the United States: Effects and 	Adaptation</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USDA Technical Bulletin 1935. Washington, DC. </a:t>
            </a:r>
            <a:endParaRPr lang="en-US" baseline="0" dirty="0" smtClean="0"/>
          </a:p>
        </p:txBody>
      </p:sp>
      <p:sp>
        <p:nvSpPr>
          <p:cNvPr id="4" name="Header Placeholder 3"/>
          <p:cNvSpPr>
            <a:spLocks noGrp="1"/>
          </p:cNvSpPr>
          <p:nvPr>
            <p:ph type="hdr" sz="quarter" idx="10"/>
          </p:nvPr>
        </p:nvSpPr>
        <p:spPr/>
        <p:txBody>
          <a:bodyPr/>
          <a:lstStyle/>
          <a:p>
            <a:r>
              <a:rPr lang="en-US" smtClean="0"/>
              <a:t>Climate &amp; Agro-Ecoozones</a:t>
            </a:r>
            <a:endParaRPr lang="en-US" dirty="0"/>
          </a:p>
        </p:txBody>
      </p:sp>
      <p:sp>
        <p:nvSpPr>
          <p:cNvPr id="5" name="Date Placeholder 4"/>
          <p:cNvSpPr>
            <a:spLocks noGrp="1"/>
          </p:cNvSpPr>
          <p:nvPr>
            <p:ph type="dt" idx="11"/>
          </p:nvPr>
        </p:nvSpPr>
        <p:spPr/>
        <p:txBody>
          <a:bodyPr/>
          <a:lstStyle/>
          <a:p>
            <a:fld id="{65EA3B44-C13B-C443-9386-F725BDBC880D}" type="datetimeFigureOut">
              <a:rPr lang="en-US" smtClean="0"/>
              <a:t>8/22/16</a:t>
            </a:fld>
            <a:endParaRPr lang="en-US"/>
          </a:p>
        </p:txBody>
      </p:sp>
      <p:sp>
        <p:nvSpPr>
          <p:cNvPr id="6" name="Slide Number Placeholder 5"/>
          <p:cNvSpPr>
            <a:spLocks noGrp="1"/>
          </p:cNvSpPr>
          <p:nvPr>
            <p:ph type="sldNum" sz="quarter" idx="12"/>
          </p:nvPr>
        </p:nvSpPr>
        <p:spPr/>
        <p:txBody>
          <a:bodyPr/>
          <a:lstStyle/>
          <a:p>
            <a:fld id="{4B271243-FA42-CE4E-9105-8C513301A413}" type="slidenum">
              <a:rPr lang="en-US" smtClean="0"/>
              <a:t>1</a:t>
            </a:fld>
            <a:endParaRPr lang="en-US"/>
          </a:p>
        </p:txBody>
      </p:sp>
    </p:spTree>
    <p:extLst>
      <p:ext uri="{BB962C8B-B14F-4D97-AF65-F5344CB8AC3E}">
        <p14:creationId xmlns:p14="http://schemas.microsoft.com/office/powerpoint/2010/main" val="1778145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Without an atmosphere, the earth</a:t>
            </a:r>
            <a:r>
              <a:rPr lang="en-US" baseline="0" dirty="0" smtClean="0"/>
              <a:t> ‘s temperature would be less than </a:t>
            </a:r>
            <a:r>
              <a:rPr lang="en-US" dirty="0" smtClean="0"/>
              <a:t>0 degrees F. All water</a:t>
            </a:r>
            <a:r>
              <a:rPr lang="en-US" baseline="0" dirty="0" smtClean="0"/>
              <a:t> on earth would freeze and life as we know it would not exist. GHG’s are necessary to sustain life on earth. The reason Venus is hotter than Mercury is due to the concentration of GHG. The earth’s GHG levels are on the rise.</a:t>
            </a:r>
            <a:endParaRPr lang="en-US" dirty="0"/>
          </a:p>
        </p:txBody>
      </p:sp>
      <p:sp>
        <p:nvSpPr>
          <p:cNvPr id="4" name="Slide Number Placeholder 3"/>
          <p:cNvSpPr>
            <a:spLocks noGrp="1"/>
          </p:cNvSpPr>
          <p:nvPr>
            <p:ph type="sldNum" sz="quarter" idx="10"/>
          </p:nvPr>
        </p:nvSpPr>
        <p:spPr/>
        <p:txBody>
          <a:bodyPr/>
          <a:lstStyle/>
          <a:p>
            <a:fld id="{2933E01E-AFB1-42A1-A4F3-DAC7B4AECC21}" type="slidenum">
              <a:rPr lang="en-US" smtClean="0"/>
              <a:t>12</a:t>
            </a:fld>
            <a:endParaRPr lang="en-US"/>
          </a:p>
        </p:txBody>
      </p:sp>
    </p:spTree>
    <p:extLst>
      <p:ext uri="{BB962C8B-B14F-4D97-AF65-F5344CB8AC3E}">
        <p14:creationId xmlns:p14="http://schemas.microsoft.com/office/powerpoint/2010/main" val="3008562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r>
              <a:rPr lang="en-US" dirty="0" smtClean="0"/>
              <a:t>CO</a:t>
            </a:r>
            <a:r>
              <a:rPr lang="en-US" baseline="-25000" dirty="0" smtClean="0"/>
              <a:t>2</a:t>
            </a:r>
            <a:r>
              <a:rPr lang="en-US" dirty="0" smtClean="0"/>
              <a:t> measurements in Hawaii are at historic levels (+400 ppm). </a:t>
            </a:r>
          </a:p>
          <a:p>
            <a:endParaRPr lang="en-US" dirty="0" smtClean="0"/>
          </a:p>
          <a:p>
            <a:r>
              <a:rPr lang="en-US" dirty="0" smtClean="0"/>
              <a:t>Images: http://</a:t>
            </a:r>
            <a:r>
              <a:rPr lang="en-US" dirty="0" err="1" smtClean="0"/>
              <a:t>www.esrl.noaa.gov</a:t>
            </a:r>
            <a:r>
              <a:rPr lang="en-US" dirty="0" smtClean="0"/>
              <a:t>/</a:t>
            </a:r>
            <a:r>
              <a:rPr lang="en-US" dirty="0" err="1" smtClean="0"/>
              <a:t>gmd</a:t>
            </a:r>
            <a:r>
              <a:rPr lang="en-US" dirty="0" smtClean="0"/>
              <a:t>/</a:t>
            </a:r>
            <a:r>
              <a:rPr lang="en-US" dirty="0" err="1" smtClean="0"/>
              <a:t>webdata</a:t>
            </a:r>
            <a:r>
              <a:rPr lang="en-US" dirty="0" smtClean="0"/>
              <a:t>/</a:t>
            </a:r>
            <a:r>
              <a:rPr lang="en-US" dirty="0" err="1" smtClean="0"/>
              <a:t>ccgg</a:t>
            </a:r>
            <a:r>
              <a:rPr lang="en-US" dirty="0" smtClean="0"/>
              <a:t>/trends/co2_data_mlo.png</a:t>
            </a:r>
          </a:p>
          <a:p>
            <a:endParaRPr lang="en-US" dirty="0"/>
          </a:p>
        </p:txBody>
      </p:sp>
      <p:sp>
        <p:nvSpPr>
          <p:cNvPr id="4" name="Slide Number Placeholder 3"/>
          <p:cNvSpPr>
            <a:spLocks noGrp="1"/>
          </p:cNvSpPr>
          <p:nvPr>
            <p:ph type="sldNum" sz="quarter" idx="10"/>
          </p:nvPr>
        </p:nvSpPr>
        <p:spPr/>
        <p:txBody>
          <a:bodyPr/>
          <a:lstStyle/>
          <a:p>
            <a:fld id="{902AA703-DB49-49BA-BD70-1BC1B8ADC852}" type="slidenum">
              <a:rPr lang="en-US" smtClean="0"/>
              <a:t>13</a:t>
            </a:fld>
            <a:endParaRPr lang="en-US"/>
          </a:p>
        </p:txBody>
      </p:sp>
    </p:spTree>
    <p:extLst>
      <p:ext uri="{BB962C8B-B14F-4D97-AF65-F5344CB8AC3E}">
        <p14:creationId xmlns:p14="http://schemas.microsoft.com/office/powerpoint/2010/main" val="3138980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Climate &amp; Agro-Ecoozones</a:t>
            </a:r>
            <a:endParaRPr lang="en-US" dirty="0"/>
          </a:p>
        </p:txBody>
      </p:sp>
      <p:sp>
        <p:nvSpPr>
          <p:cNvPr id="5" name="Date Placeholder 4"/>
          <p:cNvSpPr>
            <a:spLocks noGrp="1"/>
          </p:cNvSpPr>
          <p:nvPr>
            <p:ph type="dt" idx="11"/>
          </p:nvPr>
        </p:nvSpPr>
        <p:spPr/>
        <p:txBody>
          <a:bodyPr/>
          <a:lstStyle/>
          <a:p>
            <a:fld id="{65EA3B44-C13B-C443-9386-F725BDBC880D}" type="datetimeFigureOut">
              <a:rPr lang="en-US" smtClean="0"/>
              <a:t>8/22/16</a:t>
            </a:fld>
            <a:endParaRPr lang="en-US"/>
          </a:p>
        </p:txBody>
      </p:sp>
      <p:sp>
        <p:nvSpPr>
          <p:cNvPr id="6" name="Slide Number Placeholder 5"/>
          <p:cNvSpPr>
            <a:spLocks noGrp="1"/>
          </p:cNvSpPr>
          <p:nvPr>
            <p:ph type="sldNum" sz="quarter" idx="12"/>
          </p:nvPr>
        </p:nvSpPr>
        <p:spPr/>
        <p:txBody>
          <a:bodyPr/>
          <a:lstStyle/>
          <a:p>
            <a:fld id="{4B271243-FA42-CE4E-9105-8C513301A413}" type="slidenum">
              <a:rPr lang="en-US" smtClean="0"/>
              <a:t>14</a:t>
            </a:fld>
            <a:endParaRPr lang="en-US"/>
          </a:p>
        </p:txBody>
      </p:sp>
    </p:spTree>
    <p:extLst>
      <p:ext uri="{BB962C8B-B14F-4D97-AF65-F5344CB8AC3E}">
        <p14:creationId xmlns:p14="http://schemas.microsoft.com/office/powerpoint/2010/main" val="2103970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¾</a:t>
            </a:r>
            <a:r>
              <a:rPr lang="en-US" sz="1200" b="0" i="0" kern="1200" baseline="0" dirty="0" smtClean="0">
                <a:solidFill>
                  <a:schemeClr val="tx1"/>
                </a:solidFill>
                <a:effectLst/>
                <a:latin typeface="+mn-lt"/>
                <a:ea typeface="+mn-ea"/>
                <a:cs typeface="+mn-cs"/>
              </a:rPr>
              <a:t> of the N</a:t>
            </a:r>
            <a:r>
              <a:rPr lang="en-US" sz="1200" b="0" i="0" kern="1200" baseline="-25000" dirty="0" smtClean="0">
                <a:solidFill>
                  <a:schemeClr val="tx1"/>
                </a:solidFill>
                <a:effectLst/>
                <a:latin typeface="+mn-lt"/>
                <a:ea typeface="+mn-ea"/>
                <a:cs typeface="+mn-cs"/>
              </a:rPr>
              <a:t>2</a:t>
            </a:r>
            <a:r>
              <a:rPr lang="en-US" sz="1200" b="0" i="0" kern="1200" baseline="0" dirty="0" smtClean="0">
                <a:solidFill>
                  <a:schemeClr val="tx1"/>
                </a:solidFill>
                <a:effectLst/>
                <a:latin typeface="+mn-lt"/>
                <a:ea typeface="+mn-ea"/>
                <a:cs typeface="+mn-cs"/>
              </a:rPr>
              <a:t>0 emissions are from Agriculture. Even though N</a:t>
            </a:r>
            <a:r>
              <a:rPr lang="en-US" sz="1200" b="0" i="0" kern="1200" baseline="-25000" dirty="0" smtClean="0">
                <a:solidFill>
                  <a:schemeClr val="tx1"/>
                </a:solidFill>
                <a:effectLst/>
                <a:latin typeface="+mn-lt"/>
                <a:ea typeface="+mn-ea"/>
                <a:cs typeface="+mn-cs"/>
              </a:rPr>
              <a:t>2</a:t>
            </a:r>
            <a:r>
              <a:rPr lang="en-US" sz="1200" b="0" i="0" kern="1200" baseline="0" dirty="0" smtClean="0">
                <a:solidFill>
                  <a:schemeClr val="tx1"/>
                </a:solidFill>
                <a:effectLst/>
                <a:latin typeface="+mn-lt"/>
                <a:ea typeface="+mn-ea"/>
                <a:cs typeface="+mn-cs"/>
              </a:rPr>
              <a:t>0 only makes up about 6% of the GHG budget.</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Land Use, Land-Use Change, and Forestry in the United States is a net carbon sink and offsets approximately 15% of these greenhouse gas emissions.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Various management practices for agricultural soils can lead to production and emission of nitrous oxide (N</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O). The large number of different activities that can contribute to N</a:t>
            </a:r>
            <a:r>
              <a:rPr lang="en-US" sz="1200" b="0" i="0" kern="1200" baseline="-25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O emissions from agricultural lands range from fertilizer application to methods of irrigation and tillage. Management of agricultural soils accounts for over half of the emissions from the Agriculture sector.*</a:t>
            </a:r>
          </a:p>
          <a:p>
            <a:r>
              <a:rPr lang="en-US" sz="1200" b="0" i="0" kern="1200" dirty="0" smtClean="0">
                <a:solidFill>
                  <a:schemeClr val="tx1"/>
                </a:solidFill>
                <a:effectLst/>
                <a:latin typeface="+mn-lt"/>
                <a:ea typeface="+mn-ea"/>
                <a:cs typeface="+mn-cs"/>
              </a:rPr>
              <a:t>Livestock, especially cattle, produce methane (CH</a:t>
            </a:r>
            <a:r>
              <a:rPr lang="en-US" sz="1200" b="0" i="0" kern="1200" baseline="-25000" dirty="0" smtClean="0">
                <a:solidFill>
                  <a:schemeClr val="tx1"/>
                </a:solidFill>
                <a:effectLst/>
                <a:latin typeface="+mn-lt"/>
                <a:ea typeface="+mn-ea"/>
                <a:cs typeface="+mn-cs"/>
              </a:rPr>
              <a:t>4</a:t>
            </a:r>
            <a:r>
              <a:rPr lang="en-US" sz="1200" b="0" i="0" kern="1200" dirty="0" smtClean="0">
                <a:solidFill>
                  <a:schemeClr val="tx1"/>
                </a:solidFill>
                <a:effectLst/>
                <a:latin typeface="+mn-lt"/>
                <a:ea typeface="+mn-ea"/>
                <a:cs typeface="+mn-cs"/>
              </a:rPr>
              <a:t>) as part of their digestion. This process is called enteric fermentation, and it represents almost one third of the emissions from the Agriculture sector.</a:t>
            </a:r>
          </a:p>
          <a:p>
            <a:endParaRPr lang="en-US" dirty="0"/>
          </a:p>
        </p:txBody>
      </p:sp>
      <p:sp>
        <p:nvSpPr>
          <p:cNvPr id="4" name="Slide Number Placeholder 3"/>
          <p:cNvSpPr>
            <a:spLocks noGrp="1"/>
          </p:cNvSpPr>
          <p:nvPr>
            <p:ph type="sldNum" sz="quarter" idx="10"/>
          </p:nvPr>
        </p:nvSpPr>
        <p:spPr/>
        <p:txBody>
          <a:bodyPr/>
          <a:lstStyle/>
          <a:p>
            <a:fld id="{2933E01E-AFB1-42A1-A4F3-DAC7B4AECC21}" type="slidenum">
              <a:rPr lang="en-US" smtClean="0"/>
              <a:t>15</a:t>
            </a:fld>
            <a:endParaRPr lang="en-US"/>
          </a:p>
        </p:txBody>
      </p:sp>
    </p:spTree>
    <p:extLst>
      <p:ext uri="{BB962C8B-B14F-4D97-AF65-F5344CB8AC3E}">
        <p14:creationId xmlns:p14="http://schemas.microsoft.com/office/powerpoint/2010/main" val="611723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r>
              <a:rPr lang="en-US" baseline="0" dirty="0" smtClean="0"/>
              <a:t>How much is that in degrees F? 2 degrees F approximately. </a:t>
            </a:r>
          </a:p>
          <a:p>
            <a:endParaRPr lang="en-US" dirty="0" smtClean="0"/>
          </a:p>
          <a:p>
            <a:pPr defTabSz="914370">
              <a:defRPr/>
            </a:pPr>
            <a:r>
              <a:rPr lang="en-US" dirty="0" smtClean="0"/>
              <a:t>“Warming of the climate system is unequivocal, and since the 1950s, many of the observed changes are unprecedented over decades to millennia. The atmosphere and ocean have warmed, the amounts of snow and ice have diminished, sea level has risen, and the concentrations of greenhouse gases have increased” (IPCC Assessment Report 2014).</a:t>
            </a:r>
          </a:p>
          <a:p>
            <a:endParaRPr lang="en-US" dirty="0"/>
          </a:p>
        </p:txBody>
      </p:sp>
      <p:sp>
        <p:nvSpPr>
          <p:cNvPr id="4" name="Slide Number Placeholder 3"/>
          <p:cNvSpPr>
            <a:spLocks noGrp="1"/>
          </p:cNvSpPr>
          <p:nvPr>
            <p:ph type="sldNum" sz="quarter" idx="10"/>
          </p:nvPr>
        </p:nvSpPr>
        <p:spPr/>
        <p:txBody>
          <a:bodyPr/>
          <a:lstStyle/>
          <a:p>
            <a:fld id="{2933E01E-AFB1-42A1-A4F3-DAC7B4AECC21}" type="slidenum">
              <a:rPr lang="en-US" smtClean="0"/>
              <a:t>16</a:t>
            </a:fld>
            <a:endParaRPr lang="en-US"/>
          </a:p>
        </p:txBody>
      </p:sp>
    </p:spTree>
    <p:extLst>
      <p:ext uri="{BB962C8B-B14F-4D97-AF65-F5344CB8AC3E}">
        <p14:creationId xmlns:p14="http://schemas.microsoft.com/office/powerpoint/2010/main" val="796886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Climate &amp; Agro-Ecoozones</a:t>
            </a:r>
            <a:endParaRPr lang="en-US" dirty="0"/>
          </a:p>
        </p:txBody>
      </p:sp>
      <p:sp>
        <p:nvSpPr>
          <p:cNvPr id="5" name="Date Placeholder 4"/>
          <p:cNvSpPr>
            <a:spLocks noGrp="1"/>
          </p:cNvSpPr>
          <p:nvPr>
            <p:ph type="dt" idx="11"/>
          </p:nvPr>
        </p:nvSpPr>
        <p:spPr/>
        <p:txBody>
          <a:bodyPr/>
          <a:lstStyle/>
          <a:p>
            <a:fld id="{65EA3B44-C13B-C443-9386-F725BDBC880D}" type="datetimeFigureOut">
              <a:rPr lang="en-US" smtClean="0"/>
              <a:t>8/22/16</a:t>
            </a:fld>
            <a:endParaRPr lang="en-US"/>
          </a:p>
        </p:txBody>
      </p:sp>
      <p:sp>
        <p:nvSpPr>
          <p:cNvPr id="6" name="Slide Number Placeholder 5"/>
          <p:cNvSpPr>
            <a:spLocks noGrp="1"/>
          </p:cNvSpPr>
          <p:nvPr>
            <p:ph type="sldNum" sz="quarter" idx="12"/>
          </p:nvPr>
        </p:nvSpPr>
        <p:spPr/>
        <p:txBody>
          <a:bodyPr/>
          <a:lstStyle/>
          <a:p>
            <a:fld id="{4B271243-FA42-CE4E-9105-8C513301A413}" type="slidenum">
              <a:rPr lang="en-US" smtClean="0"/>
              <a:t>17</a:t>
            </a:fld>
            <a:endParaRPr lang="en-US"/>
          </a:p>
        </p:txBody>
      </p:sp>
    </p:spTree>
    <p:extLst>
      <p:ext uri="{BB962C8B-B14F-4D97-AF65-F5344CB8AC3E}">
        <p14:creationId xmlns:p14="http://schemas.microsoft.com/office/powerpoint/2010/main" val="438535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Weather makes the news more often than climate,</a:t>
            </a:r>
            <a:r>
              <a:rPr lang="en-US" baseline="0" dirty="0" smtClean="0"/>
              <a:t> however keeping them separate is important.</a:t>
            </a:r>
            <a:endParaRPr lang="en-US" dirty="0"/>
          </a:p>
        </p:txBody>
      </p:sp>
      <p:sp>
        <p:nvSpPr>
          <p:cNvPr id="4" name="Header Placeholder 3"/>
          <p:cNvSpPr>
            <a:spLocks noGrp="1"/>
          </p:cNvSpPr>
          <p:nvPr>
            <p:ph type="hdr" sz="quarter" idx="10"/>
          </p:nvPr>
        </p:nvSpPr>
        <p:spPr/>
        <p:txBody>
          <a:bodyPr/>
          <a:lstStyle/>
          <a:p>
            <a:r>
              <a:rPr lang="en-US" smtClean="0"/>
              <a:t>Climate &amp; Agro-Ecoozones</a:t>
            </a:r>
            <a:endParaRPr lang="en-US" dirty="0"/>
          </a:p>
        </p:txBody>
      </p:sp>
      <p:sp>
        <p:nvSpPr>
          <p:cNvPr id="5" name="Date Placeholder 4"/>
          <p:cNvSpPr>
            <a:spLocks noGrp="1"/>
          </p:cNvSpPr>
          <p:nvPr>
            <p:ph type="dt" idx="11"/>
          </p:nvPr>
        </p:nvSpPr>
        <p:spPr/>
        <p:txBody>
          <a:bodyPr/>
          <a:lstStyle/>
          <a:p>
            <a:fld id="{65EA3B44-C13B-C443-9386-F725BDBC880D}" type="datetimeFigureOut">
              <a:rPr lang="en-US" smtClean="0"/>
              <a:t>8/22/16</a:t>
            </a:fld>
            <a:endParaRPr lang="en-US"/>
          </a:p>
        </p:txBody>
      </p:sp>
      <p:sp>
        <p:nvSpPr>
          <p:cNvPr id="6" name="Slide Number Placeholder 5"/>
          <p:cNvSpPr>
            <a:spLocks noGrp="1"/>
          </p:cNvSpPr>
          <p:nvPr>
            <p:ph type="sldNum" sz="quarter" idx="12"/>
          </p:nvPr>
        </p:nvSpPr>
        <p:spPr/>
        <p:txBody>
          <a:bodyPr/>
          <a:lstStyle/>
          <a:p>
            <a:fld id="{4B271243-FA42-CE4E-9105-8C513301A413}" type="slidenum">
              <a:rPr lang="en-US" smtClean="0"/>
              <a:t>18</a:t>
            </a:fld>
            <a:endParaRPr lang="en-US"/>
          </a:p>
        </p:txBody>
      </p:sp>
    </p:spTree>
    <p:extLst>
      <p:ext uri="{BB962C8B-B14F-4D97-AF65-F5344CB8AC3E}">
        <p14:creationId xmlns:p14="http://schemas.microsoft.com/office/powerpoint/2010/main" val="4024949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Source: http://</a:t>
            </a:r>
            <a:r>
              <a:rPr lang="en-US" dirty="0" err="1" smtClean="0"/>
              <a:t>www.climate.gov</a:t>
            </a:r>
            <a:r>
              <a:rPr lang="en-US" dirty="0" smtClean="0"/>
              <a:t>/news-features/event-tracker/2014-temperature-extremes-us-runs-hot-and-cold </a:t>
            </a:r>
            <a:endParaRPr lang="en-US" dirty="0"/>
          </a:p>
        </p:txBody>
      </p:sp>
      <p:sp>
        <p:nvSpPr>
          <p:cNvPr id="4" name="Header Placeholder 3"/>
          <p:cNvSpPr>
            <a:spLocks noGrp="1"/>
          </p:cNvSpPr>
          <p:nvPr>
            <p:ph type="hdr" sz="quarter" idx="10"/>
          </p:nvPr>
        </p:nvSpPr>
        <p:spPr/>
        <p:txBody>
          <a:bodyPr/>
          <a:lstStyle/>
          <a:p>
            <a:r>
              <a:rPr lang="en-US" smtClean="0"/>
              <a:t>Climate &amp; Agro-Ecoozones</a:t>
            </a:r>
            <a:endParaRPr lang="en-US" dirty="0"/>
          </a:p>
        </p:txBody>
      </p:sp>
      <p:sp>
        <p:nvSpPr>
          <p:cNvPr id="5" name="Date Placeholder 4"/>
          <p:cNvSpPr>
            <a:spLocks noGrp="1"/>
          </p:cNvSpPr>
          <p:nvPr>
            <p:ph type="dt" idx="11"/>
          </p:nvPr>
        </p:nvSpPr>
        <p:spPr/>
        <p:txBody>
          <a:bodyPr/>
          <a:lstStyle/>
          <a:p>
            <a:fld id="{65EA3B44-C13B-C443-9386-F725BDBC880D}" type="datetimeFigureOut">
              <a:rPr lang="en-US" smtClean="0"/>
              <a:t>8/22/16</a:t>
            </a:fld>
            <a:endParaRPr lang="en-US"/>
          </a:p>
        </p:txBody>
      </p:sp>
      <p:sp>
        <p:nvSpPr>
          <p:cNvPr id="6" name="Slide Number Placeholder 5"/>
          <p:cNvSpPr>
            <a:spLocks noGrp="1"/>
          </p:cNvSpPr>
          <p:nvPr>
            <p:ph type="sldNum" sz="quarter" idx="12"/>
          </p:nvPr>
        </p:nvSpPr>
        <p:spPr/>
        <p:txBody>
          <a:bodyPr/>
          <a:lstStyle/>
          <a:p>
            <a:fld id="{4B271243-FA42-CE4E-9105-8C513301A413}" type="slidenum">
              <a:rPr lang="en-US" smtClean="0"/>
              <a:t>19</a:t>
            </a:fld>
            <a:endParaRPr lang="en-US"/>
          </a:p>
        </p:txBody>
      </p:sp>
    </p:spTree>
    <p:extLst>
      <p:ext uri="{BB962C8B-B14F-4D97-AF65-F5344CB8AC3E}">
        <p14:creationId xmlns:p14="http://schemas.microsoft.com/office/powerpoint/2010/main" val="4019184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Climate &amp; Agro-Ecoozones</a:t>
            </a:r>
            <a:endParaRPr lang="en-US" dirty="0"/>
          </a:p>
        </p:txBody>
      </p:sp>
      <p:sp>
        <p:nvSpPr>
          <p:cNvPr id="5" name="Date Placeholder 4"/>
          <p:cNvSpPr>
            <a:spLocks noGrp="1"/>
          </p:cNvSpPr>
          <p:nvPr>
            <p:ph type="dt" idx="11"/>
          </p:nvPr>
        </p:nvSpPr>
        <p:spPr/>
        <p:txBody>
          <a:bodyPr/>
          <a:lstStyle/>
          <a:p>
            <a:fld id="{65EA3B44-C13B-C443-9386-F725BDBC880D}" type="datetimeFigureOut">
              <a:rPr lang="en-US" smtClean="0"/>
              <a:t>8/22/16</a:t>
            </a:fld>
            <a:endParaRPr lang="en-US"/>
          </a:p>
        </p:txBody>
      </p:sp>
      <p:sp>
        <p:nvSpPr>
          <p:cNvPr id="6" name="Slide Number Placeholder 5"/>
          <p:cNvSpPr>
            <a:spLocks noGrp="1"/>
          </p:cNvSpPr>
          <p:nvPr>
            <p:ph type="sldNum" sz="quarter" idx="12"/>
          </p:nvPr>
        </p:nvSpPr>
        <p:spPr/>
        <p:txBody>
          <a:bodyPr/>
          <a:lstStyle/>
          <a:p>
            <a:fld id="{4B271243-FA42-CE4E-9105-8C513301A413}" type="slidenum">
              <a:rPr lang="en-US" smtClean="0"/>
              <a:t>20</a:t>
            </a:fld>
            <a:endParaRPr lang="en-US"/>
          </a:p>
        </p:txBody>
      </p:sp>
    </p:spTree>
    <p:extLst>
      <p:ext uri="{BB962C8B-B14F-4D97-AF65-F5344CB8AC3E}">
        <p14:creationId xmlns:p14="http://schemas.microsoft.com/office/powerpoint/2010/main" val="2786543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Climatic change models combined give us an average anticipated change in our climate. The Pacific Northwest can expect warmer drier summers and wetter warmer winters, meaning less snow pack and more rainfall. </a:t>
            </a:r>
          </a:p>
          <a:p>
            <a:endParaRPr lang="en-US" sz="1200" dirty="0" smtClean="0"/>
          </a:p>
          <a:p>
            <a:endParaRPr lang="en-US" sz="1200" dirty="0" smtClean="0"/>
          </a:p>
          <a:p>
            <a:endParaRPr lang="en-US" sz="1200" dirty="0" smtClean="0"/>
          </a:p>
          <a:p>
            <a:r>
              <a:rPr lang="en-US" sz="1200" dirty="0" smtClean="0"/>
              <a:t>Projected changes in key climate variables</a:t>
            </a:r>
          </a:p>
          <a:p>
            <a:r>
              <a:rPr lang="en-US" sz="1200" dirty="0" smtClean="0"/>
              <a:t>Comparison to CMIP3</a:t>
            </a:r>
          </a:p>
          <a:p>
            <a:r>
              <a:rPr lang="en-US" sz="1200" dirty="0" smtClean="0"/>
              <a:t>Projections in derived variables</a:t>
            </a:r>
          </a:p>
          <a:p>
            <a:r>
              <a:rPr lang="en-US" sz="1200" dirty="0" smtClean="0"/>
              <a:t>Integrated Scenarios</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E5A7E33C-43F5-6C4A-A582-450053DF87CD}" type="slidenum">
              <a:rPr lang="en-US" smtClean="0"/>
              <a:pPr/>
              <a:t>21</a:t>
            </a:fld>
            <a:endParaRPr lang="en-US" dirty="0"/>
          </a:p>
        </p:txBody>
      </p:sp>
    </p:spTree>
    <p:extLst>
      <p:ext uri="{BB962C8B-B14F-4D97-AF65-F5344CB8AC3E}">
        <p14:creationId xmlns:p14="http://schemas.microsoft.com/office/powerpoint/2010/main" val="3493047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Climate and Weather are two terms often confused by students and the American public at large. Discussion on the differences should focus on duration of observations (30+ yrs. for climate) and that it takes many changes in daily weather over an extended period of time to change climate, not just single observable weather events.</a:t>
            </a:r>
          </a:p>
          <a:p>
            <a:endParaRPr lang="en-US" dirty="0" smtClean="0"/>
          </a:p>
          <a:p>
            <a:r>
              <a:rPr lang="en-US" dirty="0" smtClean="0"/>
              <a:t>Recommended reading: As the West Goes Dry</a:t>
            </a:r>
          </a:p>
          <a:p>
            <a:endParaRPr lang="en-US" dirty="0"/>
          </a:p>
        </p:txBody>
      </p:sp>
      <p:sp>
        <p:nvSpPr>
          <p:cNvPr id="4" name="Slide Number Placeholder 3"/>
          <p:cNvSpPr>
            <a:spLocks noGrp="1"/>
          </p:cNvSpPr>
          <p:nvPr>
            <p:ph type="sldNum" sz="quarter" idx="10"/>
          </p:nvPr>
        </p:nvSpPr>
        <p:spPr/>
        <p:txBody>
          <a:bodyPr/>
          <a:lstStyle/>
          <a:p>
            <a:fld id="{2933E01E-AFB1-42A1-A4F3-DAC7B4AECC21}" type="slidenum">
              <a:rPr lang="en-US" smtClean="0"/>
              <a:t>4</a:t>
            </a:fld>
            <a:endParaRPr lang="en-US"/>
          </a:p>
        </p:txBody>
      </p:sp>
    </p:spTree>
    <p:extLst>
      <p:ext uri="{BB962C8B-B14F-4D97-AF65-F5344CB8AC3E}">
        <p14:creationId xmlns:p14="http://schemas.microsoft.com/office/powerpoint/2010/main" val="2233644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Using Illinois summers as an example we see that summer in Illinois is likely to resemble current summers in Texas.</a:t>
            </a:r>
          </a:p>
          <a:p>
            <a:endParaRPr lang="en-US" dirty="0"/>
          </a:p>
        </p:txBody>
      </p:sp>
      <p:sp>
        <p:nvSpPr>
          <p:cNvPr id="4" name="Slide Number Placeholder 3"/>
          <p:cNvSpPr>
            <a:spLocks noGrp="1"/>
          </p:cNvSpPr>
          <p:nvPr>
            <p:ph type="sldNum" sz="quarter" idx="10"/>
          </p:nvPr>
        </p:nvSpPr>
        <p:spPr/>
        <p:txBody>
          <a:bodyPr/>
          <a:lstStyle/>
          <a:p>
            <a:fld id="{2933E01E-AFB1-42A1-A4F3-DAC7B4AECC21}" type="slidenum">
              <a:rPr lang="en-US" smtClean="0"/>
              <a:t>22</a:t>
            </a:fld>
            <a:endParaRPr lang="en-US"/>
          </a:p>
        </p:txBody>
      </p:sp>
    </p:spTree>
    <p:extLst>
      <p:ext uri="{BB962C8B-B14F-4D97-AF65-F5344CB8AC3E}">
        <p14:creationId xmlns:p14="http://schemas.microsoft.com/office/powerpoint/2010/main" val="2321561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we look at the Pacific Northwest &amp; Moscow in particular, we see Moscow summers looking more like …</a:t>
            </a:r>
          </a:p>
          <a:p>
            <a:endParaRPr lang="en-US" dirty="0"/>
          </a:p>
        </p:txBody>
      </p:sp>
      <p:sp>
        <p:nvSpPr>
          <p:cNvPr id="4" name="Header Placeholder 3"/>
          <p:cNvSpPr>
            <a:spLocks noGrp="1"/>
          </p:cNvSpPr>
          <p:nvPr>
            <p:ph type="hdr" sz="quarter" idx="10"/>
          </p:nvPr>
        </p:nvSpPr>
        <p:spPr/>
        <p:txBody>
          <a:bodyPr/>
          <a:lstStyle/>
          <a:p>
            <a:r>
              <a:rPr lang="en-US" smtClean="0"/>
              <a:t>Climate &amp; Agro-Ecoozones</a:t>
            </a:r>
            <a:endParaRPr lang="en-US" dirty="0"/>
          </a:p>
        </p:txBody>
      </p:sp>
      <p:sp>
        <p:nvSpPr>
          <p:cNvPr id="5" name="Date Placeholder 4"/>
          <p:cNvSpPr>
            <a:spLocks noGrp="1"/>
          </p:cNvSpPr>
          <p:nvPr>
            <p:ph type="dt" idx="11"/>
          </p:nvPr>
        </p:nvSpPr>
        <p:spPr/>
        <p:txBody>
          <a:bodyPr/>
          <a:lstStyle/>
          <a:p>
            <a:fld id="{65EA3B44-C13B-C443-9386-F725BDBC880D}" type="datetimeFigureOut">
              <a:rPr lang="en-US" smtClean="0"/>
              <a:t>8/22/16</a:t>
            </a:fld>
            <a:endParaRPr lang="en-US"/>
          </a:p>
        </p:txBody>
      </p:sp>
      <p:sp>
        <p:nvSpPr>
          <p:cNvPr id="6" name="Slide Number Placeholder 5"/>
          <p:cNvSpPr>
            <a:spLocks noGrp="1"/>
          </p:cNvSpPr>
          <p:nvPr>
            <p:ph type="sldNum" sz="quarter" idx="12"/>
          </p:nvPr>
        </p:nvSpPr>
        <p:spPr/>
        <p:txBody>
          <a:bodyPr/>
          <a:lstStyle/>
          <a:p>
            <a:fld id="{4B271243-FA42-CE4E-9105-8C513301A413}" type="slidenum">
              <a:rPr lang="en-US" smtClean="0"/>
              <a:t>23</a:t>
            </a:fld>
            <a:endParaRPr lang="en-US"/>
          </a:p>
        </p:txBody>
      </p:sp>
    </p:spTree>
    <p:extLst>
      <p:ext uri="{BB962C8B-B14F-4D97-AF65-F5344CB8AC3E}">
        <p14:creationId xmlns:p14="http://schemas.microsoft.com/office/powerpoint/2010/main" val="3754022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Boise or Reno summers</a:t>
            </a:r>
            <a:endParaRPr lang="en-US" dirty="0"/>
          </a:p>
        </p:txBody>
      </p:sp>
      <p:sp>
        <p:nvSpPr>
          <p:cNvPr id="4" name="Header Placeholder 3"/>
          <p:cNvSpPr>
            <a:spLocks noGrp="1"/>
          </p:cNvSpPr>
          <p:nvPr>
            <p:ph type="hdr" sz="quarter" idx="10"/>
          </p:nvPr>
        </p:nvSpPr>
        <p:spPr/>
        <p:txBody>
          <a:bodyPr/>
          <a:lstStyle/>
          <a:p>
            <a:r>
              <a:rPr lang="en-US" smtClean="0"/>
              <a:t>Climate &amp; Agro-Ecoozones</a:t>
            </a:r>
            <a:endParaRPr lang="en-US" dirty="0"/>
          </a:p>
        </p:txBody>
      </p:sp>
      <p:sp>
        <p:nvSpPr>
          <p:cNvPr id="5" name="Date Placeholder 4"/>
          <p:cNvSpPr>
            <a:spLocks noGrp="1"/>
          </p:cNvSpPr>
          <p:nvPr>
            <p:ph type="dt" idx="11"/>
          </p:nvPr>
        </p:nvSpPr>
        <p:spPr/>
        <p:txBody>
          <a:bodyPr/>
          <a:lstStyle/>
          <a:p>
            <a:fld id="{65EA3B44-C13B-C443-9386-F725BDBC880D}" type="datetimeFigureOut">
              <a:rPr lang="en-US" smtClean="0"/>
              <a:t>8/22/16</a:t>
            </a:fld>
            <a:endParaRPr lang="en-US"/>
          </a:p>
        </p:txBody>
      </p:sp>
      <p:sp>
        <p:nvSpPr>
          <p:cNvPr id="6" name="Slide Number Placeholder 5"/>
          <p:cNvSpPr>
            <a:spLocks noGrp="1"/>
          </p:cNvSpPr>
          <p:nvPr>
            <p:ph type="sldNum" sz="quarter" idx="12"/>
          </p:nvPr>
        </p:nvSpPr>
        <p:spPr/>
        <p:txBody>
          <a:bodyPr/>
          <a:lstStyle/>
          <a:p>
            <a:fld id="{4B271243-FA42-CE4E-9105-8C513301A413}" type="slidenum">
              <a:rPr lang="en-US" smtClean="0"/>
              <a:t>24</a:t>
            </a:fld>
            <a:endParaRPr lang="en-US"/>
          </a:p>
        </p:txBody>
      </p:sp>
    </p:spTree>
    <p:extLst>
      <p:ext uri="{BB962C8B-B14F-4D97-AF65-F5344CB8AC3E}">
        <p14:creationId xmlns:p14="http://schemas.microsoft.com/office/powerpoint/2010/main" val="83820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Climate &amp; Agro-Ecoozones</a:t>
            </a:r>
            <a:endParaRPr lang="en-US" dirty="0"/>
          </a:p>
        </p:txBody>
      </p:sp>
      <p:sp>
        <p:nvSpPr>
          <p:cNvPr id="5" name="Date Placeholder 4"/>
          <p:cNvSpPr>
            <a:spLocks noGrp="1"/>
          </p:cNvSpPr>
          <p:nvPr>
            <p:ph type="dt" idx="11"/>
          </p:nvPr>
        </p:nvSpPr>
        <p:spPr/>
        <p:txBody>
          <a:bodyPr/>
          <a:lstStyle/>
          <a:p>
            <a:fld id="{65EA3B44-C13B-C443-9386-F725BDBC880D}" type="datetimeFigureOut">
              <a:rPr lang="en-US" smtClean="0"/>
              <a:t>8/22/16</a:t>
            </a:fld>
            <a:endParaRPr lang="en-US"/>
          </a:p>
        </p:txBody>
      </p:sp>
      <p:sp>
        <p:nvSpPr>
          <p:cNvPr id="6" name="Slide Number Placeholder 5"/>
          <p:cNvSpPr>
            <a:spLocks noGrp="1"/>
          </p:cNvSpPr>
          <p:nvPr>
            <p:ph type="sldNum" sz="quarter" idx="12"/>
          </p:nvPr>
        </p:nvSpPr>
        <p:spPr/>
        <p:txBody>
          <a:bodyPr/>
          <a:lstStyle/>
          <a:p>
            <a:fld id="{4B271243-FA42-CE4E-9105-8C513301A413}" type="slidenum">
              <a:rPr lang="en-US" smtClean="0"/>
              <a:t>25</a:t>
            </a:fld>
            <a:endParaRPr lang="en-US"/>
          </a:p>
        </p:txBody>
      </p:sp>
    </p:spTree>
    <p:extLst>
      <p:ext uri="{BB962C8B-B14F-4D97-AF65-F5344CB8AC3E}">
        <p14:creationId xmlns:p14="http://schemas.microsoft.com/office/powerpoint/2010/main" val="964193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What does all this mean, the IPCC has four key findings to ponder.</a:t>
            </a:r>
          </a:p>
          <a:p>
            <a:endParaRPr lang="en-US" dirty="0"/>
          </a:p>
        </p:txBody>
      </p:sp>
      <p:sp>
        <p:nvSpPr>
          <p:cNvPr id="4" name="Header Placeholder 3"/>
          <p:cNvSpPr>
            <a:spLocks noGrp="1"/>
          </p:cNvSpPr>
          <p:nvPr>
            <p:ph type="hdr" sz="quarter" idx="10"/>
          </p:nvPr>
        </p:nvSpPr>
        <p:spPr/>
        <p:txBody>
          <a:bodyPr/>
          <a:lstStyle/>
          <a:p>
            <a:r>
              <a:rPr lang="en-US" smtClean="0"/>
              <a:t>Climate &amp; Agro-Ecoozones</a:t>
            </a:r>
            <a:endParaRPr lang="en-US" dirty="0"/>
          </a:p>
        </p:txBody>
      </p:sp>
      <p:sp>
        <p:nvSpPr>
          <p:cNvPr id="5" name="Date Placeholder 4"/>
          <p:cNvSpPr>
            <a:spLocks noGrp="1"/>
          </p:cNvSpPr>
          <p:nvPr>
            <p:ph type="dt" idx="11"/>
          </p:nvPr>
        </p:nvSpPr>
        <p:spPr/>
        <p:txBody>
          <a:bodyPr/>
          <a:lstStyle/>
          <a:p>
            <a:fld id="{65EA3B44-C13B-C443-9386-F725BDBC880D}" type="datetimeFigureOut">
              <a:rPr lang="en-US" smtClean="0"/>
              <a:t>8/22/16</a:t>
            </a:fld>
            <a:endParaRPr lang="en-US"/>
          </a:p>
        </p:txBody>
      </p:sp>
      <p:sp>
        <p:nvSpPr>
          <p:cNvPr id="6" name="Slide Number Placeholder 5"/>
          <p:cNvSpPr>
            <a:spLocks noGrp="1"/>
          </p:cNvSpPr>
          <p:nvPr>
            <p:ph type="sldNum" sz="quarter" idx="12"/>
          </p:nvPr>
        </p:nvSpPr>
        <p:spPr/>
        <p:txBody>
          <a:bodyPr/>
          <a:lstStyle/>
          <a:p>
            <a:fld id="{4B271243-FA42-CE4E-9105-8C513301A413}" type="slidenum">
              <a:rPr lang="en-US" smtClean="0"/>
              <a:t>26</a:t>
            </a:fld>
            <a:endParaRPr lang="en-US"/>
          </a:p>
        </p:txBody>
      </p:sp>
    </p:spTree>
    <p:extLst>
      <p:ext uri="{BB962C8B-B14F-4D97-AF65-F5344CB8AC3E}">
        <p14:creationId xmlns:p14="http://schemas.microsoft.com/office/powerpoint/2010/main" val="3440651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Good place to have a class discussion,</a:t>
            </a:r>
            <a:r>
              <a:rPr lang="en-US" baseline="0" dirty="0" smtClean="0"/>
              <a:t> or in a one to one school to do a quick 10 minute “</a:t>
            </a:r>
            <a:r>
              <a:rPr lang="en-US" baseline="0" dirty="0" err="1" smtClean="0"/>
              <a:t>Webquest</a:t>
            </a:r>
            <a:r>
              <a:rPr lang="en-US" baseline="0" dirty="0" smtClean="0"/>
              <a:t> and Share” activity where students spend 6-7 minutes searching for possible answers and then share the results with the class.</a:t>
            </a:r>
            <a:endParaRPr lang="en-US" dirty="0"/>
          </a:p>
        </p:txBody>
      </p:sp>
      <p:sp>
        <p:nvSpPr>
          <p:cNvPr id="4" name="Header Placeholder 3"/>
          <p:cNvSpPr>
            <a:spLocks noGrp="1"/>
          </p:cNvSpPr>
          <p:nvPr>
            <p:ph type="hdr" sz="quarter" idx="10"/>
          </p:nvPr>
        </p:nvSpPr>
        <p:spPr/>
        <p:txBody>
          <a:bodyPr/>
          <a:lstStyle/>
          <a:p>
            <a:r>
              <a:rPr lang="en-US" smtClean="0"/>
              <a:t>Climate &amp; Agro-Ecoozones</a:t>
            </a:r>
            <a:endParaRPr lang="en-US" dirty="0"/>
          </a:p>
        </p:txBody>
      </p:sp>
      <p:sp>
        <p:nvSpPr>
          <p:cNvPr id="5" name="Date Placeholder 4"/>
          <p:cNvSpPr>
            <a:spLocks noGrp="1"/>
          </p:cNvSpPr>
          <p:nvPr>
            <p:ph type="dt" idx="11"/>
          </p:nvPr>
        </p:nvSpPr>
        <p:spPr/>
        <p:txBody>
          <a:bodyPr/>
          <a:lstStyle/>
          <a:p>
            <a:fld id="{65EA3B44-C13B-C443-9386-F725BDBC880D}" type="datetimeFigureOut">
              <a:rPr lang="en-US" smtClean="0"/>
              <a:t>8/22/16</a:t>
            </a:fld>
            <a:endParaRPr lang="en-US"/>
          </a:p>
        </p:txBody>
      </p:sp>
      <p:sp>
        <p:nvSpPr>
          <p:cNvPr id="6" name="Slide Number Placeholder 5"/>
          <p:cNvSpPr>
            <a:spLocks noGrp="1"/>
          </p:cNvSpPr>
          <p:nvPr>
            <p:ph type="sldNum" sz="quarter" idx="12"/>
          </p:nvPr>
        </p:nvSpPr>
        <p:spPr/>
        <p:txBody>
          <a:bodyPr/>
          <a:lstStyle/>
          <a:p>
            <a:fld id="{4B271243-FA42-CE4E-9105-8C513301A413}" type="slidenum">
              <a:rPr lang="en-US" smtClean="0"/>
              <a:t>27</a:t>
            </a:fld>
            <a:endParaRPr lang="en-US"/>
          </a:p>
        </p:txBody>
      </p:sp>
    </p:spTree>
    <p:extLst>
      <p:ext uri="{BB962C8B-B14F-4D97-AF65-F5344CB8AC3E}">
        <p14:creationId xmlns:p14="http://schemas.microsoft.com/office/powerpoint/2010/main" val="1952975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r>
              <a:rPr lang="en-US" dirty="0" smtClean="0"/>
              <a:t>From Chad Kruger, REACCH Extension Team Lead &amp; Director</a:t>
            </a:r>
            <a:r>
              <a:rPr lang="en-US" baseline="0" dirty="0" smtClean="0"/>
              <a:t> of WSU Center for Sustaining Agriculture and Natural Resources</a:t>
            </a:r>
            <a:r>
              <a:rPr lang="en-US" dirty="0" smtClean="0"/>
              <a:t>:</a:t>
            </a:r>
          </a:p>
          <a:p>
            <a:endParaRPr lang="en-US" baseline="0" dirty="0" smtClean="0"/>
          </a:p>
          <a:p>
            <a:r>
              <a:rPr lang="en-US" baseline="0" dirty="0" smtClean="0"/>
              <a:t>“</a:t>
            </a:r>
            <a:r>
              <a:rPr lang="en-US" dirty="0" smtClean="0"/>
              <a:t>Snowmelt </a:t>
            </a:r>
            <a:r>
              <a:rPr lang="en-US" dirty="0"/>
              <a:t>waters crops in the dry interior, helping the region produce tree fruit (number one in the world) and almost $17 billion worth of agricultural commodities, including 55% of potato, 15% of wheat, and 11% of milk production in the United States.</a:t>
            </a:r>
            <a:r>
              <a:rPr lang="en-US" baseline="30000" dirty="0"/>
              <a:t>,</a:t>
            </a:r>
          </a:p>
          <a:p>
            <a:endParaRPr lang="en-US" baseline="30000" dirty="0"/>
          </a:p>
          <a:p>
            <a:r>
              <a:rPr lang="en-US" dirty="0"/>
              <a:t>Assuming adequate nutrients and excluding effects of pests, weeds, and diseases, projected increases in average temperature and hot weather episodes and decreases in summer soil moisture would reduce yields of spring and winter wheat in rain-fed production zones of Washington State by the end of this century by as much as 25% relative to 1975 to 2005. However, carbon dioxide fertilization should offset these effects, producing net yield increases as great as 33% by 2080.</a:t>
            </a:r>
          </a:p>
          <a:p>
            <a:endParaRPr lang="en-US" dirty="0"/>
          </a:p>
          <a:p>
            <a:r>
              <a:rPr lang="en-US" dirty="0" smtClean="0"/>
              <a:t>Agriculture is </a:t>
            </a:r>
            <a:r>
              <a:rPr lang="en-US" dirty="0"/>
              <a:t>perhaps best positioned to adapt to climate trends without explicit planning and policy, because it already responds to annual climate variations and exploits a wide range of existing climates across the landscape. Some projected changes in climate, including warmer winters, longer annual frost-free periods, and relatively unchanged or increased winter precipitation, could be beneficial to some agriculture systems. Nonetheless, rapid climate change could present difficulties. Adaptation could occur slowly if substantial investments or significant changes in farm operations and equipment are required. Shifts to new varieties of wine grapes and tree fruit, if indicated, and even if ultimately more profitable, are necessarily slow and expensive. Breeding for drought- and heat-resistance requires long-term effort. Irrigation water shortages that necessitate shifts away from more profitable commodities could exact economic penalties</a:t>
            </a:r>
            <a:r>
              <a:rPr lang="en-US" dirty="0" smtClean="0"/>
              <a:t>.”</a:t>
            </a:r>
            <a:endParaRPr lang="en-US" dirty="0"/>
          </a:p>
        </p:txBody>
      </p:sp>
      <p:sp>
        <p:nvSpPr>
          <p:cNvPr id="4" name="Slide Number Placeholder 3"/>
          <p:cNvSpPr>
            <a:spLocks noGrp="1"/>
          </p:cNvSpPr>
          <p:nvPr>
            <p:ph type="sldNum" sz="quarter" idx="10"/>
          </p:nvPr>
        </p:nvSpPr>
        <p:spPr/>
        <p:txBody>
          <a:bodyPr/>
          <a:lstStyle/>
          <a:p>
            <a:fld id="{2933E01E-AFB1-42A1-A4F3-DAC7B4AECC21}" type="slidenum">
              <a:rPr lang="en-US" smtClean="0"/>
              <a:t>28</a:t>
            </a:fld>
            <a:endParaRPr lang="en-US"/>
          </a:p>
        </p:txBody>
      </p:sp>
    </p:spTree>
    <p:extLst>
      <p:ext uri="{BB962C8B-B14F-4D97-AF65-F5344CB8AC3E}">
        <p14:creationId xmlns:p14="http://schemas.microsoft.com/office/powerpoint/2010/main" val="3103523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Six key messages for agriculture are presented on this slide. It is recommended that you print this slide for your classes.</a:t>
            </a:r>
          </a:p>
          <a:p>
            <a:endParaRPr lang="en-US" dirty="0"/>
          </a:p>
        </p:txBody>
      </p:sp>
      <p:sp>
        <p:nvSpPr>
          <p:cNvPr id="4" name="Header Placeholder 3"/>
          <p:cNvSpPr>
            <a:spLocks noGrp="1"/>
          </p:cNvSpPr>
          <p:nvPr>
            <p:ph type="hdr" sz="quarter" idx="10"/>
          </p:nvPr>
        </p:nvSpPr>
        <p:spPr/>
        <p:txBody>
          <a:bodyPr/>
          <a:lstStyle/>
          <a:p>
            <a:r>
              <a:rPr lang="en-US" smtClean="0"/>
              <a:t>Climate &amp; Agro-Ecoozones</a:t>
            </a:r>
            <a:endParaRPr lang="en-US" dirty="0"/>
          </a:p>
        </p:txBody>
      </p:sp>
      <p:sp>
        <p:nvSpPr>
          <p:cNvPr id="5" name="Date Placeholder 4"/>
          <p:cNvSpPr>
            <a:spLocks noGrp="1"/>
          </p:cNvSpPr>
          <p:nvPr>
            <p:ph type="dt" idx="11"/>
          </p:nvPr>
        </p:nvSpPr>
        <p:spPr/>
        <p:txBody>
          <a:bodyPr/>
          <a:lstStyle/>
          <a:p>
            <a:fld id="{65EA3B44-C13B-C443-9386-F725BDBC880D}" type="datetimeFigureOut">
              <a:rPr lang="en-US" smtClean="0"/>
              <a:t>8/22/16</a:t>
            </a:fld>
            <a:endParaRPr lang="en-US"/>
          </a:p>
        </p:txBody>
      </p:sp>
      <p:sp>
        <p:nvSpPr>
          <p:cNvPr id="6" name="Slide Number Placeholder 5"/>
          <p:cNvSpPr>
            <a:spLocks noGrp="1"/>
          </p:cNvSpPr>
          <p:nvPr>
            <p:ph type="sldNum" sz="quarter" idx="12"/>
          </p:nvPr>
        </p:nvSpPr>
        <p:spPr/>
        <p:txBody>
          <a:bodyPr/>
          <a:lstStyle/>
          <a:p>
            <a:fld id="{4B271243-FA42-CE4E-9105-8C513301A413}" type="slidenum">
              <a:rPr lang="en-US" smtClean="0"/>
              <a:t>29</a:t>
            </a:fld>
            <a:endParaRPr lang="en-US"/>
          </a:p>
        </p:txBody>
      </p:sp>
    </p:spTree>
    <p:extLst>
      <p:ext uri="{BB962C8B-B14F-4D97-AF65-F5344CB8AC3E}">
        <p14:creationId xmlns:p14="http://schemas.microsoft.com/office/powerpoint/2010/main" val="954534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Specific impacts to agriculture are listed to spur discussion, the list is not exhaustive, nor was it intended to be.</a:t>
            </a:r>
          </a:p>
          <a:p>
            <a:endParaRPr lang="en-US" dirty="0"/>
          </a:p>
        </p:txBody>
      </p:sp>
      <p:sp>
        <p:nvSpPr>
          <p:cNvPr id="4" name="Header Placeholder 3"/>
          <p:cNvSpPr>
            <a:spLocks noGrp="1"/>
          </p:cNvSpPr>
          <p:nvPr>
            <p:ph type="hdr" sz="quarter" idx="10"/>
          </p:nvPr>
        </p:nvSpPr>
        <p:spPr/>
        <p:txBody>
          <a:bodyPr/>
          <a:lstStyle/>
          <a:p>
            <a:r>
              <a:rPr lang="en-US" smtClean="0"/>
              <a:t>Climate &amp; Agro-Ecoozones</a:t>
            </a:r>
            <a:endParaRPr lang="en-US" dirty="0"/>
          </a:p>
        </p:txBody>
      </p:sp>
      <p:sp>
        <p:nvSpPr>
          <p:cNvPr id="5" name="Date Placeholder 4"/>
          <p:cNvSpPr>
            <a:spLocks noGrp="1"/>
          </p:cNvSpPr>
          <p:nvPr>
            <p:ph type="dt" idx="11"/>
          </p:nvPr>
        </p:nvSpPr>
        <p:spPr/>
        <p:txBody>
          <a:bodyPr/>
          <a:lstStyle/>
          <a:p>
            <a:fld id="{65EA3B44-C13B-C443-9386-F725BDBC880D}" type="datetimeFigureOut">
              <a:rPr lang="en-US" smtClean="0"/>
              <a:t>8/22/16</a:t>
            </a:fld>
            <a:endParaRPr lang="en-US"/>
          </a:p>
        </p:txBody>
      </p:sp>
      <p:sp>
        <p:nvSpPr>
          <p:cNvPr id="6" name="Slide Number Placeholder 5"/>
          <p:cNvSpPr>
            <a:spLocks noGrp="1"/>
          </p:cNvSpPr>
          <p:nvPr>
            <p:ph type="sldNum" sz="quarter" idx="12"/>
          </p:nvPr>
        </p:nvSpPr>
        <p:spPr/>
        <p:txBody>
          <a:bodyPr/>
          <a:lstStyle/>
          <a:p>
            <a:fld id="{4B271243-FA42-CE4E-9105-8C513301A413}" type="slidenum">
              <a:rPr lang="en-US" smtClean="0"/>
              <a:t>30</a:t>
            </a:fld>
            <a:endParaRPr lang="en-US"/>
          </a:p>
        </p:txBody>
      </p:sp>
    </p:spTree>
    <p:extLst>
      <p:ext uri="{BB962C8B-B14F-4D97-AF65-F5344CB8AC3E}">
        <p14:creationId xmlns:p14="http://schemas.microsoft.com/office/powerpoint/2010/main" val="3937133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Projected impacts. Additional detail is</a:t>
            </a:r>
            <a:r>
              <a:rPr lang="en-US" baseline="0" dirty="0" smtClean="0"/>
              <a:t> found in the readings for this unit.</a:t>
            </a:r>
            <a:endParaRPr lang="en-US" dirty="0"/>
          </a:p>
        </p:txBody>
      </p:sp>
      <p:sp>
        <p:nvSpPr>
          <p:cNvPr id="4" name="Slide Number Placeholder 3"/>
          <p:cNvSpPr>
            <a:spLocks noGrp="1"/>
          </p:cNvSpPr>
          <p:nvPr>
            <p:ph type="sldNum" sz="quarter" idx="10"/>
          </p:nvPr>
        </p:nvSpPr>
        <p:spPr/>
        <p:txBody>
          <a:bodyPr/>
          <a:lstStyle/>
          <a:p>
            <a:pPr>
              <a:defRPr/>
            </a:pPr>
            <a:fld id="{3CA94C8D-FFF9-4A46-B494-271D7501FFB8}" type="slidenum">
              <a:rPr lang="en-US" smtClean="0"/>
              <a:pPr>
                <a:defRPr/>
              </a:pPr>
              <a:t>31</a:t>
            </a:fld>
            <a:endParaRPr lang="en-US"/>
          </a:p>
        </p:txBody>
      </p:sp>
    </p:spTree>
    <p:extLst>
      <p:ext uri="{BB962C8B-B14F-4D97-AF65-F5344CB8AC3E}">
        <p14:creationId xmlns:p14="http://schemas.microsoft.com/office/powerpoint/2010/main" val="854965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Climate &amp; Agro-Ecoozones</a:t>
            </a:r>
            <a:endParaRPr lang="en-US" dirty="0"/>
          </a:p>
        </p:txBody>
      </p:sp>
      <p:sp>
        <p:nvSpPr>
          <p:cNvPr id="5" name="Date Placeholder 4"/>
          <p:cNvSpPr>
            <a:spLocks noGrp="1"/>
          </p:cNvSpPr>
          <p:nvPr>
            <p:ph type="dt" idx="11"/>
          </p:nvPr>
        </p:nvSpPr>
        <p:spPr/>
        <p:txBody>
          <a:bodyPr/>
          <a:lstStyle/>
          <a:p>
            <a:fld id="{65EA3B44-C13B-C443-9386-F725BDBC880D}" type="datetimeFigureOut">
              <a:rPr lang="en-US" smtClean="0"/>
              <a:t>8/22/16</a:t>
            </a:fld>
            <a:endParaRPr lang="en-US"/>
          </a:p>
        </p:txBody>
      </p:sp>
      <p:sp>
        <p:nvSpPr>
          <p:cNvPr id="6" name="Slide Number Placeholder 5"/>
          <p:cNvSpPr>
            <a:spLocks noGrp="1"/>
          </p:cNvSpPr>
          <p:nvPr>
            <p:ph type="sldNum" sz="quarter" idx="12"/>
          </p:nvPr>
        </p:nvSpPr>
        <p:spPr/>
        <p:txBody>
          <a:bodyPr/>
          <a:lstStyle/>
          <a:p>
            <a:fld id="{4B271243-FA42-CE4E-9105-8C513301A413}" type="slidenum">
              <a:rPr lang="en-US" smtClean="0"/>
              <a:t>5</a:t>
            </a:fld>
            <a:endParaRPr lang="en-US"/>
          </a:p>
        </p:txBody>
      </p:sp>
    </p:spTree>
    <p:extLst>
      <p:ext uri="{BB962C8B-B14F-4D97-AF65-F5344CB8AC3E}">
        <p14:creationId xmlns:p14="http://schemas.microsoft.com/office/powerpoint/2010/main" val="1743944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Maps showing projected changes to four key variables are shown. This graphic is directly from the recommended readings.</a:t>
            </a:r>
          </a:p>
          <a:p>
            <a:endParaRPr lang="en-US" dirty="0"/>
          </a:p>
        </p:txBody>
      </p:sp>
      <p:sp>
        <p:nvSpPr>
          <p:cNvPr id="4" name="Header Placeholder 3"/>
          <p:cNvSpPr>
            <a:spLocks noGrp="1"/>
          </p:cNvSpPr>
          <p:nvPr>
            <p:ph type="hdr" sz="quarter" idx="10"/>
          </p:nvPr>
        </p:nvSpPr>
        <p:spPr/>
        <p:txBody>
          <a:bodyPr/>
          <a:lstStyle/>
          <a:p>
            <a:r>
              <a:rPr lang="en-US" smtClean="0"/>
              <a:t>Climate &amp; Agro-Ecoozones</a:t>
            </a:r>
            <a:endParaRPr lang="en-US" dirty="0"/>
          </a:p>
        </p:txBody>
      </p:sp>
      <p:sp>
        <p:nvSpPr>
          <p:cNvPr id="5" name="Date Placeholder 4"/>
          <p:cNvSpPr>
            <a:spLocks noGrp="1"/>
          </p:cNvSpPr>
          <p:nvPr>
            <p:ph type="dt" idx="11"/>
          </p:nvPr>
        </p:nvSpPr>
        <p:spPr/>
        <p:txBody>
          <a:bodyPr/>
          <a:lstStyle/>
          <a:p>
            <a:fld id="{65EA3B44-C13B-C443-9386-F725BDBC880D}" type="datetimeFigureOut">
              <a:rPr lang="en-US" smtClean="0"/>
              <a:t>8/22/16</a:t>
            </a:fld>
            <a:endParaRPr lang="en-US"/>
          </a:p>
        </p:txBody>
      </p:sp>
      <p:sp>
        <p:nvSpPr>
          <p:cNvPr id="6" name="Slide Number Placeholder 5"/>
          <p:cNvSpPr>
            <a:spLocks noGrp="1"/>
          </p:cNvSpPr>
          <p:nvPr>
            <p:ph type="sldNum" sz="quarter" idx="12"/>
          </p:nvPr>
        </p:nvSpPr>
        <p:spPr/>
        <p:txBody>
          <a:bodyPr/>
          <a:lstStyle/>
          <a:p>
            <a:fld id="{4B271243-FA42-CE4E-9105-8C513301A413}" type="slidenum">
              <a:rPr lang="en-US" smtClean="0"/>
              <a:t>32</a:t>
            </a:fld>
            <a:endParaRPr lang="en-US"/>
          </a:p>
        </p:txBody>
      </p:sp>
    </p:spTree>
    <p:extLst>
      <p:ext uri="{BB962C8B-B14F-4D97-AF65-F5344CB8AC3E}">
        <p14:creationId xmlns:p14="http://schemas.microsoft.com/office/powerpoint/2010/main" val="36247397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xfrm>
            <a:off x="381000" y="685800"/>
            <a:ext cx="6096000" cy="3429000"/>
          </a:xfrm>
          <a:ln/>
        </p:spPr>
      </p:sp>
      <p:sp>
        <p:nvSpPr>
          <p:cNvPr id="225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itchFamily="34" charset="0"/>
                <a:ea typeface="ＭＳ Ｐゴシック" charset="-128"/>
              </a:rPr>
              <a:t>REACCH is an</a:t>
            </a:r>
            <a:r>
              <a:rPr lang="en-US" baseline="0" dirty="0" smtClean="0">
                <a:latin typeface="Arial" pitchFamily="34" charset="0"/>
                <a:ea typeface="ＭＳ Ｐゴシック" charset="-128"/>
              </a:rPr>
              <a:t> USDA-NIFA sponsored research group focused on cereal grain production in the inland Pacific Northwest. Annual reports (</a:t>
            </a:r>
            <a:r>
              <a:rPr lang="en-US" baseline="0" dirty="0" err="1" smtClean="0">
                <a:latin typeface="Arial" pitchFamily="34" charset="0"/>
                <a:ea typeface="ＭＳ Ｐゴシック" charset="-128"/>
              </a:rPr>
              <a:t>reacchpna.org</a:t>
            </a:r>
            <a:r>
              <a:rPr lang="en-US" baseline="0" dirty="0" smtClean="0">
                <a:latin typeface="Arial" pitchFamily="34" charset="0"/>
                <a:ea typeface="ＭＳ Ｐゴシック" charset="-128"/>
              </a:rPr>
              <a:t>)  are filled with short readings students can utilize to explore the impacts of climate change on agriculture. These reports contain short articles intended for agricultural producers and other stakeholders across the region.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pitchFamily="34" charset="0"/>
              <a:ea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itchFamily="34" charset="0"/>
                <a:ea typeface="ＭＳ Ｐゴシック" charset="-128"/>
              </a:rPr>
              <a:t>Pacific Northwest agricultural systems are highly diverse, ranging from extensive rain-fed livestock grazing to intensive horticultural production systems dependent on irrigation. Major production systems include: extensive livestock grazing; confined animal feeding operations (dairy and feedlot); irrigated field / row crop systems (processed vegetable, forages, grains, etc.); perennial fruits (tree-fruit, vineyards, berries); diversified horticultural farms; and rain-fed cereal grain systems. The evolution of each of these systems is based on a combination of existing </a:t>
            </a:r>
            <a:r>
              <a:rPr lang="en-US" dirty="0" err="1" smtClean="0">
                <a:latin typeface="Arial" pitchFamily="34" charset="0"/>
                <a:ea typeface="ＭＳ Ｐゴシック" charset="-128"/>
              </a:rPr>
              <a:t>agri</a:t>
            </a:r>
            <a:r>
              <a:rPr lang="en-US" dirty="0" smtClean="0">
                <a:latin typeface="Arial" pitchFamily="34" charset="0"/>
                <a:ea typeface="ＭＳ Ｐゴシック" charset="-128"/>
              </a:rPr>
              <a:t>-climatic conditions, infrastructural investments and continually improving agricultural management systems. A changing climate will likely impact each of these production systems.</a:t>
            </a:r>
          </a:p>
          <a:p>
            <a:endParaRPr lang="en-US" dirty="0" smtClean="0">
              <a:latin typeface="Arial" pitchFamily="34" charset="0"/>
              <a:ea typeface="ＭＳ Ｐゴシック" charset="-128"/>
            </a:endParaRPr>
          </a:p>
        </p:txBody>
      </p:sp>
      <p:sp>
        <p:nvSpPr>
          <p:cNvPr id="22531"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0750" eaLnBrk="0" hangingPunct="0">
              <a:defRPr sz="2400">
                <a:solidFill>
                  <a:schemeClr val="tx1"/>
                </a:solidFill>
                <a:latin typeface="Arial" pitchFamily="34" charset="0"/>
                <a:ea typeface="ＭＳ Ｐゴシック" charset="-128"/>
              </a:defRPr>
            </a:lvl1pPr>
            <a:lvl2pPr marL="742950" indent="-285750" defTabSz="920750" eaLnBrk="0" hangingPunct="0">
              <a:defRPr sz="2400">
                <a:solidFill>
                  <a:schemeClr val="tx1"/>
                </a:solidFill>
                <a:latin typeface="Arial" pitchFamily="34" charset="0"/>
                <a:ea typeface="ＭＳ Ｐゴシック" charset="-128"/>
              </a:defRPr>
            </a:lvl2pPr>
            <a:lvl3pPr marL="1143000" indent="-228600" defTabSz="920750" eaLnBrk="0" hangingPunct="0">
              <a:defRPr sz="2400">
                <a:solidFill>
                  <a:schemeClr val="tx1"/>
                </a:solidFill>
                <a:latin typeface="Arial" pitchFamily="34" charset="0"/>
                <a:ea typeface="ＭＳ Ｐゴシック" charset="-128"/>
              </a:defRPr>
            </a:lvl3pPr>
            <a:lvl4pPr marL="1600200" indent="-228600" defTabSz="920750" eaLnBrk="0" hangingPunct="0">
              <a:defRPr sz="2400">
                <a:solidFill>
                  <a:schemeClr val="tx1"/>
                </a:solidFill>
                <a:latin typeface="Arial" pitchFamily="34" charset="0"/>
                <a:ea typeface="ＭＳ Ｐゴシック" charset="-128"/>
              </a:defRPr>
            </a:lvl4pPr>
            <a:lvl5pPr marL="2057400" indent="-228600" defTabSz="920750" eaLnBrk="0" hangingPunct="0">
              <a:defRPr sz="2400">
                <a:solidFill>
                  <a:schemeClr val="tx1"/>
                </a:solidFill>
                <a:latin typeface="Arial" pitchFamily="34" charset="0"/>
                <a:ea typeface="ＭＳ Ｐゴシック" charset="-128"/>
              </a:defRPr>
            </a:lvl5pPr>
            <a:lvl6pPr marL="2514600" indent="-228600" defTabSz="92075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defTabSz="92075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defTabSz="92075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defTabSz="92075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fld id="{2D601A8A-5C49-478A-B738-7F6EF520D1E8}" type="datetime1">
              <a:rPr lang="en-US" sz="1200"/>
              <a:pPr eaLnBrk="1" hangingPunct="1"/>
              <a:t>8/22/16</a:t>
            </a:fld>
            <a:endParaRPr lang="en-US" sz="1200"/>
          </a:p>
        </p:txBody>
      </p:sp>
      <p:sp>
        <p:nvSpPr>
          <p:cNvPr id="22532" name="Footer Placeholder 4"/>
          <p:cNvSpPr>
            <a:spLocks noGrp="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0750" eaLnBrk="0" hangingPunct="0">
              <a:defRPr sz="2400">
                <a:solidFill>
                  <a:schemeClr val="tx1"/>
                </a:solidFill>
                <a:latin typeface="Arial" pitchFamily="34" charset="0"/>
                <a:ea typeface="ＭＳ Ｐゴシック" charset="-128"/>
              </a:defRPr>
            </a:lvl1pPr>
            <a:lvl2pPr marL="742950" indent="-285750" defTabSz="920750" eaLnBrk="0" hangingPunct="0">
              <a:defRPr sz="2400">
                <a:solidFill>
                  <a:schemeClr val="tx1"/>
                </a:solidFill>
                <a:latin typeface="Arial" pitchFamily="34" charset="0"/>
                <a:ea typeface="ＭＳ Ｐゴシック" charset="-128"/>
              </a:defRPr>
            </a:lvl2pPr>
            <a:lvl3pPr marL="1143000" indent="-228600" defTabSz="920750" eaLnBrk="0" hangingPunct="0">
              <a:defRPr sz="2400">
                <a:solidFill>
                  <a:schemeClr val="tx1"/>
                </a:solidFill>
                <a:latin typeface="Arial" pitchFamily="34" charset="0"/>
                <a:ea typeface="ＭＳ Ｐゴシック" charset="-128"/>
              </a:defRPr>
            </a:lvl3pPr>
            <a:lvl4pPr marL="1600200" indent="-228600" defTabSz="920750" eaLnBrk="0" hangingPunct="0">
              <a:defRPr sz="2400">
                <a:solidFill>
                  <a:schemeClr val="tx1"/>
                </a:solidFill>
                <a:latin typeface="Arial" pitchFamily="34" charset="0"/>
                <a:ea typeface="ＭＳ Ｐゴシック" charset="-128"/>
              </a:defRPr>
            </a:lvl4pPr>
            <a:lvl5pPr marL="2057400" indent="-228600" defTabSz="920750" eaLnBrk="0" hangingPunct="0">
              <a:defRPr sz="2400">
                <a:solidFill>
                  <a:schemeClr val="tx1"/>
                </a:solidFill>
                <a:latin typeface="Arial" pitchFamily="34" charset="0"/>
                <a:ea typeface="ＭＳ Ｐゴシック" charset="-128"/>
              </a:defRPr>
            </a:lvl5pPr>
            <a:lvl6pPr marL="2514600" indent="-228600" defTabSz="92075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defTabSz="92075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defTabSz="92075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defTabSz="92075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r>
              <a:rPr lang="en-US" sz="1200" smtClean="0"/>
              <a:t>Template B-curves</a:t>
            </a:r>
          </a:p>
        </p:txBody>
      </p:sp>
      <p:sp>
        <p:nvSpPr>
          <p:cNvPr id="22533" name="Slide Number Placeholder 5"/>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0750" eaLnBrk="0" hangingPunct="0">
              <a:defRPr sz="2400">
                <a:solidFill>
                  <a:schemeClr val="tx1"/>
                </a:solidFill>
                <a:latin typeface="Arial" pitchFamily="34" charset="0"/>
                <a:ea typeface="ＭＳ Ｐゴシック" charset="-128"/>
              </a:defRPr>
            </a:lvl1pPr>
            <a:lvl2pPr marL="742950" indent="-285750" defTabSz="920750" eaLnBrk="0" hangingPunct="0">
              <a:defRPr sz="2400">
                <a:solidFill>
                  <a:schemeClr val="tx1"/>
                </a:solidFill>
                <a:latin typeface="Arial" pitchFamily="34" charset="0"/>
                <a:ea typeface="ＭＳ Ｐゴシック" charset="-128"/>
              </a:defRPr>
            </a:lvl2pPr>
            <a:lvl3pPr marL="1143000" indent="-228600" defTabSz="920750" eaLnBrk="0" hangingPunct="0">
              <a:defRPr sz="2400">
                <a:solidFill>
                  <a:schemeClr val="tx1"/>
                </a:solidFill>
                <a:latin typeface="Arial" pitchFamily="34" charset="0"/>
                <a:ea typeface="ＭＳ Ｐゴシック" charset="-128"/>
              </a:defRPr>
            </a:lvl3pPr>
            <a:lvl4pPr marL="1600200" indent="-228600" defTabSz="920750" eaLnBrk="0" hangingPunct="0">
              <a:defRPr sz="2400">
                <a:solidFill>
                  <a:schemeClr val="tx1"/>
                </a:solidFill>
                <a:latin typeface="Arial" pitchFamily="34" charset="0"/>
                <a:ea typeface="ＭＳ Ｐゴシック" charset="-128"/>
              </a:defRPr>
            </a:lvl4pPr>
            <a:lvl5pPr marL="2057400" indent="-228600" defTabSz="920750" eaLnBrk="0" hangingPunct="0">
              <a:defRPr sz="2400">
                <a:solidFill>
                  <a:schemeClr val="tx1"/>
                </a:solidFill>
                <a:latin typeface="Arial" pitchFamily="34" charset="0"/>
                <a:ea typeface="ＭＳ Ｐゴシック" charset="-128"/>
              </a:defRPr>
            </a:lvl5pPr>
            <a:lvl6pPr marL="2514600" indent="-228600" defTabSz="92075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defTabSz="92075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defTabSz="92075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defTabSz="92075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fld id="{1FA1F6A2-9B3A-40D3-9EE0-FC8A91BB4472}" type="slidenum">
              <a:rPr lang="en-US" sz="1200"/>
              <a:pPr eaLnBrk="1" hangingPunct="1"/>
              <a:t>33</a:t>
            </a:fld>
            <a:endParaRPr lang="en-US" sz="1200"/>
          </a:p>
        </p:txBody>
      </p:sp>
    </p:spTree>
    <p:extLst>
      <p:ext uri="{BB962C8B-B14F-4D97-AF65-F5344CB8AC3E}">
        <p14:creationId xmlns:p14="http://schemas.microsoft.com/office/powerpoint/2010/main" val="16929656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Snowfall accumulation maps show decreasing accumulation over the next several decades. What does less snowpack mean to your school, county, and region?</a:t>
            </a:r>
          </a:p>
          <a:p>
            <a:endParaRPr lang="en-US" dirty="0"/>
          </a:p>
        </p:txBody>
      </p:sp>
      <p:sp>
        <p:nvSpPr>
          <p:cNvPr id="4" name="Slide Number Placeholder 3"/>
          <p:cNvSpPr>
            <a:spLocks noGrp="1"/>
          </p:cNvSpPr>
          <p:nvPr>
            <p:ph type="sldNum" sz="quarter" idx="10"/>
          </p:nvPr>
        </p:nvSpPr>
        <p:spPr/>
        <p:txBody>
          <a:bodyPr/>
          <a:lstStyle/>
          <a:p>
            <a:fld id="{E5A7E33C-43F5-6C4A-A582-450053DF87CD}" type="slidenum">
              <a:rPr lang="en-US" smtClean="0"/>
              <a:pPr/>
              <a:t>34</a:t>
            </a:fld>
            <a:endParaRPr lang="en-US" dirty="0"/>
          </a:p>
        </p:txBody>
      </p:sp>
    </p:spTree>
    <p:extLst>
      <p:ext uri="{BB962C8B-B14F-4D97-AF65-F5344CB8AC3E}">
        <p14:creationId xmlns:p14="http://schemas.microsoft.com/office/powerpoint/2010/main" val="41795710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Growing seasons are expected to increase in a large portion of the northwest. What opportunities des a longer growing season provide? How does less snowfall</a:t>
            </a:r>
            <a:r>
              <a:rPr lang="en-US" baseline="0" dirty="0" smtClean="0"/>
              <a:t> impact those opportunities?</a:t>
            </a:r>
            <a:endParaRPr lang="en-US" dirty="0"/>
          </a:p>
        </p:txBody>
      </p:sp>
      <p:sp>
        <p:nvSpPr>
          <p:cNvPr id="4" name="Header Placeholder 3"/>
          <p:cNvSpPr>
            <a:spLocks noGrp="1"/>
          </p:cNvSpPr>
          <p:nvPr>
            <p:ph type="hdr" sz="quarter" idx="10"/>
          </p:nvPr>
        </p:nvSpPr>
        <p:spPr/>
        <p:txBody>
          <a:bodyPr/>
          <a:lstStyle/>
          <a:p>
            <a:r>
              <a:rPr lang="en-US" smtClean="0"/>
              <a:t>Climate &amp; Agro-Ecoozones</a:t>
            </a:r>
            <a:endParaRPr lang="en-US" dirty="0"/>
          </a:p>
        </p:txBody>
      </p:sp>
      <p:sp>
        <p:nvSpPr>
          <p:cNvPr id="5" name="Date Placeholder 4"/>
          <p:cNvSpPr>
            <a:spLocks noGrp="1"/>
          </p:cNvSpPr>
          <p:nvPr>
            <p:ph type="dt" idx="11"/>
          </p:nvPr>
        </p:nvSpPr>
        <p:spPr/>
        <p:txBody>
          <a:bodyPr/>
          <a:lstStyle/>
          <a:p>
            <a:fld id="{65EA3B44-C13B-C443-9386-F725BDBC880D}" type="datetimeFigureOut">
              <a:rPr lang="en-US" smtClean="0"/>
              <a:t>8/22/16</a:t>
            </a:fld>
            <a:endParaRPr lang="en-US"/>
          </a:p>
        </p:txBody>
      </p:sp>
      <p:sp>
        <p:nvSpPr>
          <p:cNvPr id="6" name="Slide Number Placeholder 5"/>
          <p:cNvSpPr>
            <a:spLocks noGrp="1"/>
          </p:cNvSpPr>
          <p:nvPr>
            <p:ph type="sldNum" sz="quarter" idx="12"/>
          </p:nvPr>
        </p:nvSpPr>
        <p:spPr/>
        <p:txBody>
          <a:bodyPr/>
          <a:lstStyle/>
          <a:p>
            <a:fld id="{4B271243-FA42-CE4E-9105-8C513301A413}" type="slidenum">
              <a:rPr lang="en-US" smtClean="0"/>
              <a:t>35</a:t>
            </a:fld>
            <a:endParaRPr lang="en-US"/>
          </a:p>
        </p:txBody>
      </p:sp>
    </p:spTree>
    <p:extLst>
      <p:ext uri="{BB962C8B-B14F-4D97-AF65-F5344CB8AC3E}">
        <p14:creationId xmlns:p14="http://schemas.microsoft.com/office/powerpoint/2010/main" val="35485273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Hardiness zones have been used for decades to help landowners pick</a:t>
            </a:r>
            <a:r>
              <a:rPr lang="en-US" baseline="0" dirty="0" smtClean="0"/>
              <a:t> plants that will grow successfully in their region. These maps have been updated by the USDA and the Arbor Day Foundation. The REACCH group has been tracking and forecasting where agronomically important crops are and will be growing in the region. Similar to hardiness zone maps, these classification regions represent the shifting production changes occurring as a result of climate change.</a:t>
            </a:r>
            <a:endParaRPr lang="en-US" dirty="0"/>
          </a:p>
        </p:txBody>
      </p:sp>
      <p:sp>
        <p:nvSpPr>
          <p:cNvPr id="4" name="Header Placeholder 3"/>
          <p:cNvSpPr>
            <a:spLocks noGrp="1"/>
          </p:cNvSpPr>
          <p:nvPr>
            <p:ph type="hdr" sz="quarter" idx="10"/>
          </p:nvPr>
        </p:nvSpPr>
        <p:spPr/>
        <p:txBody>
          <a:bodyPr/>
          <a:lstStyle/>
          <a:p>
            <a:r>
              <a:rPr lang="en-US" smtClean="0"/>
              <a:t>Climate &amp; Agro-Ecoozones</a:t>
            </a:r>
            <a:endParaRPr lang="en-US" dirty="0"/>
          </a:p>
        </p:txBody>
      </p:sp>
      <p:sp>
        <p:nvSpPr>
          <p:cNvPr id="5" name="Date Placeholder 4"/>
          <p:cNvSpPr>
            <a:spLocks noGrp="1"/>
          </p:cNvSpPr>
          <p:nvPr>
            <p:ph type="dt" idx="11"/>
          </p:nvPr>
        </p:nvSpPr>
        <p:spPr/>
        <p:txBody>
          <a:bodyPr/>
          <a:lstStyle/>
          <a:p>
            <a:fld id="{65EA3B44-C13B-C443-9386-F725BDBC880D}" type="datetimeFigureOut">
              <a:rPr lang="en-US" smtClean="0"/>
              <a:t>8/22/16</a:t>
            </a:fld>
            <a:endParaRPr lang="en-US"/>
          </a:p>
        </p:txBody>
      </p:sp>
      <p:sp>
        <p:nvSpPr>
          <p:cNvPr id="6" name="Slide Number Placeholder 5"/>
          <p:cNvSpPr>
            <a:spLocks noGrp="1"/>
          </p:cNvSpPr>
          <p:nvPr>
            <p:ph type="sldNum" sz="quarter" idx="12"/>
          </p:nvPr>
        </p:nvSpPr>
        <p:spPr/>
        <p:txBody>
          <a:bodyPr/>
          <a:lstStyle/>
          <a:p>
            <a:fld id="{4B271243-FA42-CE4E-9105-8C513301A413}" type="slidenum">
              <a:rPr lang="en-US" smtClean="0"/>
              <a:t>36</a:t>
            </a:fld>
            <a:endParaRPr lang="en-US"/>
          </a:p>
        </p:txBody>
      </p:sp>
    </p:spTree>
    <p:extLst>
      <p:ext uri="{BB962C8B-B14F-4D97-AF65-F5344CB8AC3E}">
        <p14:creationId xmlns:p14="http://schemas.microsoft.com/office/powerpoint/2010/main" val="18121859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Updated maps based on the most recent 15</a:t>
            </a:r>
            <a:r>
              <a:rPr lang="en-US" baseline="0" dirty="0" smtClean="0"/>
              <a:t> &amp; 30 year climate data show a northward migration of warmer zones.</a:t>
            </a:r>
            <a:endParaRPr lang="en-US" dirty="0"/>
          </a:p>
        </p:txBody>
      </p:sp>
      <p:sp>
        <p:nvSpPr>
          <p:cNvPr id="4" name="Header Placeholder 3"/>
          <p:cNvSpPr>
            <a:spLocks noGrp="1"/>
          </p:cNvSpPr>
          <p:nvPr>
            <p:ph type="hdr" sz="quarter" idx="10"/>
          </p:nvPr>
        </p:nvSpPr>
        <p:spPr/>
        <p:txBody>
          <a:bodyPr/>
          <a:lstStyle/>
          <a:p>
            <a:r>
              <a:rPr lang="en-US" smtClean="0"/>
              <a:t>Climate &amp; Agro-Ecoozones</a:t>
            </a:r>
            <a:endParaRPr lang="en-US" dirty="0"/>
          </a:p>
        </p:txBody>
      </p:sp>
      <p:sp>
        <p:nvSpPr>
          <p:cNvPr id="5" name="Date Placeholder 4"/>
          <p:cNvSpPr>
            <a:spLocks noGrp="1"/>
          </p:cNvSpPr>
          <p:nvPr>
            <p:ph type="dt" idx="11"/>
          </p:nvPr>
        </p:nvSpPr>
        <p:spPr/>
        <p:txBody>
          <a:bodyPr/>
          <a:lstStyle/>
          <a:p>
            <a:fld id="{65EA3B44-C13B-C443-9386-F725BDBC880D}" type="datetimeFigureOut">
              <a:rPr lang="en-US" smtClean="0"/>
              <a:t>8/22/16</a:t>
            </a:fld>
            <a:endParaRPr lang="en-US"/>
          </a:p>
        </p:txBody>
      </p:sp>
      <p:sp>
        <p:nvSpPr>
          <p:cNvPr id="6" name="Slide Number Placeholder 5"/>
          <p:cNvSpPr>
            <a:spLocks noGrp="1"/>
          </p:cNvSpPr>
          <p:nvPr>
            <p:ph type="sldNum" sz="quarter" idx="12"/>
          </p:nvPr>
        </p:nvSpPr>
        <p:spPr/>
        <p:txBody>
          <a:bodyPr/>
          <a:lstStyle/>
          <a:p>
            <a:fld id="{4B271243-FA42-CE4E-9105-8C513301A413}" type="slidenum">
              <a:rPr lang="en-US" smtClean="0"/>
              <a:t>37</a:t>
            </a:fld>
            <a:endParaRPr lang="en-US"/>
          </a:p>
        </p:txBody>
      </p:sp>
    </p:spTree>
    <p:extLst>
      <p:ext uri="{BB962C8B-B14F-4D97-AF65-F5344CB8AC3E}">
        <p14:creationId xmlns:p14="http://schemas.microsoft.com/office/powerpoint/2010/main" val="31234006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Agro-ecological classes which are dynamic represent areas</a:t>
            </a:r>
            <a:r>
              <a:rPr lang="en-US" baseline="0" dirty="0" smtClean="0"/>
              <a:t> which are likely to change under future climatic conditions. Stable classes are likely to maintain </a:t>
            </a:r>
            <a:r>
              <a:rPr lang="en-US" baseline="0" smtClean="0"/>
              <a:t>current practices</a:t>
            </a:r>
            <a:endParaRPr lang="en-US"/>
          </a:p>
        </p:txBody>
      </p:sp>
      <p:sp>
        <p:nvSpPr>
          <p:cNvPr id="4" name="Header Placeholder 3"/>
          <p:cNvSpPr>
            <a:spLocks noGrp="1"/>
          </p:cNvSpPr>
          <p:nvPr>
            <p:ph type="hdr" sz="quarter" idx="10"/>
          </p:nvPr>
        </p:nvSpPr>
        <p:spPr/>
        <p:txBody>
          <a:bodyPr/>
          <a:lstStyle/>
          <a:p>
            <a:r>
              <a:rPr lang="en-US" smtClean="0"/>
              <a:t>Climate &amp; Agro-Ecoozones</a:t>
            </a:r>
            <a:endParaRPr lang="en-US" dirty="0"/>
          </a:p>
        </p:txBody>
      </p:sp>
      <p:sp>
        <p:nvSpPr>
          <p:cNvPr id="5" name="Date Placeholder 4"/>
          <p:cNvSpPr>
            <a:spLocks noGrp="1"/>
          </p:cNvSpPr>
          <p:nvPr>
            <p:ph type="dt" idx="11"/>
          </p:nvPr>
        </p:nvSpPr>
        <p:spPr/>
        <p:txBody>
          <a:bodyPr/>
          <a:lstStyle/>
          <a:p>
            <a:fld id="{65EA3B44-C13B-C443-9386-F725BDBC880D}" type="datetimeFigureOut">
              <a:rPr lang="en-US" smtClean="0"/>
              <a:t>8/22/16</a:t>
            </a:fld>
            <a:endParaRPr lang="en-US"/>
          </a:p>
        </p:txBody>
      </p:sp>
      <p:sp>
        <p:nvSpPr>
          <p:cNvPr id="6" name="Slide Number Placeholder 5"/>
          <p:cNvSpPr>
            <a:spLocks noGrp="1"/>
          </p:cNvSpPr>
          <p:nvPr>
            <p:ph type="sldNum" sz="quarter" idx="12"/>
          </p:nvPr>
        </p:nvSpPr>
        <p:spPr/>
        <p:txBody>
          <a:bodyPr/>
          <a:lstStyle/>
          <a:p>
            <a:fld id="{4B271243-FA42-CE4E-9105-8C513301A413}" type="slidenum">
              <a:rPr lang="en-US" smtClean="0"/>
              <a:t>38</a:t>
            </a:fld>
            <a:endParaRPr lang="en-US"/>
          </a:p>
        </p:txBody>
      </p:sp>
    </p:spTree>
    <p:extLst>
      <p:ext uri="{BB962C8B-B14F-4D97-AF65-F5344CB8AC3E}">
        <p14:creationId xmlns:p14="http://schemas.microsoft.com/office/powerpoint/2010/main" val="38768901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Climate &amp; Agro-Ecoozones</a:t>
            </a:r>
            <a:endParaRPr lang="en-US" dirty="0"/>
          </a:p>
        </p:txBody>
      </p:sp>
      <p:sp>
        <p:nvSpPr>
          <p:cNvPr id="5" name="Date Placeholder 4"/>
          <p:cNvSpPr>
            <a:spLocks noGrp="1"/>
          </p:cNvSpPr>
          <p:nvPr>
            <p:ph type="dt" idx="11"/>
          </p:nvPr>
        </p:nvSpPr>
        <p:spPr/>
        <p:txBody>
          <a:bodyPr/>
          <a:lstStyle/>
          <a:p>
            <a:fld id="{65EA3B44-C13B-C443-9386-F725BDBC880D}" type="datetimeFigureOut">
              <a:rPr lang="en-US" smtClean="0"/>
              <a:t>8/22/16</a:t>
            </a:fld>
            <a:endParaRPr lang="en-US"/>
          </a:p>
        </p:txBody>
      </p:sp>
      <p:sp>
        <p:nvSpPr>
          <p:cNvPr id="6" name="Slide Number Placeholder 5"/>
          <p:cNvSpPr>
            <a:spLocks noGrp="1"/>
          </p:cNvSpPr>
          <p:nvPr>
            <p:ph type="sldNum" sz="quarter" idx="12"/>
          </p:nvPr>
        </p:nvSpPr>
        <p:spPr/>
        <p:txBody>
          <a:bodyPr/>
          <a:lstStyle/>
          <a:p>
            <a:fld id="{4B271243-FA42-CE4E-9105-8C513301A413}" type="slidenum">
              <a:rPr lang="en-US" smtClean="0"/>
              <a:t>39</a:t>
            </a:fld>
            <a:endParaRPr lang="en-US"/>
          </a:p>
        </p:txBody>
      </p:sp>
    </p:spTree>
    <p:extLst>
      <p:ext uri="{BB962C8B-B14F-4D97-AF65-F5344CB8AC3E}">
        <p14:creationId xmlns:p14="http://schemas.microsoft.com/office/powerpoint/2010/main" val="743558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Crops are sensitive to extreme weather events. In addition, false spring conditions can spur crop growth and lead to loss when temperatures drop below freezing.</a:t>
            </a:r>
            <a:endParaRPr lang="en-US" sz="1200" kern="1200" dirty="0">
              <a:solidFill>
                <a:schemeClr val="tx1"/>
              </a:solidFill>
              <a:effectLst/>
              <a:latin typeface="+mn-lt"/>
              <a:ea typeface="+mn-ea"/>
              <a:cs typeface="+mn-cs"/>
            </a:endParaRPr>
          </a:p>
        </p:txBody>
      </p:sp>
      <p:sp>
        <p:nvSpPr>
          <p:cNvPr id="4" name="Date Placeholder 3"/>
          <p:cNvSpPr>
            <a:spLocks noGrp="1"/>
          </p:cNvSpPr>
          <p:nvPr>
            <p:ph type="dt" idx="10"/>
          </p:nvPr>
        </p:nvSpPr>
        <p:spPr/>
        <p:txBody>
          <a:bodyPr/>
          <a:lstStyle/>
          <a:p>
            <a:fld id="{BE0D0A06-6B3B-418A-840E-5E04767DE54B}" type="datetime1">
              <a:rPr lang="en-US" smtClean="0"/>
              <a:pPr/>
              <a:t>8/22/16</a:t>
            </a:fld>
            <a:endParaRPr lang="en-US"/>
          </a:p>
        </p:txBody>
      </p:sp>
      <p:sp>
        <p:nvSpPr>
          <p:cNvPr id="5" name="Footer Placeholder 4"/>
          <p:cNvSpPr>
            <a:spLocks noGrp="1"/>
          </p:cNvSpPr>
          <p:nvPr>
            <p:ph type="ftr" sz="quarter" idx="11"/>
          </p:nvPr>
        </p:nvSpPr>
        <p:spPr/>
        <p:txBody>
          <a:bodyPr/>
          <a:lstStyle/>
          <a:p>
            <a:pPr>
              <a:defRPr/>
            </a:pPr>
            <a:r>
              <a:rPr lang="en-US" smtClean="0"/>
              <a:t>Template B-curves</a:t>
            </a:r>
            <a:endParaRPr lang="en-US"/>
          </a:p>
        </p:txBody>
      </p:sp>
      <p:sp>
        <p:nvSpPr>
          <p:cNvPr id="6" name="Slide Number Placeholder 5"/>
          <p:cNvSpPr>
            <a:spLocks noGrp="1"/>
          </p:cNvSpPr>
          <p:nvPr>
            <p:ph type="sldNum" sz="quarter" idx="12"/>
          </p:nvPr>
        </p:nvSpPr>
        <p:spPr/>
        <p:txBody>
          <a:bodyPr/>
          <a:lstStyle/>
          <a:p>
            <a:fld id="{20CD6CF5-75B5-4851-AC92-727D849BD408}" type="slidenum">
              <a:rPr lang="en-US" smtClean="0"/>
              <a:pPr/>
              <a:t>40</a:t>
            </a:fld>
            <a:endParaRPr lang="en-US"/>
          </a:p>
        </p:txBody>
      </p:sp>
    </p:spTree>
    <p:extLst>
      <p:ext uri="{BB962C8B-B14F-4D97-AF65-F5344CB8AC3E}">
        <p14:creationId xmlns:p14="http://schemas.microsoft.com/office/powerpoint/2010/main" val="21053007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From Chad Kruger, REACCH Extension Team Lead &amp; Director</a:t>
            </a:r>
            <a:r>
              <a:rPr lang="en-US" baseline="0" dirty="0" smtClean="0"/>
              <a:t> of WSU Center for Sustaining Agriculture and Natural Resources</a:t>
            </a:r>
            <a:r>
              <a:rPr lang="en-US" dirty="0" smtClean="0"/>
              <a:t>: </a:t>
            </a:r>
          </a:p>
          <a:p>
            <a:r>
              <a:rPr lang="en-US" dirty="0" smtClean="0"/>
              <a:t>“Use this data simply to show that PNW farmers already deal</a:t>
            </a:r>
            <a:r>
              <a:rPr lang="en-US" baseline="0" dirty="0" smtClean="0"/>
              <a:t> with a tremendous amount of inter-annual variability when it comes to crop yields – with yield variability ranging from +-5% to +-25%. It’s SUPER IMPORTANT TO NOT CONVEY THE IDEA THAT THIS YIELD VARIABILITY IS EXCLUSIVELY DRIVEN BY CLIMATE VARIABILITY OR ENSO. Some of this effect is definitely climate, but there are a lot of artifacts in NASS data – particularly for the perennials (average age of plantings, whether the full crop was harvested or not, technology, etc.). Even the climatic effects are often not generalizable to ENSO (e.g. random late freeze / frost, etc.). It’s nearly impossible to compare NASS data with ENSO cycles and produce a statistically meaningful correlation – Scott Yates just wrote an article on this in Wheat Life. The biggest message in showing this data is to bound the later yield forecasts. People tend to get excited when they see projected yields +-10% in a future forecast, but that’s really “noise” compared to what we already manage for most crops. That’s the point. Anything we forecast that’s less than 10% relative yield I think can largely be ignored as meaningless. Beyond 10%, then you need to start asking the question of what’s going on here and is there a minor management manipulation (planting date) that can be made that reduces the difference to &lt;10%. This is why I’ve been saying for a long time that I think for PNW ag production, climate variability is more important than change for at least the first half of the century – because the change signal is dwarfed by the variability signal at least that far into the future.”</a:t>
            </a:r>
          </a:p>
        </p:txBody>
      </p:sp>
      <p:sp>
        <p:nvSpPr>
          <p:cNvPr id="4" name="Date Placeholder 3"/>
          <p:cNvSpPr>
            <a:spLocks noGrp="1"/>
          </p:cNvSpPr>
          <p:nvPr>
            <p:ph type="dt" idx="10"/>
          </p:nvPr>
        </p:nvSpPr>
        <p:spPr/>
        <p:txBody>
          <a:bodyPr/>
          <a:lstStyle/>
          <a:p>
            <a:fld id="{BE0D0A06-6B3B-418A-840E-5E04767DE54B}" type="datetime1">
              <a:rPr lang="en-US" smtClean="0"/>
              <a:pPr/>
              <a:t>8/22/16</a:t>
            </a:fld>
            <a:endParaRPr lang="en-US"/>
          </a:p>
        </p:txBody>
      </p:sp>
      <p:sp>
        <p:nvSpPr>
          <p:cNvPr id="5" name="Footer Placeholder 4"/>
          <p:cNvSpPr>
            <a:spLocks noGrp="1"/>
          </p:cNvSpPr>
          <p:nvPr>
            <p:ph type="ftr" sz="quarter" idx="11"/>
          </p:nvPr>
        </p:nvSpPr>
        <p:spPr/>
        <p:txBody>
          <a:bodyPr/>
          <a:lstStyle/>
          <a:p>
            <a:pPr>
              <a:defRPr/>
            </a:pPr>
            <a:r>
              <a:rPr lang="en-US" smtClean="0"/>
              <a:t>Template B-curves</a:t>
            </a:r>
            <a:endParaRPr lang="en-US"/>
          </a:p>
        </p:txBody>
      </p:sp>
      <p:sp>
        <p:nvSpPr>
          <p:cNvPr id="6" name="Slide Number Placeholder 5"/>
          <p:cNvSpPr>
            <a:spLocks noGrp="1"/>
          </p:cNvSpPr>
          <p:nvPr>
            <p:ph type="sldNum" sz="quarter" idx="12"/>
          </p:nvPr>
        </p:nvSpPr>
        <p:spPr/>
        <p:txBody>
          <a:bodyPr/>
          <a:lstStyle/>
          <a:p>
            <a:fld id="{20CD6CF5-75B5-4851-AC92-727D849BD408}" type="slidenum">
              <a:rPr lang="en-US" smtClean="0"/>
              <a:pPr/>
              <a:t>41</a:t>
            </a:fld>
            <a:endParaRPr lang="en-US"/>
          </a:p>
        </p:txBody>
      </p:sp>
    </p:spTree>
    <p:extLst>
      <p:ext uri="{BB962C8B-B14F-4D97-AF65-F5344CB8AC3E}">
        <p14:creationId xmlns:p14="http://schemas.microsoft.com/office/powerpoint/2010/main" val="1429696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r>
              <a:rPr lang="en-US" baseline="0" dirty="0" smtClean="0"/>
              <a:t>Recommended </a:t>
            </a:r>
            <a:r>
              <a:rPr lang="en-US" dirty="0" smtClean="0"/>
              <a:t>Resources</a:t>
            </a:r>
            <a:r>
              <a:rPr lang="en-US" baseline="0" dirty="0" smtClean="0"/>
              <a:t>: Globe, thermometer, and Light bulb</a:t>
            </a:r>
            <a:endParaRPr lang="en-US" dirty="0" smtClean="0"/>
          </a:p>
          <a:p>
            <a:endParaRPr lang="en-US" dirty="0" smtClean="0"/>
          </a:p>
          <a:p>
            <a:r>
              <a:rPr lang="en-US" dirty="0" smtClean="0"/>
              <a:t>Seasons are sometimes not fully understood by high school students due to limited Earth</a:t>
            </a:r>
            <a:r>
              <a:rPr lang="en-US" baseline="0" dirty="0" smtClean="0"/>
              <a:t> Science courses in many of the PNW rural schools. This slide can be changed into an active learning opportunity if you have a globe, light bulb and a thermometer. Vernier published a lab that you can use as a guide to a classroom demonstration (http://www2.vernier.com/</a:t>
            </a:r>
            <a:r>
              <a:rPr lang="en-US" baseline="0" dirty="0" err="1" smtClean="0"/>
              <a:t>sample_labs</a:t>
            </a:r>
            <a:r>
              <a:rPr lang="en-US" baseline="0" dirty="0" smtClean="0"/>
              <a:t>/ESI-01-seasons_and_angle_of_insolation.pdf). It is a part of their Agriculture Laboratory Manual. The keys are to show students changes in temperature and if a light meter is available light intensities as the earth orbits the sun. Emphasis on the orbit creating the seasons will help in understanding the Milankovitch cycles presented on the next slide.</a:t>
            </a:r>
            <a:endParaRPr lang="en-US" dirty="0"/>
          </a:p>
        </p:txBody>
      </p:sp>
      <p:sp>
        <p:nvSpPr>
          <p:cNvPr id="4" name="Slide Number Placeholder 3"/>
          <p:cNvSpPr>
            <a:spLocks noGrp="1"/>
          </p:cNvSpPr>
          <p:nvPr>
            <p:ph type="sldNum" sz="quarter" idx="10"/>
          </p:nvPr>
        </p:nvSpPr>
        <p:spPr/>
        <p:txBody>
          <a:bodyPr/>
          <a:lstStyle/>
          <a:p>
            <a:fld id="{2933E01E-AFB1-42A1-A4F3-DAC7B4AECC21}" type="slidenum">
              <a:rPr lang="en-US" smtClean="0"/>
              <a:t>6</a:t>
            </a:fld>
            <a:endParaRPr lang="en-US"/>
          </a:p>
        </p:txBody>
      </p:sp>
    </p:spTree>
    <p:extLst>
      <p:ext uri="{BB962C8B-B14F-4D97-AF65-F5344CB8AC3E}">
        <p14:creationId xmlns:p14="http://schemas.microsoft.com/office/powerpoint/2010/main" val="8965742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Mixed forecasts depending upon the crop and the availability of water.</a:t>
            </a:r>
            <a:endParaRPr lang="en-US" dirty="0"/>
          </a:p>
        </p:txBody>
      </p:sp>
      <p:sp>
        <p:nvSpPr>
          <p:cNvPr id="4" name="Header Placeholder 3"/>
          <p:cNvSpPr>
            <a:spLocks noGrp="1"/>
          </p:cNvSpPr>
          <p:nvPr>
            <p:ph type="hdr" sz="quarter" idx="10"/>
          </p:nvPr>
        </p:nvSpPr>
        <p:spPr/>
        <p:txBody>
          <a:bodyPr/>
          <a:lstStyle/>
          <a:p>
            <a:r>
              <a:rPr lang="en-US" smtClean="0"/>
              <a:t>Climate &amp; Agro-Ecoozones</a:t>
            </a:r>
            <a:endParaRPr lang="en-US" dirty="0"/>
          </a:p>
        </p:txBody>
      </p:sp>
      <p:sp>
        <p:nvSpPr>
          <p:cNvPr id="5" name="Date Placeholder 4"/>
          <p:cNvSpPr>
            <a:spLocks noGrp="1"/>
          </p:cNvSpPr>
          <p:nvPr>
            <p:ph type="dt" idx="11"/>
          </p:nvPr>
        </p:nvSpPr>
        <p:spPr/>
        <p:txBody>
          <a:bodyPr/>
          <a:lstStyle/>
          <a:p>
            <a:fld id="{65EA3B44-C13B-C443-9386-F725BDBC880D}" type="datetimeFigureOut">
              <a:rPr lang="en-US" smtClean="0"/>
              <a:t>8/22/16</a:t>
            </a:fld>
            <a:endParaRPr lang="en-US"/>
          </a:p>
        </p:txBody>
      </p:sp>
      <p:sp>
        <p:nvSpPr>
          <p:cNvPr id="6" name="Slide Number Placeholder 5"/>
          <p:cNvSpPr>
            <a:spLocks noGrp="1"/>
          </p:cNvSpPr>
          <p:nvPr>
            <p:ph type="sldNum" sz="quarter" idx="12"/>
          </p:nvPr>
        </p:nvSpPr>
        <p:spPr/>
        <p:txBody>
          <a:bodyPr/>
          <a:lstStyle/>
          <a:p>
            <a:fld id="{4B271243-FA42-CE4E-9105-8C513301A413}" type="slidenum">
              <a:rPr lang="en-US" smtClean="0"/>
              <a:t>42</a:t>
            </a:fld>
            <a:endParaRPr lang="en-US"/>
          </a:p>
        </p:txBody>
      </p:sp>
    </p:spTree>
    <p:extLst>
      <p:ext uri="{BB962C8B-B14F-4D97-AF65-F5344CB8AC3E}">
        <p14:creationId xmlns:p14="http://schemas.microsoft.com/office/powerpoint/2010/main" val="7079108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John is the REACCH Geograph</a:t>
            </a:r>
            <a:r>
              <a:rPr lang="en-US" baseline="0" dirty="0" smtClean="0"/>
              <a:t>y Team Member (climatology, mapping, </a:t>
            </a:r>
            <a:r>
              <a:rPr lang="en-US" baseline="0" dirty="0" err="1" smtClean="0"/>
              <a:t>etc</a:t>
            </a:r>
            <a:r>
              <a:rPr lang="en-US" baseline="0" dirty="0" smtClean="0"/>
              <a:t>) and maintains the climate site listed. He welcomes any questions you may have.</a:t>
            </a:r>
            <a:endParaRPr lang="en-US" dirty="0"/>
          </a:p>
        </p:txBody>
      </p:sp>
      <p:sp>
        <p:nvSpPr>
          <p:cNvPr id="4" name="Slide Number Placeholder 3"/>
          <p:cNvSpPr>
            <a:spLocks noGrp="1"/>
          </p:cNvSpPr>
          <p:nvPr>
            <p:ph type="sldNum" sz="quarter" idx="10"/>
          </p:nvPr>
        </p:nvSpPr>
        <p:spPr/>
        <p:txBody>
          <a:bodyPr/>
          <a:lstStyle/>
          <a:p>
            <a:fld id="{E5A7E33C-43F5-6C4A-A582-450053DF87CD}" type="slidenum">
              <a:rPr lang="en-US" smtClean="0"/>
              <a:t>43</a:t>
            </a:fld>
            <a:endParaRPr lang="en-US"/>
          </a:p>
        </p:txBody>
      </p:sp>
    </p:spTree>
    <p:extLst>
      <p:ext uri="{BB962C8B-B14F-4D97-AF65-F5344CB8AC3E}">
        <p14:creationId xmlns:p14="http://schemas.microsoft.com/office/powerpoint/2010/main" val="22437591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Climate &amp; Agro-Ecoozones</a:t>
            </a:r>
            <a:endParaRPr lang="en-US" dirty="0"/>
          </a:p>
        </p:txBody>
      </p:sp>
      <p:sp>
        <p:nvSpPr>
          <p:cNvPr id="5" name="Date Placeholder 4"/>
          <p:cNvSpPr>
            <a:spLocks noGrp="1"/>
          </p:cNvSpPr>
          <p:nvPr>
            <p:ph type="dt" idx="11"/>
          </p:nvPr>
        </p:nvSpPr>
        <p:spPr/>
        <p:txBody>
          <a:bodyPr/>
          <a:lstStyle/>
          <a:p>
            <a:fld id="{65EA3B44-C13B-C443-9386-F725BDBC880D}" type="datetimeFigureOut">
              <a:rPr lang="en-US" smtClean="0"/>
              <a:t>8/22/16</a:t>
            </a:fld>
            <a:endParaRPr lang="en-US"/>
          </a:p>
        </p:txBody>
      </p:sp>
      <p:sp>
        <p:nvSpPr>
          <p:cNvPr id="6" name="Slide Number Placeholder 5"/>
          <p:cNvSpPr>
            <a:spLocks noGrp="1"/>
          </p:cNvSpPr>
          <p:nvPr>
            <p:ph type="sldNum" sz="quarter" idx="12"/>
          </p:nvPr>
        </p:nvSpPr>
        <p:spPr/>
        <p:txBody>
          <a:bodyPr/>
          <a:lstStyle/>
          <a:p>
            <a:fld id="{4B271243-FA42-CE4E-9105-8C513301A413}" type="slidenum">
              <a:rPr lang="en-US" smtClean="0"/>
              <a:t>44</a:t>
            </a:fld>
            <a:endParaRPr lang="en-US"/>
          </a:p>
        </p:txBody>
      </p:sp>
    </p:spTree>
    <p:extLst>
      <p:ext uri="{BB962C8B-B14F-4D97-AF65-F5344CB8AC3E}">
        <p14:creationId xmlns:p14="http://schemas.microsoft.com/office/powerpoint/2010/main" val="2810415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r>
              <a:rPr lang="en-US" dirty="0" smtClean="0"/>
              <a:t>Consensus by the majority of the scientific</a:t>
            </a:r>
            <a:r>
              <a:rPr lang="en-US" baseline="0" dirty="0" smtClean="0"/>
              <a:t> community (97%) is that climate change is occurring. </a:t>
            </a:r>
            <a:endParaRPr lang="en-US" dirty="0"/>
          </a:p>
        </p:txBody>
      </p:sp>
      <p:sp>
        <p:nvSpPr>
          <p:cNvPr id="4" name="Slide Number Placeholder 3"/>
          <p:cNvSpPr>
            <a:spLocks noGrp="1"/>
          </p:cNvSpPr>
          <p:nvPr>
            <p:ph type="sldNum" sz="quarter" idx="10"/>
          </p:nvPr>
        </p:nvSpPr>
        <p:spPr/>
        <p:txBody>
          <a:bodyPr/>
          <a:lstStyle/>
          <a:p>
            <a:fld id="{2933E01E-AFB1-42A1-A4F3-DAC7B4AECC21}" type="slidenum">
              <a:rPr lang="en-US" smtClean="0"/>
              <a:t>45</a:t>
            </a:fld>
            <a:endParaRPr lang="en-US"/>
          </a:p>
        </p:txBody>
      </p:sp>
    </p:spTree>
    <p:extLst>
      <p:ext uri="{BB962C8B-B14F-4D97-AF65-F5344CB8AC3E}">
        <p14:creationId xmlns:p14="http://schemas.microsoft.com/office/powerpoint/2010/main" val="10096037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r>
              <a:rPr lang="en-US" dirty="0" smtClean="0"/>
              <a:t>For a similar argument consider:</a:t>
            </a:r>
            <a:r>
              <a:rPr lang="en-US" baseline="0" dirty="0" smtClean="0"/>
              <a:t> </a:t>
            </a:r>
            <a:r>
              <a:rPr lang="en-US" sz="1200" b="0" i="1" kern="1200" dirty="0" smtClean="0">
                <a:solidFill>
                  <a:schemeClr val="tx1"/>
                </a:solidFill>
                <a:latin typeface="+mn-lt"/>
                <a:ea typeface="+mn-ea"/>
                <a:cs typeface="+mn-cs"/>
              </a:rPr>
              <a:t>What's the Worst That Could Happen?: A Rational Response to the Climate Change Debate </a:t>
            </a:r>
            <a:r>
              <a:rPr lang="en-US" sz="1200" b="0" i="0" kern="1200" dirty="0" smtClean="0">
                <a:solidFill>
                  <a:schemeClr val="tx1"/>
                </a:solidFill>
                <a:latin typeface="+mn-lt"/>
                <a:ea typeface="+mn-ea"/>
                <a:cs typeface="+mn-cs"/>
              </a:rPr>
              <a:t>By Greg Craven who also has several </a:t>
            </a:r>
            <a:r>
              <a:rPr lang="en-US" sz="1200" b="0" i="0" kern="1200" smtClean="0">
                <a:solidFill>
                  <a:schemeClr val="tx1"/>
                </a:solidFill>
                <a:latin typeface="+mn-lt"/>
                <a:ea typeface="+mn-ea"/>
                <a:cs typeface="+mn-cs"/>
              </a:rPr>
              <a:t>YouTube videos</a:t>
            </a:r>
            <a:r>
              <a:rPr lang="en-US" sz="1200" b="0" i="0" kern="1200" baseline="0" smtClean="0">
                <a:solidFill>
                  <a:schemeClr val="tx1"/>
                </a:solidFill>
                <a:latin typeface="+mn-lt"/>
                <a:ea typeface="+mn-ea"/>
                <a:cs typeface="+mn-cs"/>
              </a:rPr>
              <a:t> of his analysis.</a:t>
            </a:r>
            <a:endParaRPr lang="en-US" b="0" i="1" dirty="0"/>
          </a:p>
        </p:txBody>
      </p:sp>
      <p:sp>
        <p:nvSpPr>
          <p:cNvPr id="4" name="Slide Number Placeholder 3"/>
          <p:cNvSpPr>
            <a:spLocks noGrp="1"/>
          </p:cNvSpPr>
          <p:nvPr>
            <p:ph type="sldNum" sz="quarter" idx="10"/>
          </p:nvPr>
        </p:nvSpPr>
        <p:spPr/>
        <p:txBody>
          <a:bodyPr/>
          <a:lstStyle/>
          <a:p>
            <a:fld id="{2933E01E-AFB1-42A1-A4F3-DAC7B4AECC21}" type="slidenum">
              <a:rPr lang="en-US" smtClean="0"/>
              <a:t>46</a:t>
            </a:fld>
            <a:endParaRPr lang="en-US"/>
          </a:p>
        </p:txBody>
      </p:sp>
    </p:spTree>
    <p:extLst>
      <p:ext uri="{BB962C8B-B14F-4D97-AF65-F5344CB8AC3E}">
        <p14:creationId xmlns:p14="http://schemas.microsoft.com/office/powerpoint/2010/main" val="19976477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Climate &amp; Agro-Ecoozones</a:t>
            </a:r>
            <a:endParaRPr lang="en-US" dirty="0"/>
          </a:p>
        </p:txBody>
      </p:sp>
      <p:sp>
        <p:nvSpPr>
          <p:cNvPr id="5" name="Date Placeholder 4"/>
          <p:cNvSpPr>
            <a:spLocks noGrp="1"/>
          </p:cNvSpPr>
          <p:nvPr>
            <p:ph type="dt" idx="11"/>
          </p:nvPr>
        </p:nvSpPr>
        <p:spPr/>
        <p:txBody>
          <a:bodyPr/>
          <a:lstStyle/>
          <a:p>
            <a:fld id="{65EA3B44-C13B-C443-9386-F725BDBC880D}" type="datetimeFigureOut">
              <a:rPr lang="en-US" smtClean="0"/>
              <a:t>8/22/16</a:t>
            </a:fld>
            <a:endParaRPr lang="en-US"/>
          </a:p>
        </p:txBody>
      </p:sp>
      <p:sp>
        <p:nvSpPr>
          <p:cNvPr id="6" name="Slide Number Placeholder 5"/>
          <p:cNvSpPr>
            <a:spLocks noGrp="1"/>
          </p:cNvSpPr>
          <p:nvPr>
            <p:ph type="sldNum" sz="quarter" idx="12"/>
          </p:nvPr>
        </p:nvSpPr>
        <p:spPr/>
        <p:txBody>
          <a:bodyPr/>
          <a:lstStyle/>
          <a:p>
            <a:fld id="{4B271243-FA42-CE4E-9105-8C513301A413}" type="slidenum">
              <a:rPr lang="en-US" smtClean="0"/>
              <a:t>47</a:t>
            </a:fld>
            <a:endParaRPr lang="en-US"/>
          </a:p>
        </p:txBody>
      </p:sp>
    </p:spTree>
    <p:extLst>
      <p:ext uri="{BB962C8B-B14F-4D97-AF65-F5344CB8AC3E}">
        <p14:creationId xmlns:p14="http://schemas.microsoft.com/office/powerpoint/2010/main" val="1268468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Milankovich</a:t>
            </a:r>
            <a:r>
              <a:rPr lang="en-US" baseline="0" dirty="0" smtClean="0"/>
              <a:t> cycles: http://</a:t>
            </a:r>
            <a:r>
              <a:rPr lang="en-US" baseline="0" dirty="0" err="1" smtClean="0"/>
              <a:t>www.skepticalscience.com</a:t>
            </a:r>
            <a:r>
              <a:rPr lang="en-US" baseline="0" dirty="0" smtClean="0"/>
              <a:t>/co2-lags-temperature-intermediate.htm --”</a:t>
            </a:r>
            <a:r>
              <a:rPr lang="en-US" sz="1200" kern="1200" dirty="0" smtClean="0">
                <a:solidFill>
                  <a:schemeClr val="tx1"/>
                </a:solidFill>
                <a:latin typeface="+mn-lt"/>
                <a:ea typeface="+mn-ea"/>
                <a:cs typeface="+mn-cs"/>
              </a:rPr>
              <a:t> Inter-</a:t>
            </a:r>
            <a:r>
              <a:rPr lang="en-US" sz="1200" kern="1200" dirty="0" err="1" smtClean="0">
                <a:solidFill>
                  <a:schemeClr val="tx1"/>
                </a:solidFill>
                <a:latin typeface="+mn-lt"/>
                <a:ea typeface="+mn-ea"/>
                <a:cs typeface="+mn-cs"/>
              </a:rPr>
              <a:t>glacials</a:t>
            </a:r>
            <a:r>
              <a:rPr lang="en-US" sz="1200" kern="1200" dirty="0" smtClean="0">
                <a:solidFill>
                  <a:schemeClr val="tx1"/>
                </a:solidFill>
                <a:latin typeface="+mn-lt"/>
                <a:ea typeface="+mn-ea"/>
                <a:cs typeface="+mn-cs"/>
              </a:rPr>
              <a:t> come along approximately every 100,000 years. This is called the Milankovitch cycle, brought on by changes in the Earth's orbit. There are three main changes to the earth's orbit. The shape of the Earth's orbit around the sun (eccentricity) varies between an ellipse to a more circular shape. The earth's axis is tilted relative to the sun at around 23°. This tilt oscillates between 22.5° and 24.5° (obliquity). As the earth spins around it's axis, the axis wobbles from pointing towards the North Star to pointing at the star Vega (precession).”</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933E01E-AFB1-42A1-A4F3-DAC7B4AECC21}" type="slidenum">
              <a:rPr lang="en-US" smtClean="0"/>
              <a:t>7</a:t>
            </a:fld>
            <a:endParaRPr lang="en-US"/>
          </a:p>
        </p:txBody>
      </p:sp>
    </p:spTree>
    <p:extLst>
      <p:ext uri="{BB962C8B-B14F-4D97-AF65-F5344CB8AC3E}">
        <p14:creationId xmlns:p14="http://schemas.microsoft.com/office/powerpoint/2010/main" val="3020119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Current tilt of the earth.</a:t>
            </a:r>
            <a:endParaRPr lang="en-US" dirty="0"/>
          </a:p>
        </p:txBody>
      </p:sp>
      <p:sp>
        <p:nvSpPr>
          <p:cNvPr id="4" name="Slide Number Placeholder 3"/>
          <p:cNvSpPr>
            <a:spLocks noGrp="1"/>
          </p:cNvSpPr>
          <p:nvPr>
            <p:ph type="sldNum" sz="quarter" idx="10"/>
          </p:nvPr>
        </p:nvSpPr>
        <p:spPr/>
        <p:txBody>
          <a:bodyPr/>
          <a:lstStyle/>
          <a:p>
            <a:fld id="{2933E01E-AFB1-42A1-A4F3-DAC7B4AECC21}" type="slidenum">
              <a:rPr lang="en-US" smtClean="0"/>
              <a:t>8</a:t>
            </a:fld>
            <a:endParaRPr lang="en-US"/>
          </a:p>
        </p:txBody>
      </p:sp>
    </p:spTree>
    <p:extLst>
      <p:ext uri="{BB962C8B-B14F-4D97-AF65-F5344CB8AC3E}">
        <p14:creationId xmlns:p14="http://schemas.microsoft.com/office/powerpoint/2010/main" val="2794265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Climate &amp; Agro-Ecoozones</a:t>
            </a:r>
            <a:endParaRPr lang="en-US" dirty="0"/>
          </a:p>
        </p:txBody>
      </p:sp>
      <p:sp>
        <p:nvSpPr>
          <p:cNvPr id="5" name="Date Placeholder 4"/>
          <p:cNvSpPr>
            <a:spLocks noGrp="1"/>
          </p:cNvSpPr>
          <p:nvPr>
            <p:ph type="dt" idx="11"/>
          </p:nvPr>
        </p:nvSpPr>
        <p:spPr/>
        <p:txBody>
          <a:bodyPr/>
          <a:lstStyle/>
          <a:p>
            <a:fld id="{65EA3B44-C13B-C443-9386-F725BDBC880D}" type="datetimeFigureOut">
              <a:rPr lang="en-US" smtClean="0"/>
              <a:t>8/22/16</a:t>
            </a:fld>
            <a:endParaRPr lang="en-US"/>
          </a:p>
        </p:txBody>
      </p:sp>
      <p:sp>
        <p:nvSpPr>
          <p:cNvPr id="6" name="Slide Number Placeholder 5"/>
          <p:cNvSpPr>
            <a:spLocks noGrp="1"/>
          </p:cNvSpPr>
          <p:nvPr>
            <p:ph type="sldNum" sz="quarter" idx="12"/>
          </p:nvPr>
        </p:nvSpPr>
        <p:spPr/>
        <p:txBody>
          <a:bodyPr/>
          <a:lstStyle/>
          <a:p>
            <a:fld id="{4B271243-FA42-CE4E-9105-8C513301A413}" type="slidenum">
              <a:rPr lang="en-US" smtClean="0"/>
              <a:t>9</a:t>
            </a:fld>
            <a:endParaRPr lang="en-US"/>
          </a:p>
        </p:txBody>
      </p:sp>
    </p:spTree>
    <p:extLst>
      <p:ext uri="{BB962C8B-B14F-4D97-AF65-F5344CB8AC3E}">
        <p14:creationId xmlns:p14="http://schemas.microsoft.com/office/powerpoint/2010/main" val="1880179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greenhouse effect is an often misrepresented process. Even</a:t>
            </a:r>
            <a:r>
              <a:rPr lang="en-US" baseline="0" dirty="0" smtClean="0"/>
              <a:t> textbook diagrams of the process are misleading and incorrect. Simplifying the process without misrepresenting it is key. </a:t>
            </a:r>
          </a:p>
          <a:p>
            <a:pPr marL="228600" indent="-228600">
              <a:buAutoNum type="arabicPeriod"/>
            </a:pPr>
            <a:r>
              <a:rPr lang="en-US" baseline="0" dirty="0" smtClean="0"/>
              <a:t>The sun heats the earth and to a lesser extent the air, </a:t>
            </a:r>
          </a:p>
          <a:p>
            <a:pPr marL="228600" indent="-228600">
              <a:buAutoNum type="arabicPeriod"/>
            </a:pPr>
            <a:r>
              <a:rPr lang="en-US" baseline="0" dirty="0" smtClean="0"/>
              <a:t>The earth heats the air and heat not absorbed by the air radiates into space, </a:t>
            </a:r>
          </a:p>
          <a:p>
            <a:pPr marL="228600" indent="-228600">
              <a:buAutoNum type="arabicPeriod"/>
            </a:pPr>
            <a:r>
              <a:rPr lang="en-US" baseline="0" dirty="0" smtClean="0"/>
              <a:t>Greenhouse gasses aka GHG’s (CO</a:t>
            </a:r>
            <a:r>
              <a:rPr lang="en-US" baseline="-25000" dirty="0" smtClean="0"/>
              <a:t>2</a:t>
            </a:r>
            <a:r>
              <a:rPr lang="en-US" baseline="0" dirty="0" smtClean="0"/>
              <a:t>, Nitrous Oxide, Water Vapor, </a:t>
            </a:r>
            <a:r>
              <a:rPr lang="en-US" baseline="0" dirty="0" err="1" smtClean="0"/>
              <a:t>etc</a:t>
            </a:r>
            <a:r>
              <a:rPr lang="en-US" baseline="0" dirty="0" smtClean="0"/>
              <a:t>) store heat radiating from the earth, </a:t>
            </a:r>
          </a:p>
          <a:p>
            <a:pPr marL="228600" indent="-228600">
              <a:buAutoNum type="arabicPeriod"/>
            </a:pPr>
            <a:r>
              <a:rPr lang="en-US" baseline="0" dirty="0" smtClean="0"/>
              <a:t>GHG’s radiate the heat they absorbed out in all directions, some coming back to earth and some being lost to space, </a:t>
            </a:r>
          </a:p>
          <a:p>
            <a:pPr marL="228600" indent="-228600">
              <a:buAutoNum type="arabicPeriod"/>
            </a:pPr>
            <a:r>
              <a:rPr lang="en-US" baseline="0" dirty="0" smtClean="0"/>
              <a:t>The higher the levels of GHG the more heat is stored and the less heat is lost into space, </a:t>
            </a:r>
          </a:p>
          <a:p>
            <a:pPr marL="228600" indent="-228600">
              <a:buAutoNum type="arabicPeriod"/>
            </a:pPr>
            <a:r>
              <a:rPr lang="en-US" baseline="0" dirty="0" smtClean="0"/>
              <a:t>The more heat is stored the hotter the system gets </a:t>
            </a:r>
          </a:p>
          <a:p>
            <a:pPr marL="228600" indent="-228600">
              <a:buAutoNum type="arabicPeriod"/>
            </a:pPr>
            <a:r>
              <a:rPr lang="en-US" baseline="0" dirty="0" smtClean="0"/>
              <a:t>GHG’s are produced naturally &amp; </a:t>
            </a:r>
            <a:r>
              <a:rPr lang="en-US" baseline="0" dirty="0" err="1" smtClean="0"/>
              <a:t>anthropogenically</a:t>
            </a:r>
            <a:r>
              <a:rPr lang="en-US" baseline="0" dirty="0" smtClean="0"/>
              <a:t> (by man)</a:t>
            </a:r>
          </a:p>
          <a:p>
            <a:pPr marL="228600" indent="-228600">
              <a:buAutoNum type="arabicPeriod"/>
            </a:pPr>
            <a:r>
              <a:rPr lang="en-US" baseline="0" dirty="0" smtClean="0"/>
              <a:t>Anthropogenic production has been on the rise since the Industrial Revolution</a:t>
            </a:r>
          </a:p>
          <a:p>
            <a:pPr marL="228600" indent="-228600">
              <a:buAutoNum type="arabicPeriod"/>
            </a:pPr>
            <a:r>
              <a:rPr lang="en-US" baseline="0" dirty="0" smtClean="0"/>
              <a:t>Current CO</a:t>
            </a:r>
            <a:r>
              <a:rPr lang="en-US" baseline="-25000" dirty="0" smtClean="0"/>
              <a:t>2</a:t>
            </a:r>
            <a:r>
              <a:rPr lang="en-US" baseline="0" dirty="0" smtClean="0"/>
              <a:t> levels in the atmosphere exceed those recorded in the past 10,000 yrs.</a:t>
            </a:r>
          </a:p>
          <a:p>
            <a:pPr marL="228600" indent="-228600">
              <a:buAutoNum type="arabicPeriod"/>
            </a:pPr>
            <a:r>
              <a:rPr lang="en-US" baseline="0" dirty="0" smtClean="0"/>
              <a:t>Different GHG’s store different amounts of heat</a:t>
            </a:r>
          </a:p>
          <a:p>
            <a:pPr marL="228600" indent="-228600">
              <a:buAutoNum type="arabicPeriod"/>
            </a:pPr>
            <a:r>
              <a:rPr lang="en-US" baseline="0" dirty="0" smtClean="0"/>
              <a:t>CO</a:t>
            </a:r>
            <a:r>
              <a:rPr lang="en-US" baseline="-25000" dirty="0" smtClean="0"/>
              <a:t>2</a:t>
            </a:r>
            <a:r>
              <a:rPr lang="en-US" baseline="0" dirty="0" smtClean="0"/>
              <a:t> and water vapor are two of the largest heat reservoirs in the atmosphere</a:t>
            </a:r>
          </a:p>
          <a:p>
            <a:endParaRPr lang="en-US" dirty="0"/>
          </a:p>
        </p:txBody>
      </p:sp>
      <p:sp>
        <p:nvSpPr>
          <p:cNvPr id="4" name="Slide Number Placeholder 3"/>
          <p:cNvSpPr>
            <a:spLocks noGrp="1"/>
          </p:cNvSpPr>
          <p:nvPr>
            <p:ph type="sldNum" sz="quarter" idx="10"/>
          </p:nvPr>
        </p:nvSpPr>
        <p:spPr/>
        <p:txBody>
          <a:bodyPr/>
          <a:lstStyle/>
          <a:p>
            <a:fld id="{2933E01E-AFB1-42A1-A4F3-DAC7B4AECC21}" type="slidenum">
              <a:rPr lang="en-US" smtClean="0"/>
              <a:t>10</a:t>
            </a:fld>
            <a:endParaRPr lang="en-US"/>
          </a:p>
        </p:txBody>
      </p:sp>
    </p:spTree>
    <p:extLst>
      <p:ext uri="{BB962C8B-B14F-4D97-AF65-F5344CB8AC3E}">
        <p14:creationId xmlns:p14="http://schemas.microsoft.com/office/powerpoint/2010/main" val="3901084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r>
              <a:rPr lang="en-US" dirty="0" smtClean="0"/>
              <a:t>Map shows current approximate</a:t>
            </a:r>
            <a:r>
              <a:rPr lang="en-US" baseline="0" dirty="0" smtClean="0"/>
              <a:t> atmospheric gas concentrations. </a:t>
            </a:r>
          </a:p>
          <a:p>
            <a:r>
              <a:rPr lang="en-US" baseline="0" dirty="0" smtClean="0"/>
              <a:t>GHG Warming Potential (From http://</a:t>
            </a:r>
            <a:r>
              <a:rPr lang="en-US" baseline="0" dirty="0" err="1" smtClean="0"/>
              <a:t>climatechangeconnection.org</a:t>
            </a:r>
            <a:r>
              <a:rPr lang="en-US" baseline="0" dirty="0" smtClean="0"/>
              <a:t>/emissions/co2-equivalents/)</a:t>
            </a:r>
          </a:p>
          <a:p>
            <a:r>
              <a:rPr lang="en-US" sz="1200" b="1" kern="1200" dirty="0" smtClean="0">
                <a:solidFill>
                  <a:schemeClr val="tx1"/>
                </a:solidFill>
                <a:latin typeface="+mn-lt"/>
                <a:ea typeface="+mn-ea"/>
                <a:cs typeface="+mn-cs"/>
              </a:rPr>
              <a:t>	</a:t>
            </a:r>
          </a:p>
          <a:p>
            <a:r>
              <a:rPr lang="en-US" dirty="0" smtClean="0"/>
              <a:t>Image source: https://</a:t>
            </a:r>
            <a:r>
              <a:rPr lang="en-US" dirty="0" err="1" smtClean="0"/>
              <a:t>commons.wikimedia.org</a:t>
            </a:r>
            <a:r>
              <a:rPr lang="en-US" dirty="0" smtClean="0"/>
              <a:t>/wiki/</a:t>
            </a:r>
            <a:r>
              <a:rPr lang="en-US" dirty="0" err="1" smtClean="0"/>
              <a:t>File:The_green_house_effect.svg</a:t>
            </a:r>
            <a:r>
              <a:rPr lang="en-US" dirty="0" smtClean="0"/>
              <a:t> </a:t>
            </a:r>
          </a:p>
          <a:p>
            <a:endParaRPr lang="en-US" dirty="0" smtClean="0"/>
          </a:p>
          <a:p>
            <a:r>
              <a:rPr lang="en-US" dirty="0" smtClean="0"/>
              <a:t>Not</a:t>
            </a:r>
            <a:r>
              <a:rPr lang="en-US" baseline="0" dirty="0" smtClean="0"/>
              <a:t> all gases are equal: Nitrous oxide traps 298 x more heat than an equal amount of CO2. Agriculture is a major producer of Methane.</a:t>
            </a:r>
          </a:p>
          <a:p>
            <a:endParaRPr lang="en-US" baseline="0" dirty="0" smtClean="0"/>
          </a:p>
          <a:p>
            <a:r>
              <a:rPr lang="en-US" baseline="0" dirty="0" smtClean="0"/>
              <a:t>REACCH is interested in this because a major component of fertilizer is nitrogen, extra fertilizer leads to extra gases. </a:t>
            </a:r>
          </a:p>
          <a:p>
            <a:endParaRPr lang="en-US" baseline="0" dirty="0" smtClean="0"/>
          </a:p>
          <a:p>
            <a:r>
              <a:rPr lang="en-US" baseline="0" dirty="0" smtClean="0"/>
              <a:t>What if we could figure out a way to grow wheat and other crops with less fertilizer?</a:t>
            </a:r>
            <a:endParaRPr lang="en-US" dirty="0"/>
          </a:p>
        </p:txBody>
      </p:sp>
      <p:sp>
        <p:nvSpPr>
          <p:cNvPr id="4" name="Slide Number Placeholder 3"/>
          <p:cNvSpPr>
            <a:spLocks noGrp="1"/>
          </p:cNvSpPr>
          <p:nvPr>
            <p:ph type="sldNum" sz="quarter" idx="10"/>
          </p:nvPr>
        </p:nvSpPr>
        <p:spPr/>
        <p:txBody>
          <a:bodyPr/>
          <a:lstStyle/>
          <a:p>
            <a:fld id="{2933E01E-AFB1-42A1-A4F3-DAC7B4AECC21}" type="slidenum">
              <a:rPr lang="en-US" smtClean="0"/>
              <a:t>11</a:t>
            </a:fld>
            <a:endParaRPr lang="en-US"/>
          </a:p>
        </p:txBody>
      </p:sp>
    </p:spTree>
    <p:extLst>
      <p:ext uri="{BB962C8B-B14F-4D97-AF65-F5344CB8AC3E}">
        <p14:creationId xmlns:p14="http://schemas.microsoft.com/office/powerpoint/2010/main" val="3897258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8941061" cy="1927225"/>
          </a:xfrm>
        </p:spPr>
        <p:txBody>
          <a:bodyPr anchor="b">
            <a:noAutofit/>
          </a:bodyPr>
          <a:lstStyle>
            <a:lvl1pPr>
              <a:defRPr sz="4800" b="1"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b="1">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414A5F1-E012-4CE7-9E9B-28D5FC97A46B}" type="datetime1">
              <a:rPr lang="en-US" smtClean="0"/>
              <a:t>8/22/16</a:t>
            </a:fld>
            <a:endParaRPr lang="en-US"/>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914401" y="3398520"/>
            <a:ext cx="878231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71975" y="1600200"/>
            <a:ext cx="9551199"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CF5EEA-9ABE-4BE5-A545-8222F527BDCD}" type="datetime1">
              <a:rPr lang="en-US" smtClean="0"/>
              <a:t>8/22/16</a:t>
            </a:fld>
            <a:endParaRPr lang="en-US"/>
          </a:p>
        </p:txBody>
      </p:sp>
      <p:sp>
        <p:nvSpPr>
          <p:cNvPr id="5" name="Footer Placeholder 4"/>
          <p:cNvSpPr>
            <a:spLocks noGrp="1"/>
          </p:cNvSpPr>
          <p:nvPr>
            <p:ph type="ftr" sz="quarter" idx="11"/>
          </p:nvPr>
        </p:nvSpPr>
        <p:spPr/>
        <p:txBody>
          <a:bodyPr/>
          <a:lstStyle/>
          <a:p>
            <a:pPr algn="r"/>
            <a:r>
              <a:rPr lang="en-US" smtClean="0"/>
              <a:t>Climate &amp; Agro-Ecozones</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a:solidFill>
            <a:schemeClr val="bg1">
              <a:lumMod val="85000"/>
              <a:alpha val="46000"/>
            </a:schemeClr>
          </a:solidFill>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7ABF33-AA7A-4B9A-A407-F8A572470904}" type="datetime1">
              <a:rPr lang="en-US" smtClean="0"/>
              <a:t>8/22/16</a:t>
            </a:fld>
            <a:endParaRPr lang="en-US"/>
          </a:p>
        </p:txBody>
      </p:sp>
      <p:sp>
        <p:nvSpPr>
          <p:cNvPr id="5" name="Footer Placeholder 4"/>
          <p:cNvSpPr>
            <a:spLocks noGrp="1"/>
          </p:cNvSpPr>
          <p:nvPr>
            <p:ph type="ftr" sz="quarter" idx="11"/>
          </p:nvPr>
        </p:nvSpPr>
        <p:spPr/>
        <p:txBody>
          <a:bodyPr/>
          <a:lstStyle/>
          <a:p>
            <a:pPr algn="r"/>
            <a:r>
              <a:rPr lang="en-US" smtClean="0"/>
              <a:t>Climate &amp; Agro-Ecozones</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8738" y="18288"/>
            <a:ext cx="1230776" cy="329184"/>
          </a:xfrm>
        </p:spPr>
        <p:txBody>
          <a:bodyPr/>
          <a:lstStyle/>
          <a:p>
            <a:fld id="{7BBA9209-22EB-470F-878D-36ED8537C9E4}" type="datetime1">
              <a:rPr lang="en-US" smtClean="0"/>
              <a:t>8/22/16</a:t>
            </a:fld>
            <a:endParaRPr lang="en-US"/>
          </a:p>
        </p:txBody>
      </p:sp>
      <p:sp>
        <p:nvSpPr>
          <p:cNvPr id="5" name="Footer Placeholder 4"/>
          <p:cNvSpPr>
            <a:spLocks noGrp="1"/>
          </p:cNvSpPr>
          <p:nvPr>
            <p:ph type="ftr" sz="quarter" idx="11"/>
          </p:nvPr>
        </p:nvSpPr>
        <p:spPr>
          <a:xfrm>
            <a:off x="4571999" y="18288"/>
            <a:ext cx="6585995" cy="329184"/>
          </a:xfrm>
        </p:spPr>
        <p:txBody>
          <a:bodyPr/>
          <a:lstStyle/>
          <a:p>
            <a:pPr algn="r"/>
            <a:r>
              <a:rPr lang="en-US" dirty="0" smtClean="0"/>
              <a:t>Climate &amp; Pacific Northwest Agriculture</a:t>
            </a:r>
            <a:endParaRPr lang="en-US" dirty="0"/>
          </a:p>
        </p:txBody>
      </p:sp>
      <p:sp>
        <p:nvSpPr>
          <p:cNvPr id="6" name="Slide Number Placeholder 5"/>
          <p:cNvSpPr>
            <a:spLocks noGrp="1"/>
          </p:cNvSpPr>
          <p:nvPr>
            <p:ph type="sldNum" sz="quarter" idx="12"/>
          </p:nvPr>
        </p:nvSpPr>
        <p:spPr>
          <a:xfrm>
            <a:off x="11250596" y="18288"/>
            <a:ext cx="760071" cy="329184"/>
          </a:xfrm>
        </p:spPr>
        <p:txBody>
          <a:bodyPr/>
          <a:lstStyle>
            <a:lvl1pPr algn="ctr">
              <a:defRPr/>
            </a:lvl1pPr>
          </a:lstStyle>
          <a:p>
            <a:fld id="{0CFEC368-1D7A-4F81-ABF6-AE0E36BAF64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2362201"/>
            <a:ext cx="8641031" cy="2200275"/>
          </a:xfrm>
        </p:spPr>
        <p:txBody>
          <a:bodyPr anchor="b">
            <a:normAutofit/>
          </a:bodyPr>
          <a:lstStyle>
            <a:lvl1pPr algn="l">
              <a:defRPr sz="4800" b="0"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5" y="4626865"/>
            <a:ext cx="8641031" cy="1500187"/>
          </a:xfrm>
        </p:spPr>
        <p:txBody>
          <a:bodyPr anchor="t">
            <a:normAutofit/>
          </a:bodyPr>
          <a:lstStyle>
            <a:lvl1pPr marL="0" indent="0">
              <a:buNone/>
              <a:defRPr sz="24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908CEC-6A67-4A37-AF42-45D89670BFCB}" type="datetime1">
              <a:rPr lang="en-US" smtClean="0"/>
              <a:t>8/22/16</a:t>
            </a:fld>
            <a:endParaRPr lang="en-US"/>
          </a:p>
        </p:txBody>
      </p:sp>
      <p:sp>
        <p:nvSpPr>
          <p:cNvPr id="5" name="Footer Placeholder 4"/>
          <p:cNvSpPr>
            <a:spLocks noGrp="1"/>
          </p:cNvSpPr>
          <p:nvPr>
            <p:ph type="ftr" sz="quarter" idx="11"/>
          </p:nvPr>
        </p:nvSpPr>
        <p:spPr/>
        <p:txBody>
          <a:bodyPr/>
          <a:lstStyle/>
          <a:p>
            <a:pPr algn="r"/>
            <a:r>
              <a:rPr lang="en-US" smtClean="0"/>
              <a:t>Climate &amp; Agro-Ecozones</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1976" y="533400"/>
            <a:ext cx="9556616"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65638" y="1673352"/>
            <a:ext cx="4602567"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26025" y="1673352"/>
            <a:ext cx="4602567"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0B8F46-CA59-4EE8-9D8B-53CFE499362C}" type="datetime1">
              <a:rPr lang="en-US" smtClean="0"/>
              <a:t>8/22/16</a:t>
            </a:fld>
            <a:endParaRPr lang="en-US"/>
          </a:p>
        </p:txBody>
      </p:sp>
      <p:sp>
        <p:nvSpPr>
          <p:cNvPr id="6" name="Footer Placeholder 5"/>
          <p:cNvSpPr>
            <a:spLocks noGrp="1"/>
          </p:cNvSpPr>
          <p:nvPr>
            <p:ph type="ftr" sz="quarter" idx="11"/>
          </p:nvPr>
        </p:nvSpPr>
        <p:spPr/>
        <p:txBody>
          <a:bodyPr/>
          <a:lstStyle/>
          <a:p>
            <a:pPr algn="r"/>
            <a:r>
              <a:rPr lang="en-US" smtClean="0"/>
              <a:t>Climate &amp; Agro-Ecozones</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278868" y="1676400"/>
            <a:ext cx="4589321"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78868" y="2438400"/>
            <a:ext cx="4589321" cy="42683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09513" y="1676400"/>
            <a:ext cx="4589321"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513" y="2438400"/>
            <a:ext cx="4589321" cy="42683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8BE3374-0D9C-4309-B9A1-93E1934B7B57}" type="datetime1">
              <a:rPr lang="en-US" smtClean="0"/>
              <a:t>8/22/16</a:t>
            </a:fld>
            <a:endParaRPr lang="en-US"/>
          </a:p>
        </p:txBody>
      </p:sp>
      <p:sp>
        <p:nvSpPr>
          <p:cNvPr id="8" name="Footer Placeholder 7"/>
          <p:cNvSpPr>
            <a:spLocks noGrp="1"/>
          </p:cNvSpPr>
          <p:nvPr>
            <p:ph type="ftr" sz="quarter" idx="11"/>
          </p:nvPr>
        </p:nvSpPr>
        <p:spPr/>
        <p:txBody>
          <a:bodyPr/>
          <a:lstStyle/>
          <a:p>
            <a:pPr algn="r"/>
            <a:r>
              <a:rPr lang="en-US" smtClean="0"/>
              <a:t>Climate &amp; Agro-Ecozones</a:t>
            </a: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flipH="1">
            <a:off x="4984736" y="1691640"/>
            <a:ext cx="1059" cy="501506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980B37-2C9B-4079-B0DE-0883B43298EA}" type="datetime1">
              <a:rPr lang="en-US" smtClean="0"/>
              <a:t>8/22/16</a:t>
            </a:fld>
            <a:endParaRPr lang="en-US"/>
          </a:p>
        </p:txBody>
      </p:sp>
      <p:sp>
        <p:nvSpPr>
          <p:cNvPr id="4" name="Footer Placeholder 3"/>
          <p:cNvSpPr>
            <a:spLocks noGrp="1"/>
          </p:cNvSpPr>
          <p:nvPr>
            <p:ph type="ftr" sz="quarter" idx="11"/>
          </p:nvPr>
        </p:nvSpPr>
        <p:spPr/>
        <p:txBody>
          <a:bodyPr/>
          <a:lstStyle/>
          <a:p>
            <a:pPr algn="r"/>
            <a:r>
              <a:rPr lang="en-US" smtClean="0"/>
              <a:t>Climate &amp; Agro-Ecozones</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A9FDAF-A44F-448F-8DFA-28FDC4E844E5}" type="datetime1">
              <a:rPr lang="en-US" smtClean="0"/>
              <a:t>8/22/16</a:t>
            </a:fld>
            <a:endParaRPr lang="en-US"/>
          </a:p>
        </p:txBody>
      </p:sp>
      <p:sp>
        <p:nvSpPr>
          <p:cNvPr id="3" name="Footer Placeholder 2"/>
          <p:cNvSpPr>
            <a:spLocks noGrp="1"/>
          </p:cNvSpPr>
          <p:nvPr>
            <p:ph type="ftr" sz="quarter" idx="11"/>
          </p:nvPr>
        </p:nvSpPr>
        <p:spPr/>
        <p:txBody>
          <a:bodyPr/>
          <a:lstStyle/>
          <a:p>
            <a:pPr algn="r"/>
            <a:r>
              <a:rPr lang="en-US" smtClean="0"/>
              <a:t>Climate &amp; Agro-Ecozones</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9803" y="792080"/>
            <a:ext cx="2353669"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692433" y="792080"/>
            <a:ext cx="7083656"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59804" y="2130553"/>
            <a:ext cx="2353669"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6EB730-3A31-467A-933A-5E1123E175E3}" type="datetime1">
              <a:rPr lang="en-US" smtClean="0"/>
              <a:t>8/22/16</a:t>
            </a:fld>
            <a:endParaRPr lang="en-US"/>
          </a:p>
        </p:txBody>
      </p:sp>
      <p:sp>
        <p:nvSpPr>
          <p:cNvPr id="6" name="Footer Placeholder 5"/>
          <p:cNvSpPr>
            <a:spLocks noGrp="1"/>
          </p:cNvSpPr>
          <p:nvPr>
            <p:ph type="ftr" sz="quarter" idx="11"/>
          </p:nvPr>
        </p:nvSpPr>
        <p:spPr/>
        <p:txBody>
          <a:bodyPr/>
          <a:lstStyle/>
          <a:p>
            <a:pPr algn="r"/>
            <a:r>
              <a:rPr lang="en-US" smtClean="0"/>
              <a:t>Climate &amp; Agro-Ecozones</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212315"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491" y="792480"/>
            <a:ext cx="2313983"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700217" y="1016782"/>
            <a:ext cx="7036183" cy="487638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99492" y="2133600"/>
            <a:ext cx="2310760"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040A010B-D366-48F4-ABA9-A4885EA9FB8C}" type="datetime1">
              <a:rPr lang="en-US" smtClean="0"/>
              <a:t>8/22/16</a:t>
            </a:fld>
            <a:endParaRPr lang="en-US"/>
          </a:p>
        </p:txBody>
      </p:sp>
      <p:sp>
        <p:nvSpPr>
          <p:cNvPr id="6" name="Footer Placeholder 5"/>
          <p:cNvSpPr>
            <a:spLocks noGrp="1"/>
          </p:cNvSpPr>
          <p:nvPr>
            <p:ph type="ftr" sz="quarter" idx="11"/>
          </p:nvPr>
        </p:nvSpPr>
        <p:spPr/>
        <p:txBody>
          <a:bodyPr/>
          <a:lstStyle/>
          <a:p>
            <a:pPr algn="r"/>
            <a:r>
              <a:rPr lang="en-US" smtClean="0"/>
              <a:t>Climate &amp; Agro-Ecozones</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Wheat-Moscow-Mid July (10).JPG"/>
          <p:cNvPicPr>
            <a:picLocks noChangeAspect="1"/>
          </p:cNvPicPr>
          <p:nvPr userDrawn="1"/>
        </p:nvPicPr>
        <p:blipFill rotWithShape="1">
          <a:blip r:embed="rId13" cstate="print">
            <a:extLst>
              <a:ext uri="{28A0092B-C50C-407E-A947-70E740481C1C}">
                <a14:useLocalDpi xmlns:a14="http://schemas.microsoft.com/office/drawing/2010/main" val="0"/>
              </a:ext>
            </a:extLst>
          </a:blip>
          <a:srcRect l="27384" r="49079"/>
          <a:stretch/>
        </p:blipFill>
        <p:spPr>
          <a:xfrm>
            <a:off x="11067863" y="347471"/>
            <a:ext cx="1138448" cy="6446520"/>
          </a:xfrm>
          <a:prstGeom prst="rect">
            <a:avLst/>
          </a:prstGeom>
          <a:effectLst/>
        </p:spPr>
      </p:pic>
      <p:sp>
        <p:nvSpPr>
          <p:cNvPr id="10" name="Rectangle 9"/>
          <p:cNvSpPr/>
          <p:nvPr/>
        </p:nvSpPr>
        <p:spPr>
          <a:xfrm>
            <a:off x="0" y="220786"/>
            <a:ext cx="9863728"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71976" y="533400"/>
            <a:ext cx="9691753"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71976" y="1600200"/>
            <a:ext cx="9691753"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D7414E8A-583E-4CC7-B9BE-AA6D99723CB7}" type="datetime1">
              <a:rPr lang="en-US" smtClean="0"/>
              <a:t>8/22/16</a:t>
            </a:fld>
            <a:endParaRPr lang="en-US" dirty="0"/>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pPr algn="r"/>
            <a:r>
              <a:rPr lang="en-US" smtClean="0"/>
              <a:t>Climate &amp; Agro-Ecozones</a:t>
            </a:r>
            <a:endParaRPr lang="en-US"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pic>
        <p:nvPicPr>
          <p:cNvPr id="9" name="Picture 8" descr="REACCHlogo_wheat"/>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1067744" y="6350991"/>
            <a:ext cx="1148144" cy="507682"/>
          </a:xfrm>
          <a:prstGeom prst="rect">
            <a:avLst/>
          </a:prstGeom>
          <a:noFill/>
          <a:ln>
            <a:noFill/>
          </a:ln>
          <a:effectLst/>
        </p:spPr>
      </p:pic>
      <p:cxnSp>
        <p:nvCxnSpPr>
          <p:cNvPr id="12" name="Straight Connector 11"/>
          <p:cNvCxnSpPr/>
          <p:nvPr userDrawn="1"/>
        </p:nvCxnSpPr>
        <p:spPr>
          <a:xfrm>
            <a:off x="11067744" y="347471"/>
            <a:ext cx="0" cy="6511202"/>
          </a:xfrm>
          <a:prstGeom prst="line">
            <a:avLst/>
          </a:prstGeom>
          <a:ln w="41275" cmpd="sng">
            <a:prstDash val="solid"/>
          </a:ln>
          <a:effectLst>
            <a:outerShdw dist="38100" dir="5400000" algn="ctr" rotWithShape="0">
              <a:srgbClr val="93A299"/>
            </a:outerShdw>
          </a:effectLst>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iming>
    <p:tnLst>
      <p:par>
        <p:cTn id="1" dur="indefinite" restart="never" nodeType="tmRoot"/>
      </p:par>
    </p:tnLst>
  </p:timing>
  <p:hf hd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tiff"/><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com/url?sa=t&amp;rct=j&amp;q=&amp;esrc=s&amp;source=web&amp;cd=1&amp;ved=0ahUKEwiLiOnAod_MAhVrzIMKHTy6DZ4QFggcMAA&amp;url=http://s3.amazonaws.com/nca2014/low/NCA3_Full_Report_21_Northwest_LowRes.pdf?download=1&amp;usg=AFQjCNFRMhCbxC4eFSMkkwMpAI" TargetMode="External"/><Relationship Id="rId4" Type="http://schemas.openxmlformats.org/officeDocument/2006/relationships/hyperlink" Target="NULL" TargetMode="External"/><Relationship Id="rId5" Type="http://schemas.openxmlformats.org/officeDocument/2006/relationships/hyperlink" Target="NULL" TargetMode="External"/><Relationship Id="rId6" Type="http://schemas.openxmlformats.org/officeDocument/2006/relationships/hyperlink" Target="http://cpo.noaa.gov/OutreachandEducation/ClimateLiteracy.aspx" TargetMode="External"/><Relationship Id="rId1" Type="http://schemas.openxmlformats.org/officeDocument/2006/relationships/slideLayout" Target="../slideLayouts/slideLayout2.xml"/><Relationship Id="rId2" Type="http://schemas.openxmlformats.org/officeDocument/2006/relationships/hyperlink" Target="https://www.google.com/url?sa=t&amp;rct=j&amp;q=&amp;esrc=s&amp;source=web&amp;cd=1&amp;ved=0ahUKEwiz-Z6kod_MAhVQpIMKHYgxADwQFggdMAA&amp;url=http://s3.amazonaws.com/nca2014/low/NCA3_Full_Report_06_Agriculture_LowRes.pdf?download=1&amp;usg=AFQjCNGQLpcVXPph-W-kVj6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emf"/><Relationship Id="rId9" Type="http://schemas.openxmlformats.org/officeDocument/2006/relationships/image" Target="../media/image32.png"/><Relationship Id="rId10" Type="http://schemas.openxmlformats.org/officeDocument/2006/relationships/image" Target="../media/image33.png"/><Relationship Id="rId11" Type="http://schemas.openxmlformats.org/officeDocument/2006/relationships/hyperlink" Target="http://www.REACCHPNA.org" TargetMode="External"/><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4.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38.jpeg"/><Relationship Id="rId1" Type="http://schemas.openxmlformats.org/officeDocument/2006/relationships/tags" Target="../tags/tag8.x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image" Target="../media/image42.tiff"/><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jpeg"/><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hyperlink" Target="mailto:kwolf@uidaho.edu" TargetMode="External"/><Relationship Id="rId4" Type="http://schemas.openxmlformats.org/officeDocument/2006/relationships/hyperlink" Target="mailto:jmaynard@uidaho.edu" TargetMode="External"/><Relationship Id="rId5" Type="http://schemas.openxmlformats.org/officeDocument/2006/relationships/oleObject" Target="../embeddings/oleObject2.bin"/><Relationship Id="rId6" Type="http://schemas.openxmlformats.org/officeDocument/2006/relationships/package" Target="../embeddings/Microsoft_Word_Document2.docx"/><Relationship Id="rId7" Type="http://schemas.openxmlformats.org/officeDocument/2006/relationships/image" Target="../media/image58.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gi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cdiac.ornl.gov/trends/temp/vostok/jouz_tem.htm" TargetMode="External"/><Relationship Id="rId5" Type="http://schemas.openxmlformats.org/officeDocument/2006/relationships/hyperlink" Target="http://cdiac.ornl.gov/trends/co2/vostok.html" TargetMode="External"/><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Climate and </a:t>
            </a:r>
            <a:br>
              <a:rPr lang="en-US" dirty="0" smtClean="0"/>
            </a:br>
            <a:r>
              <a:rPr lang="en-US" dirty="0" smtClean="0"/>
              <a:t>Agriculture</a:t>
            </a:r>
            <a:endParaRPr lang="en-US" dirty="0"/>
          </a:p>
        </p:txBody>
      </p:sp>
      <p:sp>
        <p:nvSpPr>
          <p:cNvPr id="3" name="Subtitle 2"/>
          <p:cNvSpPr>
            <a:spLocks noGrp="1"/>
          </p:cNvSpPr>
          <p:nvPr>
            <p:ph type="subTitle" idx="1"/>
          </p:nvPr>
        </p:nvSpPr>
        <p:spPr/>
        <p:txBody>
          <a:bodyPr/>
          <a:lstStyle/>
          <a:p>
            <a:r>
              <a:rPr lang="en-US" dirty="0"/>
              <a:t>How will changing weather patterns and </a:t>
            </a:r>
            <a:r>
              <a:rPr lang="en-US" dirty="0" smtClean="0"/>
              <a:t>long-term climate changes </a:t>
            </a:r>
            <a:r>
              <a:rPr lang="en-US" dirty="0"/>
              <a:t>impact agriculture in our area? </a:t>
            </a:r>
            <a:r>
              <a:rPr lang="en-US" dirty="0" smtClean="0"/>
              <a:t> </a:t>
            </a:r>
            <a:endParaRPr lang="en-US" dirty="0"/>
          </a:p>
        </p:txBody>
      </p:sp>
    </p:spTree>
    <p:extLst>
      <p:ext uri="{BB962C8B-B14F-4D97-AF65-F5344CB8AC3E}">
        <p14:creationId xmlns:p14="http://schemas.microsoft.com/office/powerpoint/2010/main" val="1161639819"/>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347378"/>
            <a:ext cx="7397796" cy="783033"/>
          </a:xfrm>
        </p:spPr>
        <p:txBody>
          <a:bodyPr/>
          <a:lstStyle/>
          <a:p>
            <a:r>
              <a:rPr lang="en-US" dirty="0" smtClean="0"/>
              <a:t>The Atmosphere Stores Heat</a:t>
            </a:r>
            <a:endParaRPr lang="en-US" dirty="0"/>
          </a:p>
        </p:txBody>
      </p:sp>
      <p:sp>
        <p:nvSpPr>
          <p:cNvPr id="2" name="Content Placeholder 1"/>
          <p:cNvSpPr>
            <a:spLocks noGrp="1"/>
          </p:cNvSpPr>
          <p:nvPr>
            <p:ph idx="1"/>
          </p:nvPr>
        </p:nvSpPr>
        <p:spPr/>
        <p:txBody>
          <a:bodyPr/>
          <a:lstStyle/>
          <a:p>
            <a:endParaRPr lang="en-US"/>
          </a:p>
        </p:txBody>
      </p:sp>
      <p:pic>
        <p:nvPicPr>
          <p:cNvPr id="16386" name="Picture 2" descr="C:\Users\lbernacchi\Documents\Dropbox\EdREACCH leigh private\HOIST\2015 science and climate\rad_b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1454"/>
            <a:ext cx="7365856" cy="503554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191059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Greenhouse Gas Warming Potential</a:t>
            </a:r>
            <a:endParaRPr lang="en-US" dirty="0"/>
          </a:p>
        </p:txBody>
      </p:sp>
      <p:pic>
        <p:nvPicPr>
          <p:cNvPr id="4" name="Content Placeholder 3"/>
          <p:cNvPicPr>
            <a:picLocks noGrp="1" noChangeAspect="1"/>
          </p:cNvPicPr>
          <p:nvPr>
            <p:ph idx="1"/>
          </p:nvPr>
        </p:nvPicPr>
        <p:blipFill>
          <a:blip r:embed="rId3"/>
          <a:stretch>
            <a:fillRect/>
          </a:stretch>
        </p:blipFill>
        <p:spPr>
          <a:xfrm>
            <a:off x="1" y="1442283"/>
            <a:ext cx="6724272" cy="4680725"/>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022389271"/>
              </p:ext>
            </p:extLst>
          </p:nvPr>
        </p:nvGraphicFramePr>
        <p:xfrm>
          <a:off x="6896248" y="1331088"/>
          <a:ext cx="4076553" cy="5220468"/>
        </p:xfrm>
        <a:graphic>
          <a:graphicData uri="http://schemas.openxmlformats.org/drawingml/2006/table">
            <a:tbl>
              <a:tblPr firstRow="1" bandRow="1">
                <a:tableStyleId>{5C22544A-7EE6-4342-B048-85BDC9FD1C3A}</a:tableStyleId>
              </a:tblPr>
              <a:tblGrid>
                <a:gridCol w="2108856"/>
                <a:gridCol w="856526"/>
                <a:gridCol w="1111171"/>
              </a:tblGrid>
              <a:tr h="361716">
                <a:tc>
                  <a:txBody>
                    <a:bodyPr/>
                    <a:lstStyle/>
                    <a:p>
                      <a:r>
                        <a:rPr lang="en-US" sz="1400" b="1" kern="1200" dirty="0" smtClean="0">
                          <a:solidFill>
                            <a:schemeClr val="tx1"/>
                          </a:solidFill>
                          <a:latin typeface="Times" charset="0"/>
                          <a:ea typeface="Times" charset="0"/>
                          <a:cs typeface="Times" charset="0"/>
                        </a:rPr>
                        <a:t>Greenhouse Gas</a:t>
                      </a:r>
                      <a:endParaRPr lang="en-US" sz="1400" dirty="0">
                        <a:latin typeface="Times" charset="0"/>
                        <a:ea typeface="Times" charset="0"/>
                        <a:cs typeface="Times"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tx1"/>
                          </a:solidFill>
                          <a:latin typeface="Times" charset="0"/>
                          <a:ea typeface="Times" charset="0"/>
                          <a:cs typeface="Times" charset="0"/>
                        </a:rPr>
                        <a:t>Formula</a:t>
                      </a:r>
                      <a:endParaRPr lang="en-US" sz="1400" dirty="0">
                        <a:latin typeface="Times" charset="0"/>
                        <a:ea typeface="Times" charset="0"/>
                        <a:cs typeface="Times"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tx1"/>
                          </a:solidFill>
                          <a:latin typeface="Times" charset="0"/>
                          <a:ea typeface="Times" charset="0"/>
                          <a:cs typeface="Times" charset="0"/>
                        </a:rPr>
                        <a:t>100-year GWP </a:t>
                      </a:r>
                      <a:r>
                        <a:rPr lang="en-US" sz="1200" b="1" kern="1200" dirty="0" smtClean="0">
                          <a:solidFill>
                            <a:schemeClr val="tx1"/>
                          </a:solidFill>
                          <a:latin typeface="Times" charset="0"/>
                          <a:ea typeface="Times" charset="0"/>
                          <a:cs typeface="Times" charset="0"/>
                        </a:rPr>
                        <a:t>(AR4)</a:t>
                      </a:r>
                      <a:endParaRPr lang="en-US" sz="1200" dirty="0">
                        <a:latin typeface="Times" charset="0"/>
                        <a:ea typeface="Times" charset="0"/>
                        <a:cs typeface="Times" charset="0"/>
                      </a:endParaRPr>
                    </a:p>
                  </a:txBody>
                  <a:tcPr/>
                </a:tc>
              </a:tr>
              <a:tr h="361716">
                <a:tc>
                  <a:txBody>
                    <a:bodyPr/>
                    <a:lstStyle/>
                    <a:p>
                      <a:r>
                        <a:rPr lang="en-US" sz="1600" kern="1200" dirty="0" smtClean="0">
                          <a:solidFill>
                            <a:schemeClr val="dk1"/>
                          </a:solidFill>
                          <a:latin typeface="Times" charset="0"/>
                          <a:ea typeface="Times" charset="0"/>
                          <a:cs typeface="Times" charset="0"/>
                        </a:rPr>
                        <a:t>Carbon dioxide</a:t>
                      </a:r>
                      <a:endParaRPr lang="en-US" sz="1600" dirty="0">
                        <a:latin typeface="Times" charset="0"/>
                        <a:ea typeface="Times" charset="0"/>
                        <a:cs typeface="Times"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b-NO" sz="1600" kern="1200" dirty="0" smtClean="0">
                          <a:solidFill>
                            <a:schemeClr val="dk1"/>
                          </a:solidFill>
                          <a:latin typeface="Times" charset="0"/>
                          <a:ea typeface="Times" charset="0"/>
                          <a:cs typeface="Times" charset="0"/>
                        </a:rPr>
                        <a:t>CO</a:t>
                      </a:r>
                      <a:r>
                        <a:rPr lang="nb-NO" sz="1600" kern="1200" baseline="-25000" dirty="0" smtClean="0">
                          <a:solidFill>
                            <a:schemeClr val="dk1"/>
                          </a:solidFill>
                          <a:latin typeface="Times" charset="0"/>
                          <a:ea typeface="Times" charset="0"/>
                          <a:cs typeface="Times" charset="0"/>
                        </a:rPr>
                        <a:t>2</a:t>
                      </a:r>
                    </a:p>
                  </a:txBody>
                  <a:tcPr/>
                </a:tc>
                <a:tc>
                  <a:txBody>
                    <a:bodyPr/>
                    <a:lstStyle/>
                    <a:p>
                      <a:pPr algn="ctr"/>
                      <a:r>
                        <a:rPr lang="en-US" sz="1600" dirty="0" smtClean="0">
                          <a:latin typeface="Times" charset="0"/>
                          <a:ea typeface="Times" charset="0"/>
                          <a:cs typeface="Times" charset="0"/>
                        </a:rPr>
                        <a:t>1</a:t>
                      </a:r>
                      <a:endParaRPr lang="en-US" sz="1600" dirty="0">
                        <a:latin typeface="Times" charset="0"/>
                        <a:ea typeface="Times" charset="0"/>
                        <a:cs typeface="Times" charset="0"/>
                      </a:endParaRPr>
                    </a:p>
                  </a:txBody>
                  <a:tcPr/>
                </a:tc>
              </a:tr>
              <a:tr h="361716">
                <a:tc>
                  <a:txBody>
                    <a:bodyPr/>
                    <a:lstStyle/>
                    <a:p>
                      <a:r>
                        <a:rPr lang="en-US" sz="1600" kern="1200" dirty="0" smtClean="0">
                          <a:solidFill>
                            <a:schemeClr val="dk1"/>
                          </a:solidFill>
                          <a:latin typeface="Times" charset="0"/>
                          <a:ea typeface="Times" charset="0"/>
                          <a:cs typeface="Times" charset="0"/>
                        </a:rPr>
                        <a:t>Methane</a:t>
                      </a:r>
                      <a:endParaRPr lang="en-US" sz="1600" dirty="0">
                        <a:latin typeface="Times" charset="0"/>
                        <a:ea typeface="Times" charset="0"/>
                        <a:cs typeface="Times"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kern="1200" dirty="0" smtClean="0">
                          <a:solidFill>
                            <a:schemeClr val="dk1"/>
                          </a:solidFill>
                          <a:latin typeface="Times" charset="0"/>
                          <a:ea typeface="Times" charset="0"/>
                          <a:cs typeface="Times" charset="0"/>
                        </a:rPr>
                        <a:t>CH</a:t>
                      </a:r>
                      <a:r>
                        <a:rPr lang="de-DE" sz="1600" kern="1200" baseline="-25000" dirty="0" smtClean="0">
                          <a:solidFill>
                            <a:schemeClr val="dk1"/>
                          </a:solidFill>
                          <a:latin typeface="Times" charset="0"/>
                          <a:ea typeface="Times" charset="0"/>
                          <a:cs typeface="Times" charset="0"/>
                        </a:rPr>
                        <a:t>4</a:t>
                      </a:r>
                    </a:p>
                  </a:txBody>
                  <a:tcPr/>
                </a:tc>
                <a:tc>
                  <a:txBody>
                    <a:bodyPr/>
                    <a:lstStyle/>
                    <a:p>
                      <a:pPr algn="ctr"/>
                      <a:r>
                        <a:rPr lang="en-US" sz="1600" dirty="0" smtClean="0">
                          <a:latin typeface="Times" charset="0"/>
                          <a:ea typeface="Times" charset="0"/>
                          <a:cs typeface="Times" charset="0"/>
                        </a:rPr>
                        <a:t>25</a:t>
                      </a:r>
                      <a:endParaRPr lang="en-US" sz="1600" dirty="0">
                        <a:latin typeface="Times" charset="0"/>
                        <a:ea typeface="Times" charset="0"/>
                        <a:cs typeface="Times" charset="0"/>
                      </a:endParaRPr>
                    </a:p>
                  </a:txBody>
                  <a:tcPr/>
                </a:tc>
              </a:tr>
              <a:tr h="361716">
                <a:tc>
                  <a:txBody>
                    <a:bodyPr/>
                    <a:lstStyle/>
                    <a:p>
                      <a:r>
                        <a:rPr lang="en-US" sz="1600" kern="1200" dirty="0" smtClean="0">
                          <a:solidFill>
                            <a:schemeClr val="dk1"/>
                          </a:solidFill>
                          <a:latin typeface="Times" charset="0"/>
                          <a:ea typeface="Times" charset="0"/>
                          <a:cs typeface="Times" charset="0"/>
                        </a:rPr>
                        <a:t>Nitrous oxide</a:t>
                      </a:r>
                      <a:endParaRPr lang="en-US" sz="1600" dirty="0">
                        <a:latin typeface="Times" charset="0"/>
                        <a:ea typeface="Times" charset="0"/>
                        <a:cs typeface="Times" charset="0"/>
                      </a:endParaRPr>
                    </a:p>
                  </a:txBody>
                  <a:tcPr/>
                </a:tc>
                <a:tc>
                  <a:txBody>
                    <a:bodyPr/>
                    <a:lstStyle/>
                    <a:p>
                      <a:pPr algn="ctr"/>
                      <a:r>
                        <a:rPr lang="en-US" sz="1600" dirty="0" smtClean="0">
                          <a:latin typeface="Times" charset="0"/>
                          <a:ea typeface="Times" charset="0"/>
                          <a:cs typeface="Times" charset="0"/>
                        </a:rPr>
                        <a:t>N</a:t>
                      </a:r>
                      <a:r>
                        <a:rPr lang="en-US" sz="1600" baseline="-25000" dirty="0" smtClean="0">
                          <a:latin typeface="Times" charset="0"/>
                          <a:ea typeface="Times" charset="0"/>
                          <a:cs typeface="Times" charset="0"/>
                        </a:rPr>
                        <a:t>2</a:t>
                      </a:r>
                      <a:r>
                        <a:rPr lang="en-US" sz="1600" dirty="0" smtClean="0">
                          <a:latin typeface="Times" charset="0"/>
                          <a:ea typeface="Times" charset="0"/>
                          <a:cs typeface="Times" charset="0"/>
                        </a:rPr>
                        <a:t>O</a:t>
                      </a:r>
                      <a:endParaRPr lang="en-US" sz="1600" dirty="0">
                        <a:latin typeface="Times" charset="0"/>
                        <a:ea typeface="Times" charset="0"/>
                        <a:cs typeface="Times" charset="0"/>
                      </a:endParaRPr>
                    </a:p>
                  </a:txBody>
                  <a:tcPr/>
                </a:tc>
                <a:tc>
                  <a:txBody>
                    <a:bodyPr/>
                    <a:lstStyle/>
                    <a:p>
                      <a:pPr algn="ctr"/>
                      <a:r>
                        <a:rPr lang="en-US" sz="1600" dirty="0" smtClean="0">
                          <a:latin typeface="Times" charset="0"/>
                          <a:ea typeface="Times" charset="0"/>
                          <a:cs typeface="Times" charset="0"/>
                        </a:rPr>
                        <a:t>298</a:t>
                      </a:r>
                      <a:endParaRPr lang="en-US" sz="1600" dirty="0">
                        <a:latin typeface="Times" charset="0"/>
                        <a:ea typeface="Times" charset="0"/>
                        <a:cs typeface="Times" charset="0"/>
                      </a:endParaRPr>
                    </a:p>
                  </a:txBody>
                  <a:tcPr/>
                </a:tc>
              </a:tr>
              <a:tr h="361716">
                <a:tc>
                  <a:txBody>
                    <a:bodyPr/>
                    <a:lstStyle/>
                    <a:p>
                      <a:r>
                        <a:rPr lang="en-US" sz="1600" kern="1200" dirty="0" smtClean="0">
                          <a:solidFill>
                            <a:schemeClr val="dk1"/>
                          </a:solidFill>
                          <a:latin typeface="Times" charset="0"/>
                          <a:ea typeface="Times" charset="0"/>
                          <a:cs typeface="Times" charset="0"/>
                        </a:rPr>
                        <a:t>Sulphur hexafluoride</a:t>
                      </a:r>
                      <a:endParaRPr lang="en-US" sz="1600" dirty="0">
                        <a:latin typeface="Times" charset="0"/>
                        <a:ea typeface="Times" charset="0"/>
                        <a:cs typeface="Times" charset="0"/>
                      </a:endParaRPr>
                    </a:p>
                  </a:txBody>
                  <a:tcPr/>
                </a:tc>
                <a:tc>
                  <a:txBody>
                    <a:bodyPr/>
                    <a:lstStyle/>
                    <a:p>
                      <a:pPr algn="ctr"/>
                      <a:r>
                        <a:rPr lang="en-US" sz="1600" dirty="0" smtClean="0">
                          <a:latin typeface="Times" charset="0"/>
                          <a:ea typeface="Times" charset="0"/>
                          <a:cs typeface="Times" charset="0"/>
                        </a:rPr>
                        <a:t>SF</a:t>
                      </a:r>
                      <a:r>
                        <a:rPr lang="en-US" sz="1600" baseline="-25000" dirty="0" smtClean="0">
                          <a:latin typeface="Times" charset="0"/>
                          <a:ea typeface="Times" charset="0"/>
                          <a:cs typeface="Times" charset="0"/>
                        </a:rPr>
                        <a:t>6</a:t>
                      </a:r>
                      <a:endParaRPr lang="en-US" sz="1600" baseline="-25000" dirty="0">
                        <a:latin typeface="Times" charset="0"/>
                        <a:ea typeface="Times" charset="0"/>
                        <a:cs typeface="Times" charset="0"/>
                      </a:endParaRPr>
                    </a:p>
                  </a:txBody>
                  <a:tcPr/>
                </a:tc>
                <a:tc>
                  <a:txBody>
                    <a:bodyPr/>
                    <a:lstStyle/>
                    <a:p>
                      <a:pPr algn="ctr"/>
                      <a:r>
                        <a:rPr lang="en-US" sz="1600" dirty="0" smtClean="0">
                          <a:latin typeface="Times" charset="0"/>
                          <a:ea typeface="Times" charset="0"/>
                          <a:cs typeface="Times" charset="0"/>
                        </a:rPr>
                        <a:t>22,800</a:t>
                      </a:r>
                      <a:endParaRPr lang="en-US" sz="1600" dirty="0">
                        <a:latin typeface="Times" charset="0"/>
                        <a:ea typeface="Times" charset="0"/>
                        <a:cs typeface="Times" charset="0"/>
                      </a:endParaRPr>
                    </a:p>
                  </a:txBody>
                  <a:tcPr/>
                </a:tc>
              </a:tr>
              <a:tr h="361716">
                <a:tc>
                  <a:txBody>
                    <a:bodyPr/>
                    <a:lstStyle/>
                    <a:p>
                      <a:r>
                        <a:rPr lang="en-US" sz="1600" kern="1200" dirty="0" smtClean="0">
                          <a:solidFill>
                            <a:schemeClr val="dk1"/>
                          </a:solidFill>
                          <a:latin typeface="Times" charset="0"/>
                          <a:ea typeface="Times" charset="0"/>
                          <a:cs typeface="Times" charset="0"/>
                        </a:rPr>
                        <a:t>Hydrofluorocarbon-23</a:t>
                      </a:r>
                      <a:endParaRPr lang="en-US" sz="1600" dirty="0">
                        <a:latin typeface="Times" charset="0"/>
                        <a:ea typeface="Times" charset="0"/>
                        <a:cs typeface="Times" charset="0"/>
                      </a:endParaRPr>
                    </a:p>
                  </a:txBody>
                  <a:tcPr/>
                </a:tc>
                <a:tc>
                  <a:txBody>
                    <a:bodyPr/>
                    <a:lstStyle/>
                    <a:p>
                      <a:pPr algn="ctr"/>
                      <a:r>
                        <a:rPr lang="en-US" sz="1600" dirty="0" smtClean="0">
                          <a:latin typeface="Times" charset="0"/>
                          <a:ea typeface="Times" charset="0"/>
                          <a:cs typeface="Times" charset="0"/>
                        </a:rPr>
                        <a:t>CHF</a:t>
                      </a:r>
                      <a:r>
                        <a:rPr lang="en-US" sz="1600" baseline="-25000" dirty="0" smtClean="0">
                          <a:latin typeface="Times" charset="0"/>
                          <a:ea typeface="Times" charset="0"/>
                          <a:cs typeface="Times" charset="0"/>
                        </a:rPr>
                        <a:t>3</a:t>
                      </a:r>
                      <a:endParaRPr lang="en-US" sz="1600" baseline="-25000" dirty="0">
                        <a:latin typeface="Times" charset="0"/>
                        <a:ea typeface="Times" charset="0"/>
                        <a:cs typeface="Times" charset="0"/>
                      </a:endParaRPr>
                    </a:p>
                  </a:txBody>
                  <a:tcPr/>
                </a:tc>
                <a:tc>
                  <a:txBody>
                    <a:bodyPr/>
                    <a:lstStyle/>
                    <a:p>
                      <a:pPr algn="ctr"/>
                      <a:r>
                        <a:rPr lang="en-US" sz="1600" dirty="0" smtClean="0">
                          <a:latin typeface="Times" charset="0"/>
                          <a:ea typeface="Times" charset="0"/>
                          <a:cs typeface="Times" charset="0"/>
                        </a:rPr>
                        <a:t>14,800</a:t>
                      </a:r>
                      <a:endParaRPr lang="en-US" sz="1600" dirty="0">
                        <a:latin typeface="Times" charset="0"/>
                        <a:ea typeface="Times" charset="0"/>
                        <a:cs typeface="Times" charset="0"/>
                      </a:endParaRPr>
                    </a:p>
                  </a:txBody>
                  <a:tcPr/>
                </a:tc>
              </a:tr>
              <a:tr h="361716">
                <a:tc>
                  <a:txBody>
                    <a:bodyPr/>
                    <a:lstStyle/>
                    <a:p>
                      <a:r>
                        <a:rPr lang="en-US" sz="1600" kern="1200" dirty="0" smtClean="0">
                          <a:solidFill>
                            <a:schemeClr val="dk1"/>
                          </a:solidFill>
                          <a:latin typeface="Times" charset="0"/>
                          <a:ea typeface="Times" charset="0"/>
                          <a:cs typeface="Times" charset="0"/>
                        </a:rPr>
                        <a:t>Hydrofluorocarbon-32</a:t>
                      </a:r>
                      <a:endParaRPr lang="en-US" sz="1600" dirty="0">
                        <a:latin typeface="Times" charset="0"/>
                        <a:ea typeface="Times" charset="0"/>
                        <a:cs typeface="Times" charset="0"/>
                      </a:endParaRPr>
                    </a:p>
                  </a:txBody>
                  <a:tcPr/>
                </a:tc>
                <a:tc>
                  <a:txBody>
                    <a:bodyPr/>
                    <a:lstStyle/>
                    <a:p>
                      <a:pPr algn="ctr"/>
                      <a:r>
                        <a:rPr lang="en-US" sz="1600" dirty="0" smtClean="0">
                          <a:latin typeface="Times" charset="0"/>
                          <a:ea typeface="Times" charset="0"/>
                          <a:cs typeface="Times" charset="0"/>
                        </a:rPr>
                        <a:t>CH</a:t>
                      </a:r>
                      <a:r>
                        <a:rPr lang="en-US" sz="1600" baseline="-25000" dirty="0" smtClean="0">
                          <a:latin typeface="Times" charset="0"/>
                          <a:ea typeface="Times" charset="0"/>
                          <a:cs typeface="Times" charset="0"/>
                        </a:rPr>
                        <a:t>2</a:t>
                      </a:r>
                      <a:r>
                        <a:rPr lang="en-US" sz="1600" dirty="0" smtClean="0">
                          <a:latin typeface="Times" charset="0"/>
                          <a:ea typeface="Times" charset="0"/>
                          <a:cs typeface="Times" charset="0"/>
                        </a:rPr>
                        <a:t>F</a:t>
                      </a:r>
                      <a:r>
                        <a:rPr lang="en-US" sz="1600" baseline="-25000" dirty="0" smtClean="0">
                          <a:latin typeface="Times" charset="0"/>
                          <a:ea typeface="Times" charset="0"/>
                          <a:cs typeface="Times" charset="0"/>
                        </a:rPr>
                        <a:t>2</a:t>
                      </a:r>
                      <a:endParaRPr lang="en-US" sz="1600" baseline="-25000" dirty="0">
                        <a:latin typeface="Times" charset="0"/>
                        <a:ea typeface="Times" charset="0"/>
                        <a:cs typeface="Times" charset="0"/>
                      </a:endParaRPr>
                    </a:p>
                  </a:txBody>
                  <a:tcPr/>
                </a:tc>
                <a:tc>
                  <a:txBody>
                    <a:bodyPr/>
                    <a:lstStyle/>
                    <a:p>
                      <a:pPr algn="ctr"/>
                      <a:r>
                        <a:rPr lang="en-US" sz="1600" dirty="0" smtClean="0">
                          <a:latin typeface="Times" charset="0"/>
                          <a:ea typeface="Times" charset="0"/>
                          <a:cs typeface="Times" charset="0"/>
                        </a:rPr>
                        <a:t>675</a:t>
                      </a:r>
                      <a:endParaRPr lang="en-US" sz="1600" dirty="0">
                        <a:latin typeface="Times" charset="0"/>
                        <a:ea typeface="Times" charset="0"/>
                        <a:cs typeface="Times" charset="0"/>
                      </a:endParaRPr>
                    </a:p>
                  </a:txBody>
                  <a:tcPr/>
                </a:tc>
              </a:tr>
              <a:tr h="361716">
                <a:tc>
                  <a:txBody>
                    <a:bodyPr/>
                    <a:lstStyle/>
                    <a:p>
                      <a:r>
                        <a:rPr lang="en-US" sz="1600" kern="1200" dirty="0" err="1" smtClean="0">
                          <a:solidFill>
                            <a:schemeClr val="dk1"/>
                          </a:solidFill>
                          <a:latin typeface="Times" charset="0"/>
                          <a:ea typeface="Times" charset="0"/>
                          <a:cs typeface="Times" charset="0"/>
                        </a:rPr>
                        <a:t>Perfluoromethane</a:t>
                      </a:r>
                      <a:endParaRPr lang="en-US" sz="1600" dirty="0">
                        <a:latin typeface="Times" charset="0"/>
                        <a:ea typeface="Times" charset="0"/>
                        <a:cs typeface="Times" charset="0"/>
                      </a:endParaRPr>
                    </a:p>
                  </a:txBody>
                  <a:tcPr/>
                </a:tc>
                <a:tc>
                  <a:txBody>
                    <a:bodyPr/>
                    <a:lstStyle/>
                    <a:p>
                      <a:pPr algn="ctr"/>
                      <a:r>
                        <a:rPr lang="en-US" sz="1600" dirty="0" smtClean="0">
                          <a:latin typeface="Times" charset="0"/>
                          <a:ea typeface="Times" charset="0"/>
                          <a:cs typeface="Times" charset="0"/>
                        </a:rPr>
                        <a:t>CF</a:t>
                      </a:r>
                      <a:r>
                        <a:rPr lang="en-US" sz="1600" baseline="-25000" dirty="0" smtClean="0">
                          <a:latin typeface="Times" charset="0"/>
                          <a:ea typeface="Times" charset="0"/>
                          <a:cs typeface="Times" charset="0"/>
                        </a:rPr>
                        <a:t>4</a:t>
                      </a:r>
                      <a:endParaRPr lang="en-US" sz="1600" baseline="-25000" dirty="0">
                        <a:latin typeface="Times" charset="0"/>
                        <a:ea typeface="Times" charset="0"/>
                        <a:cs typeface="Times" charset="0"/>
                      </a:endParaRPr>
                    </a:p>
                  </a:txBody>
                  <a:tcPr/>
                </a:tc>
                <a:tc>
                  <a:txBody>
                    <a:bodyPr/>
                    <a:lstStyle/>
                    <a:p>
                      <a:pPr algn="ctr"/>
                      <a:r>
                        <a:rPr lang="en-US" sz="1600" dirty="0" smtClean="0">
                          <a:latin typeface="Times" charset="0"/>
                          <a:ea typeface="Times" charset="0"/>
                          <a:cs typeface="Times" charset="0"/>
                        </a:rPr>
                        <a:t>7,390</a:t>
                      </a:r>
                      <a:endParaRPr lang="en-US" sz="1600" dirty="0">
                        <a:latin typeface="Times" charset="0"/>
                        <a:ea typeface="Times" charset="0"/>
                        <a:cs typeface="Times" charset="0"/>
                      </a:endParaRPr>
                    </a:p>
                  </a:txBody>
                  <a:tcPr/>
                </a:tc>
              </a:tr>
              <a:tr h="361716">
                <a:tc>
                  <a:txBody>
                    <a:bodyPr/>
                    <a:lstStyle/>
                    <a:p>
                      <a:r>
                        <a:rPr lang="en-US" sz="1600" kern="1200" dirty="0" err="1" smtClean="0">
                          <a:solidFill>
                            <a:schemeClr val="dk1"/>
                          </a:solidFill>
                          <a:latin typeface="Times" charset="0"/>
                          <a:ea typeface="Times" charset="0"/>
                          <a:cs typeface="Times" charset="0"/>
                        </a:rPr>
                        <a:t>Perfluoroethane</a:t>
                      </a:r>
                      <a:endParaRPr lang="en-US" sz="1600" dirty="0">
                        <a:latin typeface="Times" charset="0"/>
                        <a:ea typeface="Times" charset="0"/>
                        <a:cs typeface="Times" charset="0"/>
                      </a:endParaRPr>
                    </a:p>
                  </a:txBody>
                  <a:tcPr/>
                </a:tc>
                <a:tc>
                  <a:txBody>
                    <a:bodyPr/>
                    <a:lstStyle/>
                    <a:p>
                      <a:pPr algn="ctr"/>
                      <a:r>
                        <a:rPr lang="en-US" sz="1600" dirty="0" smtClean="0">
                          <a:latin typeface="Times" charset="0"/>
                          <a:ea typeface="Times" charset="0"/>
                          <a:cs typeface="Times" charset="0"/>
                        </a:rPr>
                        <a:t>C</a:t>
                      </a:r>
                      <a:r>
                        <a:rPr lang="en-US" sz="1600" baseline="-25000" dirty="0" smtClean="0">
                          <a:latin typeface="Times" charset="0"/>
                          <a:ea typeface="Times" charset="0"/>
                          <a:cs typeface="Times" charset="0"/>
                        </a:rPr>
                        <a:t>2</a:t>
                      </a:r>
                      <a:r>
                        <a:rPr lang="en-US" sz="1600" dirty="0" smtClean="0">
                          <a:latin typeface="Times" charset="0"/>
                          <a:ea typeface="Times" charset="0"/>
                          <a:cs typeface="Times" charset="0"/>
                        </a:rPr>
                        <a:t>F</a:t>
                      </a:r>
                      <a:r>
                        <a:rPr lang="en-US" sz="1600" baseline="-25000" dirty="0" smtClean="0">
                          <a:latin typeface="Times" charset="0"/>
                          <a:ea typeface="Times" charset="0"/>
                          <a:cs typeface="Times" charset="0"/>
                        </a:rPr>
                        <a:t>6</a:t>
                      </a:r>
                      <a:endParaRPr lang="en-US" sz="1600" baseline="-25000" dirty="0">
                        <a:latin typeface="Times" charset="0"/>
                        <a:ea typeface="Times" charset="0"/>
                        <a:cs typeface="Times" charset="0"/>
                      </a:endParaRPr>
                    </a:p>
                  </a:txBody>
                  <a:tcPr/>
                </a:tc>
                <a:tc>
                  <a:txBody>
                    <a:bodyPr/>
                    <a:lstStyle/>
                    <a:p>
                      <a:pPr algn="ctr"/>
                      <a:r>
                        <a:rPr lang="en-US" sz="1600" dirty="0" smtClean="0">
                          <a:latin typeface="Times" charset="0"/>
                          <a:ea typeface="Times" charset="0"/>
                          <a:cs typeface="Times" charset="0"/>
                        </a:rPr>
                        <a:t>12,200</a:t>
                      </a:r>
                      <a:endParaRPr lang="en-US" sz="1600" dirty="0">
                        <a:latin typeface="Times" charset="0"/>
                        <a:ea typeface="Times" charset="0"/>
                        <a:cs typeface="Times" charset="0"/>
                      </a:endParaRPr>
                    </a:p>
                  </a:txBody>
                  <a:tcPr/>
                </a:tc>
              </a:tr>
              <a:tr h="361716">
                <a:tc>
                  <a:txBody>
                    <a:bodyPr/>
                    <a:lstStyle/>
                    <a:p>
                      <a:r>
                        <a:rPr lang="en-US" sz="1600" kern="1200" dirty="0" err="1" smtClean="0">
                          <a:solidFill>
                            <a:schemeClr val="dk1"/>
                          </a:solidFill>
                          <a:latin typeface="Times" charset="0"/>
                          <a:ea typeface="Times" charset="0"/>
                          <a:cs typeface="Times" charset="0"/>
                        </a:rPr>
                        <a:t>Perfluoropropane</a:t>
                      </a:r>
                      <a:endParaRPr lang="en-US" sz="1600" dirty="0">
                        <a:latin typeface="Times" charset="0"/>
                        <a:ea typeface="Times" charset="0"/>
                        <a:cs typeface="Times" charset="0"/>
                      </a:endParaRPr>
                    </a:p>
                  </a:txBody>
                  <a:tcPr/>
                </a:tc>
                <a:tc>
                  <a:txBody>
                    <a:bodyPr/>
                    <a:lstStyle/>
                    <a:p>
                      <a:pPr algn="ctr"/>
                      <a:r>
                        <a:rPr lang="en-US" sz="1600" dirty="0" smtClean="0">
                          <a:latin typeface="Times" charset="0"/>
                          <a:ea typeface="Times" charset="0"/>
                          <a:cs typeface="Times" charset="0"/>
                        </a:rPr>
                        <a:t>C</a:t>
                      </a:r>
                      <a:r>
                        <a:rPr lang="en-US" sz="1600" baseline="-25000" dirty="0" smtClean="0">
                          <a:latin typeface="Times" charset="0"/>
                          <a:ea typeface="Times" charset="0"/>
                          <a:cs typeface="Times" charset="0"/>
                        </a:rPr>
                        <a:t>3</a:t>
                      </a:r>
                      <a:r>
                        <a:rPr lang="en-US" sz="1600" dirty="0" smtClean="0">
                          <a:latin typeface="Times" charset="0"/>
                          <a:ea typeface="Times" charset="0"/>
                          <a:cs typeface="Times" charset="0"/>
                        </a:rPr>
                        <a:t>F</a:t>
                      </a:r>
                      <a:r>
                        <a:rPr lang="en-US" sz="1600" baseline="-25000" dirty="0" smtClean="0">
                          <a:latin typeface="Times" charset="0"/>
                          <a:ea typeface="Times" charset="0"/>
                          <a:cs typeface="Times" charset="0"/>
                        </a:rPr>
                        <a:t>8</a:t>
                      </a:r>
                      <a:endParaRPr lang="en-US" sz="1600" baseline="-25000" dirty="0">
                        <a:latin typeface="Times" charset="0"/>
                        <a:ea typeface="Times" charset="0"/>
                        <a:cs typeface="Times" charset="0"/>
                      </a:endParaRPr>
                    </a:p>
                  </a:txBody>
                  <a:tcPr/>
                </a:tc>
                <a:tc>
                  <a:txBody>
                    <a:bodyPr/>
                    <a:lstStyle/>
                    <a:p>
                      <a:pPr algn="ctr"/>
                      <a:r>
                        <a:rPr lang="en-US" sz="1600" dirty="0" smtClean="0">
                          <a:latin typeface="Times" charset="0"/>
                          <a:ea typeface="Times" charset="0"/>
                          <a:cs typeface="Times" charset="0"/>
                        </a:rPr>
                        <a:t>8,830</a:t>
                      </a:r>
                      <a:endParaRPr lang="en-US" sz="1600" dirty="0">
                        <a:latin typeface="Times" charset="0"/>
                        <a:ea typeface="Times" charset="0"/>
                        <a:cs typeface="Times" charset="0"/>
                      </a:endParaRPr>
                    </a:p>
                  </a:txBody>
                  <a:tcPr/>
                </a:tc>
              </a:tr>
              <a:tr h="361716">
                <a:tc>
                  <a:txBody>
                    <a:bodyPr/>
                    <a:lstStyle/>
                    <a:p>
                      <a:r>
                        <a:rPr lang="en-US" sz="1600" kern="1200" dirty="0" err="1" smtClean="0">
                          <a:solidFill>
                            <a:schemeClr val="dk1"/>
                          </a:solidFill>
                          <a:latin typeface="Times" charset="0"/>
                          <a:ea typeface="Times" charset="0"/>
                          <a:cs typeface="Times" charset="0"/>
                        </a:rPr>
                        <a:t>Perfluorobutane</a:t>
                      </a:r>
                      <a:endParaRPr lang="en-US" sz="1600" dirty="0">
                        <a:latin typeface="Times" charset="0"/>
                        <a:ea typeface="Times" charset="0"/>
                        <a:cs typeface="Times" charset="0"/>
                      </a:endParaRPr>
                    </a:p>
                  </a:txBody>
                  <a:tcPr/>
                </a:tc>
                <a:tc>
                  <a:txBody>
                    <a:bodyPr/>
                    <a:lstStyle/>
                    <a:p>
                      <a:pPr algn="ctr"/>
                      <a:r>
                        <a:rPr lang="en-US" sz="1600" dirty="0" smtClean="0">
                          <a:latin typeface="Times" charset="0"/>
                          <a:ea typeface="Times" charset="0"/>
                          <a:cs typeface="Times" charset="0"/>
                        </a:rPr>
                        <a:t>C</a:t>
                      </a:r>
                      <a:r>
                        <a:rPr lang="en-US" sz="1600" baseline="-25000" dirty="0" smtClean="0">
                          <a:latin typeface="Times" charset="0"/>
                          <a:ea typeface="Times" charset="0"/>
                          <a:cs typeface="Times" charset="0"/>
                        </a:rPr>
                        <a:t>4</a:t>
                      </a:r>
                      <a:r>
                        <a:rPr lang="en-US" sz="1600" dirty="0" smtClean="0">
                          <a:latin typeface="Times" charset="0"/>
                          <a:ea typeface="Times" charset="0"/>
                          <a:cs typeface="Times" charset="0"/>
                        </a:rPr>
                        <a:t>F</a:t>
                      </a:r>
                      <a:r>
                        <a:rPr lang="en-US" sz="1600" baseline="-25000" dirty="0" smtClean="0">
                          <a:latin typeface="Times" charset="0"/>
                          <a:ea typeface="Times" charset="0"/>
                          <a:cs typeface="Times" charset="0"/>
                        </a:rPr>
                        <a:t>10</a:t>
                      </a:r>
                      <a:endParaRPr lang="en-US" sz="1600" baseline="-25000" dirty="0">
                        <a:latin typeface="Times" charset="0"/>
                        <a:ea typeface="Times" charset="0"/>
                        <a:cs typeface="Times" charset="0"/>
                      </a:endParaRPr>
                    </a:p>
                  </a:txBody>
                  <a:tcPr/>
                </a:tc>
                <a:tc>
                  <a:txBody>
                    <a:bodyPr/>
                    <a:lstStyle/>
                    <a:p>
                      <a:pPr algn="ctr"/>
                      <a:r>
                        <a:rPr lang="en-US" sz="1600" dirty="0" smtClean="0">
                          <a:latin typeface="Times" charset="0"/>
                          <a:ea typeface="Times" charset="0"/>
                          <a:cs typeface="Times" charset="0"/>
                        </a:rPr>
                        <a:t>8,860</a:t>
                      </a:r>
                      <a:endParaRPr lang="en-US" sz="1600" dirty="0">
                        <a:latin typeface="Times" charset="0"/>
                        <a:ea typeface="Times" charset="0"/>
                        <a:cs typeface="Times" charset="0"/>
                      </a:endParaRPr>
                    </a:p>
                  </a:txBody>
                  <a:tcPr/>
                </a:tc>
              </a:tr>
              <a:tr h="361716">
                <a:tc>
                  <a:txBody>
                    <a:bodyPr/>
                    <a:lstStyle/>
                    <a:p>
                      <a:r>
                        <a:rPr lang="en-US" sz="1600" kern="1200" dirty="0" smtClean="0">
                          <a:solidFill>
                            <a:schemeClr val="dk1"/>
                          </a:solidFill>
                          <a:latin typeface="Times" charset="0"/>
                          <a:ea typeface="Times" charset="0"/>
                          <a:cs typeface="Times" charset="0"/>
                        </a:rPr>
                        <a:t>Perfluorocyclobutane</a:t>
                      </a:r>
                      <a:endParaRPr lang="en-US" sz="1600" dirty="0">
                        <a:latin typeface="Times" charset="0"/>
                        <a:ea typeface="Times" charset="0"/>
                        <a:cs typeface="Times" charset="0"/>
                      </a:endParaRPr>
                    </a:p>
                  </a:txBody>
                  <a:tcPr/>
                </a:tc>
                <a:tc>
                  <a:txBody>
                    <a:bodyPr/>
                    <a:lstStyle/>
                    <a:p>
                      <a:pPr algn="ctr"/>
                      <a:r>
                        <a:rPr lang="en-US" sz="1600" dirty="0" smtClean="0">
                          <a:latin typeface="Times" charset="0"/>
                          <a:ea typeface="Times" charset="0"/>
                          <a:cs typeface="Times" charset="0"/>
                        </a:rPr>
                        <a:t>c-C</a:t>
                      </a:r>
                      <a:r>
                        <a:rPr lang="en-US" sz="1600" baseline="-25000" dirty="0" smtClean="0">
                          <a:latin typeface="Times" charset="0"/>
                          <a:ea typeface="Times" charset="0"/>
                          <a:cs typeface="Times" charset="0"/>
                        </a:rPr>
                        <a:t>4</a:t>
                      </a:r>
                      <a:r>
                        <a:rPr lang="en-US" sz="1600" dirty="0" smtClean="0">
                          <a:latin typeface="Times" charset="0"/>
                          <a:ea typeface="Times" charset="0"/>
                          <a:cs typeface="Times" charset="0"/>
                        </a:rPr>
                        <a:t>F</a:t>
                      </a:r>
                      <a:r>
                        <a:rPr lang="en-US" sz="1600" baseline="-25000" dirty="0" smtClean="0">
                          <a:latin typeface="Times" charset="0"/>
                          <a:ea typeface="Times" charset="0"/>
                          <a:cs typeface="Times" charset="0"/>
                        </a:rPr>
                        <a:t>8</a:t>
                      </a:r>
                      <a:endParaRPr lang="en-US" sz="1600" baseline="-25000" dirty="0">
                        <a:latin typeface="Times" charset="0"/>
                        <a:ea typeface="Times" charset="0"/>
                        <a:cs typeface="Times" charset="0"/>
                      </a:endParaRPr>
                    </a:p>
                  </a:txBody>
                  <a:tcPr/>
                </a:tc>
                <a:tc>
                  <a:txBody>
                    <a:bodyPr/>
                    <a:lstStyle/>
                    <a:p>
                      <a:pPr algn="ctr"/>
                      <a:r>
                        <a:rPr lang="en-US" sz="1600" dirty="0" smtClean="0">
                          <a:latin typeface="Times" charset="0"/>
                          <a:ea typeface="Times" charset="0"/>
                          <a:cs typeface="Times" charset="0"/>
                        </a:rPr>
                        <a:t>10,300</a:t>
                      </a:r>
                      <a:endParaRPr lang="en-US" sz="1600" dirty="0">
                        <a:latin typeface="Times" charset="0"/>
                        <a:ea typeface="Times" charset="0"/>
                        <a:cs typeface="Times" charset="0"/>
                      </a:endParaRPr>
                    </a:p>
                  </a:txBody>
                  <a:tcPr/>
                </a:tc>
              </a:tr>
              <a:tr h="361716">
                <a:tc>
                  <a:txBody>
                    <a:bodyPr/>
                    <a:lstStyle/>
                    <a:p>
                      <a:r>
                        <a:rPr lang="en-US" sz="1600" kern="1200" dirty="0" err="1" smtClean="0">
                          <a:solidFill>
                            <a:schemeClr val="dk1"/>
                          </a:solidFill>
                          <a:latin typeface="Times" charset="0"/>
                          <a:ea typeface="Times" charset="0"/>
                          <a:cs typeface="Times" charset="0"/>
                        </a:rPr>
                        <a:t>Perfluoropentane</a:t>
                      </a:r>
                      <a:endParaRPr lang="en-US" sz="1600" dirty="0">
                        <a:latin typeface="Times" charset="0"/>
                        <a:ea typeface="Times" charset="0"/>
                        <a:cs typeface="Times" charset="0"/>
                      </a:endParaRPr>
                    </a:p>
                  </a:txBody>
                  <a:tcPr/>
                </a:tc>
                <a:tc>
                  <a:txBody>
                    <a:bodyPr/>
                    <a:lstStyle/>
                    <a:p>
                      <a:pPr algn="ctr"/>
                      <a:r>
                        <a:rPr lang="en-US" sz="1600" dirty="0" smtClean="0">
                          <a:latin typeface="Times" charset="0"/>
                          <a:ea typeface="Times" charset="0"/>
                          <a:cs typeface="Times" charset="0"/>
                        </a:rPr>
                        <a:t>C</a:t>
                      </a:r>
                      <a:r>
                        <a:rPr lang="en-US" sz="1600" baseline="-25000" dirty="0" smtClean="0">
                          <a:latin typeface="Times" charset="0"/>
                          <a:ea typeface="Times" charset="0"/>
                          <a:cs typeface="Times" charset="0"/>
                        </a:rPr>
                        <a:t>5</a:t>
                      </a:r>
                      <a:r>
                        <a:rPr lang="en-US" sz="1600" dirty="0" smtClean="0">
                          <a:latin typeface="Times" charset="0"/>
                          <a:ea typeface="Times" charset="0"/>
                          <a:cs typeface="Times" charset="0"/>
                        </a:rPr>
                        <a:t>F</a:t>
                      </a:r>
                      <a:r>
                        <a:rPr lang="en-US" sz="1600" baseline="-25000" dirty="0" smtClean="0">
                          <a:latin typeface="Times" charset="0"/>
                          <a:ea typeface="Times" charset="0"/>
                          <a:cs typeface="Times" charset="0"/>
                        </a:rPr>
                        <a:t>12</a:t>
                      </a:r>
                      <a:endParaRPr lang="en-US" sz="1600" baseline="-25000" dirty="0">
                        <a:latin typeface="Times" charset="0"/>
                        <a:ea typeface="Times" charset="0"/>
                        <a:cs typeface="Times" charset="0"/>
                      </a:endParaRPr>
                    </a:p>
                  </a:txBody>
                  <a:tcPr/>
                </a:tc>
                <a:tc>
                  <a:txBody>
                    <a:bodyPr/>
                    <a:lstStyle/>
                    <a:p>
                      <a:pPr algn="ctr"/>
                      <a:r>
                        <a:rPr lang="en-US" sz="1600" dirty="0" smtClean="0">
                          <a:latin typeface="Times" charset="0"/>
                          <a:ea typeface="Times" charset="0"/>
                          <a:cs typeface="Times" charset="0"/>
                        </a:rPr>
                        <a:t>13,300</a:t>
                      </a:r>
                      <a:endParaRPr lang="en-US" sz="1600" dirty="0">
                        <a:latin typeface="Times" charset="0"/>
                        <a:ea typeface="Times" charset="0"/>
                        <a:cs typeface="Times" charset="0"/>
                      </a:endParaRPr>
                    </a:p>
                  </a:txBody>
                  <a:tcPr/>
                </a:tc>
              </a:tr>
              <a:tr h="361716">
                <a:tc>
                  <a:txBody>
                    <a:bodyPr/>
                    <a:lstStyle/>
                    <a:p>
                      <a:r>
                        <a:rPr lang="en-US" sz="1600" kern="1200" dirty="0" err="1" smtClean="0">
                          <a:solidFill>
                            <a:schemeClr val="dk1"/>
                          </a:solidFill>
                          <a:latin typeface="Times" charset="0"/>
                          <a:ea typeface="Times" charset="0"/>
                          <a:cs typeface="Times" charset="0"/>
                        </a:rPr>
                        <a:t>Perfluorohexane</a:t>
                      </a:r>
                      <a:endParaRPr lang="en-US" sz="1600" dirty="0">
                        <a:latin typeface="Times" charset="0"/>
                        <a:ea typeface="Times" charset="0"/>
                        <a:cs typeface="Times" charset="0"/>
                      </a:endParaRPr>
                    </a:p>
                  </a:txBody>
                  <a:tcPr/>
                </a:tc>
                <a:tc>
                  <a:txBody>
                    <a:bodyPr/>
                    <a:lstStyle/>
                    <a:p>
                      <a:pPr algn="ctr"/>
                      <a:r>
                        <a:rPr lang="en-US" sz="1600" dirty="0" smtClean="0">
                          <a:latin typeface="Times" charset="0"/>
                          <a:ea typeface="Times" charset="0"/>
                          <a:cs typeface="Times" charset="0"/>
                        </a:rPr>
                        <a:t>C</a:t>
                      </a:r>
                      <a:r>
                        <a:rPr lang="en-US" sz="1600" baseline="-25000" dirty="0" smtClean="0">
                          <a:latin typeface="Times" charset="0"/>
                          <a:ea typeface="Times" charset="0"/>
                          <a:cs typeface="Times" charset="0"/>
                        </a:rPr>
                        <a:t>6</a:t>
                      </a:r>
                      <a:r>
                        <a:rPr lang="en-US" sz="1600" dirty="0" smtClean="0">
                          <a:latin typeface="Times" charset="0"/>
                          <a:ea typeface="Times" charset="0"/>
                          <a:cs typeface="Times" charset="0"/>
                        </a:rPr>
                        <a:t>F</a:t>
                      </a:r>
                      <a:r>
                        <a:rPr lang="en-US" sz="1600" baseline="-25000" dirty="0" smtClean="0">
                          <a:latin typeface="Times" charset="0"/>
                          <a:ea typeface="Times" charset="0"/>
                          <a:cs typeface="Times" charset="0"/>
                        </a:rPr>
                        <a:t>14</a:t>
                      </a:r>
                      <a:endParaRPr lang="en-US" sz="1600" baseline="-25000" dirty="0">
                        <a:latin typeface="Times" charset="0"/>
                        <a:ea typeface="Times" charset="0"/>
                        <a:cs typeface="Times" charset="0"/>
                      </a:endParaRPr>
                    </a:p>
                  </a:txBody>
                  <a:tcPr/>
                </a:tc>
                <a:tc>
                  <a:txBody>
                    <a:bodyPr/>
                    <a:lstStyle/>
                    <a:p>
                      <a:pPr algn="ctr"/>
                      <a:r>
                        <a:rPr lang="en-US" sz="1600" dirty="0" smtClean="0">
                          <a:latin typeface="Times" charset="0"/>
                          <a:ea typeface="Times" charset="0"/>
                          <a:cs typeface="Times" charset="0"/>
                        </a:rPr>
                        <a:t>9,300</a:t>
                      </a:r>
                      <a:endParaRPr lang="en-US" sz="1600" dirty="0">
                        <a:latin typeface="Times" charset="0"/>
                        <a:ea typeface="Times" charset="0"/>
                        <a:cs typeface="Times" charset="0"/>
                      </a:endParaRPr>
                    </a:p>
                  </a:txBody>
                  <a:tcPr/>
                </a:tc>
              </a:tr>
            </a:tbl>
          </a:graphicData>
        </a:graphic>
      </p:graphicFrame>
    </p:spTree>
    <p:extLst>
      <p:ext uri="{BB962C8B-B14F-4D97-AF65-F5344CB8AC3E}">
        <p14:creationId xmlns:p14="http://schemas.microsoft.com/office/powerpoint/2010/main" val="20036818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Natural vs. Enhanced CO</a:t>
            </a:r>
            <a:r>
              <a:rPr lang="en-US" baseline="-25000" dirty="0" smtClean="0"/>
              <a:t>2</a:t>
            </a:r>
            <a:endParaRPr lang="en-US" baseline="-250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47776" y="1824248"/>
            <a:ext cx="7531261" cy="4443444"/>
          </a:xfrm>
        </p:spPr>
      </p:pic>
    </p:spTree>
    <p:extLst>
      <p:ext uri="{BB962C8B-B14F-4D97-AF65-F5344CB8AC3E}">
        <p14:creationId xmlns:p14="http://schemas.microsoft.com/office/powerpoint/2010/main" val="27277468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975" y="533400"/>
            <a:ext cx="10725659" cy="990600"/>
          </a:xfrm>
        </p:spPr>
        <p:txBody>
          <a:bodyPr>
            <a:normAutofit/>
          </a:bodyPr>
          <a:lstStyle/>
          <a:p>
            <a:r>
              <a:rPr lang="en-US" sz="3600" dirty="0" smtClean="0"/>
              <a:t>Global CO</a:t>
            </a:r>
            <a:r>
              <a:rPr lang="en-US" sz="3600" baseline="-25000" dirty="0" smtClean="0"/>
              <a:t>2</a:t>
            </a:r>
            <a:r>
              <a:rPr lang="en-US" sz="3600" dirty="0" smtClean="0"/>
              <a:t> Concentrations are at Historic Levels</a:t>
            </a:r>
            <a:endParaRPr lang="en-US" sz="3600" dirty="0"/>
          </a:p>
        </p:txBody>
      </p:sp>
      <p:pic>
        <p:nvPicPr>
          <p:cNvPr id="4" name="Picture 7" descr="C:\Users\lbernacchi\Documents\Dropbox\NKNWebREACCH\jenn\logos\REACCH_logo no words clear background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7555" y="5999659"/>
            <a:ext cx="854710" cy="69677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981200" y="5999659"/>
            <a:ext cx="7391400" cy="369332"/>
          </a:xfrm>
          <a:prstGeom prst="rect">
            <a:avLst/>
          </a:prstGeom>
          <a:noFill/>
        </p:spPr>
        <p:txBody>
          <a:bodyPr wrap="square" rtlCol="0">
            <a:spAutoFit/>
          </a:bodyPr>
          <a:lstStyle/>
          <a:p>
            <a:endParaRPr lang="en-US"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62745" t="53774" r="6951" b="11845"/>
          <a:stretch/>
        </p:blipFill>
        <p:spPr>
          <a:xfrm>
            <a:off x="8559549" y="4217158"/>
            <a:ext cx="2338086" cy="1782501"/>
          </a:xfrm>
          <a:prstGeom prst="rect">
            <a:avLst/>
          </a:prstGeom>
        </p:spPr>
      </p:pic>
      <p:pic>
        <p:nvPicPr>
          <p:cNvPr id="8" name="Picture 7"/>
          <p:cNvPicPr>
            <a:picLocks noChangeAspect="1"/>
          </p:cNvPicPr>
          <p:nvPr/>
        </p:nvPicPr>
        <p:blipFill>
          <a:blip r:embed="rId5"/>
          <a:stretch>
            <a:fillRect/>
          </a:stretch>
        </p:blipFill>
        <p:spPr>
          <a:xfrm>
            <a:off x="613458" y="1312851"/>
            <a:ext cx="7087170" cy="5545149"/>
          </a:xfrm>
          <a:prstGeom prst="rect">
            <a:avLst/>
          </a:prstGeom>
        </p:spPr>
      </p:pic>
    </p:spTree>
    <p:extLst>
      <p:ext uri="{BB962C8B-B14F-4D97-AF65-F5344CB8AC3E}">
        <p14:creationId xmlns:p14="http://schemas.microsoft.com/office/powerpoint/2010/main" val="2135562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What are the sources of greenhouse gasses?</a:t>
            </a:r>
            <a:endParaRPr lang="en-US" dirty="0"/>
          </a:p>
        </p:txBody>
      </p:sp>
      <p:sp>
        <p:nvSpPr>
          <p:cNvPr id="8" name="Text Placeholder 7"/>
          <p:cNvSpPr>
            <a:spLocks noGrp="1"/>
          </p:cNvSpPr>
          <p:nvPr>
            <p:ph type="body" idx="1"/>
          </p:nvPr>
        </p:nvSpPr>
        <p:spPr/>
        <p:txBody>
          <a:bodyPr/>
          <a:lstStyle/>
          <a:p>
            <a:endParaRPr lang="en-US"/>
          </a:p>
        </p:txBody>
      </p:sp>
      <p:sp>
        <p:nvSpPr>
          <p:cNvPr id="5" name="Footer Placeholder 4"/>
          <p:cNvSpPr>
            <a:spLocks noGrp="1"/>
          </p:cNvSpPr>
          <p:nvPr>
            <p:ph type="ftr" sz="quarter" idx="11"/>
          </p:nvPr>
        </p:nvSpPr>
        <p:spPr/>
        <p:txBody>
          <a:bodyPr/>
          <a:lstStyle/>
          <a:p>
            <a:pPr algn="r"/>
            <a:r>
              <a:rPr lang="en-US" smtClean="0"/>
              <a:t>Climate &amp; Agro-Ecozones</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14</a:t>
            </a:fld>
            <a:endParaRPr lang="en-US"/>
          </a:p>
        </p:txBody>
      </p:sp>
    </p:spTree>
    <p:extLst>
      <p:ext uri="{BB962C8B-B14F-4D97-AF65-F5344CB8AC3E}">
        <p14:creationId xmlns:p14="http://schemas.microsoft.com/office/powerpoint/2010/main" val="2034837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1" y="381000"/>
            <a:ext cx="9109841" cy="650278"/>
          </a:xfrm>
        </p:spPr>
        <p:txBody>
          <a:bodyPr>
            <a:normAutofit/>
          </a:bodyPr>
          <a:lstStyle/>
          <a:p>
            <a:r>
              <a:rPr lang="en-US" sz="3200" dirty="0"/>
              <a:t>Total U.S. Greenhouse Gas Emissions</a:t>
            </a:r>
          </a:p>
        </p:txBody>
      </p:sp>
      <p:sp>
        <p:nvSpPr>
          <p:cNvPr id="6" name="Text Placeholder 5"/>
          <p:cNvSpPr>
            <a:spLocks noGrp="1"/>
          </p:cNvSpPr>
          <p:nvPr>
            <p:ph type="body" sz="half" idx="2"/>
          </p:nvPr>
        </p:nvSpPr>
        <p:spPr>
          <a:xfrm>
            <a:off x="7079420" y="6415636"/>
            <a:ext cx="1733070" cy="347379"/>
          </a:xfrm>
        </p:spPr>
        <p:txBody>
          <a:bodyPr/>
          <a:lstStyle/>
          <a:p>
            <a:r>
              <a:rPr lang="en-US" dirty="0" smtClean="0"/>
              <a:t>Source: </a:t>
            </a:r>
            <a:r>
              <a:rPr lang="en-US" dirty="0" err="1" smtClean="0"/>
              <a:t>EPA.gov</a:t>
            </a:r>
            <a:endParaRPr lang="en-US" dirty="0"/>
          </a:p>
        </p:txBody>
      </p:sp>
      <p:pic>
        <p:nvPicPr>
          <p:cNvPr id="12290" name="Picture 2" descr="C:\Users\lbernacchi\Documents\Dropbox\REACCHLeighPrivate\Presentations and Posters\Science On Tap\images\sources-agriculture.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1" y="1192228"/>
            <a:ext cx="6100523" cy="566577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009064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Observed Temperature Changes</a:t>
            </a:r>
            <a:endParaRPr lang="en-US" dirty="0"/>
          </a:p>
        </p:txBody>
      </p:sp>
      <p:sp>
        <p:nvSpPr>
          <p:cNvPr id="2" name="Content Placeholder 1"/>
          <p:cNvSpPr>
            <a:spLocks noGrp="1"/>
          </p:cNvSpPr>
          <p:nvPr>
            <p:ph idx="1"/>
          </p:nvPr>
        </p:nvSpPr>
        <p:spPr/>
        <p:txBody>
          <a:bodyPr>
            <a:normAutofit/>
          </a:bodyPr>
          <a:lstStyle/>
          <a:p>
            <a:r>
              <a:rPr lang="en-US" dirty="0" smtClean="0"/>
              <a:t>Intergovernmental panel on climate change (IPCC)</a:t>
            </a:r>
          </a:p>
          <a:p>
            <a:pPr lvl="1"/>
            <a:r>
              <a:rPr lang="en-US" dirty="0" smtClean="0"/>
              <a:t>World Meteorological Organization and UN Environment Program</a:t>
            </a:r>
          </a:p>
          <a:p>
            <a:pPr lvl="1"/>
            <a:r>
              <a:rPr lang="en-US" dirty="0" smtClean="0"/>
              <a:t>195 members</a:t>
            </a:r>
          </a:p>
          <a:p>
            <a:pPr lvl="1"/>
            <a:r>
              <a:rPr lang="en-US" dirty="0" smtClean="0"/>
              <a:t>Reports are authored by hundreds of leading scientists</a:t>
            </a:r>
            <a:endParaRPr lang="en-US" dirty="0"/>
          </a:p>
          <a:p>
            <a:r>
              <a:rPr lang="en-US" dirty="0" smtClean="0"/>
              <a:t>“Warming </a:t>
            </a:r>
            <a:r>
              <a:rPr lang="en-US" dirty="0"/>
              <a:t>of the climate system is unequivocal, and since the 1950s, many of the observed changes are unprecedented over decades to millennia. The atmosphere and ocean have warmed, the amounts of snow and ice have diminished, sea level has risen, and the concentrations of greenhouse gases have increased.”</a:t>
            </a:r>
          </a:p>
          <a:p>
            <a:pPr lvl="1"/>
            <a:endParaRPr lang="en-US" dirty="0" smtClean="0"/>
          </a:p>
          <a:p>
            <a:pPr marL="365760" lvl="1" indent="0">
              <a:buNone/>
            </a:pPr>
            <a:endParaRPr lang="en-US" dirty="0" smtClean="0"/>
          </a:p>
        </p:txBody>
      </p:sp>
      <p:sp>
        <p:nvSpPr>
          <p:cNvPr id="4" name="TextBox 3"/>
          <p:cNvSpPr txBox="1"/>
          <p:nvPr/>
        </p:nvSpPr>
        <p:spPr>
          <a:xfrm>
            <a:off x="4308858" y="6424695"/>
            <a:ext cx="3531864" cy="369332"/>
          </a:xfrm>
          <a:prstGeom prst="rect">
            <a:avLst/>
          </a:prstGeom>
          <a:noFill/>
        </p:spPr>
        <p:txBody>
          <a:bodyPr wrap="none" rtlCol="0">
            <a:spAutoFit/>
          </a:bodyPr>
          <a:lstStyle/>
          <a:p>
            <a:r>
              <a:rPr lang="en-US" dirty="0"/>
              <a:t>IPCC Assessment Report (2014)</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0968" y="1283172"/>
            <a:ext cx="7052119" cy="4939975"/>
          </a:xfrm>
          <a:prstGeom prst="rect">
            <a:avLst/>
          </a:prstGeom>
        </p:spPr>
      </p:pic>
      <p:sp>
        <p:nvSpPr>
          <p:cNvPr id="6" name="TextBox 5"/>
          <p:cNvSpPr txBox="1"/>
          <p:nvPr/>
        </p:nvSpPr>
        <p:spPr>
          <a:xfrm>
            <a:off x="1746972" y="6147697"/>
            <a:ext cx="2376130" cy="646331"/>
          </a:xfrm>
          <a:prstGeom prst="rect">
            <a:avLst/>
          </a:prstGeom>
          <a:solidFill>
            <a:schemeClr val="bg2">
              <a:lumMod val="75000"/>
            </a:schemeClr>
          </a:solidFill>
          <a:ln>
            <a:solidFill>
              <a:schemeClr val="tx1"/>
            </a:solidFill>
          </a:ln>
        </p:spPr>
        <p:txBody>
          <a:bodyPr wrap="square" rtlCol="0">
            <a:spAutoFit/>
          </a:bodyPr>
          <a:lstStyle/>
          <a:p>
            <a:r>
              <a:rPr lang="en-US" sz="3600" dirty="0"/>
              <a:t>.85 deg. C </a:t>
            </a:r>
          </a:p>
        </p:txBody>
      </p:sp>
    </p:spTree>
    <p:extLst>
      <p:ext uri="{BB962C8B-B14F-4D97-AF65-F5344CB8AC3E}">
        <p14:creationId xmlns:p14="http://schemas.microsoft.com/office/powerpoint/2010/main" val="388130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How is the Weather Changing?</a:t>
            </a:r>
            <a:endParaRPr lang="en-US" dirty="0">
              <a:solidFill>
                <a:schemeClr val="bg1"/>
              </a:solidFill>
            </a:endParaRPr>
          </a:p>
        </p:txBody>
      </p:sp>
      <p:sp>
        <p:nvSpPr>
          <p:cNvPr id="3" name="Text Placeholder 2"/>
          <p:cNvSpPr>
            <a:spLocks noGrp="1"/>
          </p:cNvSpPr>
          <p:nvPr>
            <p:ph type="body" idx="1"/>
          </p:nvPr>
        </p:nvSpPr>
        <p:spPr/>
        <p:txBody>
          <a:bodyPr/>
          <a:lstStyle/>
          <a:p>
            <a:r>
              <a:rPr lang="en-US" dirty="0" smtClean="0">
                <a:solidFill>
                  <a:schemeClr val="bg2"/>
                </a:solidFill>
              </a:rPr>
              <a:t>What do the following images tell us?</a:t>
            </a:r>
            <a:endParaRPr lang="en-US" dirty="0">
              <a:solidFill>
                <a:schemeClr val="bg2"/>
              </a:solidFill>
            </a:endParaRPr>
          </a:p>
        </p:txBody>
      </p:sp>
      <p:sp>
        <p:nvSpPr>
          <p:cNvPr id="4" name="Footer Placeholder 3"/>
          <p:cNvSpPr>
            <a:spLocks noGrp="1"/>
          </p:cNvSpPr>
          <p:nvPr>
            <p:ph type="ftr" sz="quarter" idx="11"/>
          </p:nvPr>
        </p:nvSpPr>
        <p:spPr/>
        <p:txBody>
          <a:bodyPr/>
          <a:lstStyle/>
          <a:p>
            <a:pPr algn="r"/>
            <a:r>
              <a:rPr lang="en-US" smtClean="0"/>
              <a:t>Climate &amp; Agro-Ecozones</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17</a:t>
            </a:fld>
            <a:endParaRPr lang="en-US"/>
          </a:p>
        </p:txBody>
      </p:sp>
    </p:spTree>
    <p:extLst>
      <p:ext uri="{BB962C8B-B14F-4D97-AF65-F5344CB8AC3E}">
        <p14:creationId xmlns:p14="http://schemas.microsoft.com/office/powerpoint/2010/main" val="26308930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0" y="355800"/>
            <a:ext cx="9144000" cy="633292"/>
          </a:xfrm>
          <a:solidFill>
            <a:schemeClr val="bg1">
              <a:lumMod val="75000"/>
            </a:schemeClr>
          </a:solidFill>
        </p:spPr>
        <p:txBody>
          <a:bodyPr>
            <a:normAutofit fontScale="90000"/>
          </a:bodyPr>
          <a:lstStyle/>
          <a:p>
            <a:pPr algn="ctr"/>
            <a:r>
              <a:rPr lang="en-US" sz="3600" dirty="0"/>
              <a:t>May 2015 was wettest month ever recorded in U.S</a:t>
            </a:r>
            <a:r>
              <a:rPr lang="en-US" dirty="0"/>
              <a:t>.</a:t>
            </a:r>
          </a:p>
        </p:txBody>
      </p:sp>
      <p:sp>
        <p:nvSpPr>
          <p:cNvPr id="6" name="Content Placeholder 5"/>
          <p:cNvSpPr>
            <a:spLocks noGrp="1"/>
          </p:cNvSpPr>
          <p:nvPr>
            <p:ph idx="1"/>
          </p:nvPr>
        </p:nvSpPr>
        <p:spPr/>
        <p:txBody>
          <a:bodyPr/>
          <a:lstStyle/>
          <a:p>
            <a:endParaRPr lang="en-US"/>
          </a:p>
        </p:txBody>
      </p:sp>
      <p:sp>
        <p:nvSpPr>
          <p:cNvPr id="2" name="Footer Placeholder 1"/>
          <p:cNvSpPr>
            <a:spLocks noGrp="1"/>
          </p:cNvSpPr>
          <p:nvPr>
            <p:ph type="ftr" sz="quarter" idx="11"/>
          </p:nvPr>
        </p:nvSpPr>
        <p:spPr/>
        <p:txBody>
          <a:bodyPr/>
          <a:lstStyle/>
          <a:p>
            <a:pPr algn="r"/>
            <a:r>
              <a:rPr lang="en-US" smtClean="0"/>
              <a:t>Climate &amp; Agro-Ecozones</a:t>
            </a:r>
            <a:endParaRPr lang="en-US" dirty="0"/>
          </a:p>
        </p:txBody>
      </p:sp>
      <p:sp>
        <p:nvSpPr>
          <p:cNvPr id="3" name="Slide Number Placeholder 2"/>
          <p:cNvSpPr>
            <a:spLocks noGrp="1"/>
          </p:cNvSpPr>
          <p:nvPr>
            <p:ph type="sldNum" sz="quarter" idx="12"/>
          </p:nvPr>
        </p:nvSpPr>
        <p:spPr/>
        <p:txBody>
          <a:bodyPr/>
          <a:lstStyle/>
          <a:p>
            <a:fld id="{0CFEC368-1D7A-4F81-ABF6-AE0E36BAF64C}" type="slidenum">
              <a:rPr lang="en-US" smtClean="0"/>
              <a:pPr/>
              <a:t>18</a:t>
            </a:fld>
            <a:endParaRPr lang="en-US"/>
          </a:p>
        </p:txBody>
      </p:sp>
      <p:pic>
        <p:nvPicPr>
          <p:cNvPr id="4" name="Picture 3"/>
          <p:cNvPicPr>
            <a:picLocks noChangeAspect="1"/>
          </p:cNvPicPr>
          <p:nvPr/>
        </p:nvPicPr>
        <p:blipFill>
          <a:blip r:embed="rId3"/>
          <a:stretch>
            <a:fillRect/>
          </a:stretch>
        </p:blipFill>
        <p:spPr>
          <a:xfrm>
            <a:off x="1523999" y="989093"/>
            <a:ext cx="8255552" cy="5898725"/>
          </a:xfrm>
          <a:prstGeom prst="rect">
            <a:avLst/>
          </a:prstGeom>
        </p:spPr>
      </p:pic>
    </p:spTree>
    <p:extLst>
      <p:ext uri="{BB962C8B-B14F-4D97-AF65-F5344CB8AC3E}">
        <p14:creationId xmlns:p14="http://schemas.microsoft.com/office/powerpoint/2010/main" val="20141520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lgn="r"/>
            <a:r>
              <a:rPr lang="en-US" smtClean="0"/>
              <a:t>Climate &amp; Agro-Ecozones</a:t>
            </a:r>
            <a:endParaRPr lang="en-US" dirty="0"/>
          </a:p>
        </p:txBody>
      </p:sp>
      <p:pic>
        <p:nvPicPr>
          <p:cNvPr id="4" name="Picture 3"/>
          <p:cNvPicPr>
            <a:picLocks noChangeAspect="1"/>
          </p:cNvPicPr>
          <p:nvPr/>
        </p:nvPicPr>
        <p:blipFill>
          <a:blip r:embed="rId3"/>
          <a:stretch>
            <a:fillRect/>
          </a:stretch>
        </p:blipFill>
        <p:spPr>
          <a:xfrm>
            <a:off x="351510" y="0"/>
            <a:ext cx="4118890" cy="3089167"/>
          </a:xfrm>
          <a:prstGeom prst="rect">
            <a:avLst/>
          </a:prstGeom>
        </p:spPr>
      </p:pic>
      <p:pic>
        <p:nvPicPr>
          <p:cNvPr id="5" name="Picture 4"/>
          <p:cNvPicPr>
            <a:picLocks noChangeAspect="1"/>
          </p:cNvPicPr>
          <p:nvPr/>
        </p:nvPicPr>
        <p:blipFill>
          <a:blip r:embed="rId4"/>
          <a:stretch>
            <a:fillRect/>
          </a:stretch>
        </p:blipFill>
        <p:spPr>
          <a:xfrm>
            <a:off x="256340" y="3135634"/>
            <a:ext cx="6326040" cy="3722365"/>
          </a:xfrm>
          <a:prstGeom prst="rect">
            <a:avLst/>
          </a:prstGeom>
        </p:spPr>
      </p:pic>
      <p:pic>
        <p:nvPicPr>
          <p:cNvPr id="6" name="Picture 5"/>
          <p:cNvPicPr>
            <a:picLocks noChangeAspect="1"/>
          </p:cNvPicPr>
          <p:nvPr/>
        </p:nvPicPr>
        <p:blipFill>
          <a:blip r:embed="rId5"/>
          <a:stretch>
            <a:fillRect/>
          </a:stretch>
        </p:blipFill>
        <p:spPr>
          <a:xfrm>
            <a:off x="4616767" y="18287"/>
            <a:ext cx="4702833" cy="3070880"/>
          </a:xfrm>
          <a:prstGeom prst="rect">
            <a:avLst/>
          </a:prstGeom>
        </p:spPr>
      </p:pic>
      <p:sp>
        <p:nvSpPr>
          <p:cNvPr id="10" name="Slide Number Placeholder 9"/>
          <p:cNvSpPr>
            <a:spLocks noGrp="1"/>
          </p:cNvSpPr>
          <p:nvPr>
            <p:ph type="sldNum" sz="quarter" idx="12"/>
          </p:nvPr>
        </p:nvSpPr>
        <p:spPr/>
        <p:txBody>
          <a:bodyPr/>
          <a:lstStyle/>
          <a:p>
            <a:fld id="{0CFEC368-1D7A-4F81-ABF6-AE0E36BAF64C}" type="slidenum">
              <a:rPr lang="en-US" smtClean="0"/>
              <a:pPr/>
              <a:t>19</a:t>
            </a:fld>
            <a:endParaRPr lang="en-US"/>
          </a:p>
        </p:txBody>
      </p:sp>
      <p:pic>
        <p:nvPicPr>
          <p:cNvPr id="3" name="Picture 2"/>
          <p:cNvPicPr>
            <a:picLocks noChangeAspect="1"/>
          </p:cNvPicPr>
          <p:nvPr/>
        </p:nvPicPr>
        <p:blipFill>
          <a:blip r:embed="rId6"/>
          <a:stretch>
            <a:fillRect/>
          </a:stretch>
        </p:blipFill>
        <p:spPr>
          <a:xfrm>
            <a:off x="2395959" y="676270"/>
            <a:ext cx="8609259" cy="6181730"/>
          </a:xfrm>
          <a:prstGeom prst="rect">
            <a:avLst/>
          </a:prstGeom>
        </p:spPr>
      </p:pic>
    </p:spTree>
    <p:extLst>
      <p:ext uri="{BB962C8B-B14F-4D97-AF65-F5344CB8AC3E}">
        <p14:creationId xmlns:p14="http://schemas.microsoft.com/office/powerpoint/2010/main" val="39362093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43"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
                                        <p:tgtEl>
                                          <p:spTgt spid="5"/>
                                        </p:tgtEl>
                                      </p:cBhvr>
                                    </p:animEffect>
                                    <p:anim calcmode="lin" valueType="num">
                                      <p:cBhvr>
                                        <p:cTn id="13" dur="400" fill="hold"/>
                                        <p:tgtEl>
                                          <p:spTgt spid="5"/>
                                        </p:tgtEl>
                                        <p:attrNameLst>
                                          <p:attrName>ppt_x</p:attrName>
                                        </p:attrNameLst>
                                      </p:cBhvr>
                                      <p:tavLst>
                                        <p:tav tm="0">
                                          <p:val>
                                            <p:strVal val="#ppt_x"/>
                                          </p:val>
                                        </p:tav>
                                        <p:tav tm="100000">
                                          <p:val>
                                            <p:strVal val="#ppt_x"/>
                                          </p:val>
                                        </p:tav>
                                      </p:tavLst>
                                    </p:anim>
                                    <p:anim calcmode="lin" valueType="num">
                                      <p:cBhvr>
                                        <p:cTn id="14" dur="400" fill="hold"/>
                                        <p:tgtEl>
                                          <p:spTgt spid="5"/>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7" presetID="25"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81023" y="1342663"/>
            <a:ext cx="10949649" cy="5324355"/>
          </a:xfrm>
        </p:spPr>
        <p:txBody>
          <a:bodyPr>
            <a:noAutofit/>
          </a:bodyPr>
          <a:lstStyle/>
          <a:p>
            <a:r>
              <a:rPr lang="en-US" sz="1400" b="1" dirty="0" smtClean="0"/>
              <a:t>Objectives</a:t>
            </a:r>
            <a:endParaRPr lang="en-US" sz="1400" dirty="0"/>
          </a:p>
          <a:p>
            <a:pPr lvl="0"/>
            <a:r>
              <a:rPr lang="en-US" sz="1400" dirty="0"/>
              <a:t>Analyze geoscience data to make the claim that one change to Earth’s surface can create feedbacks that cause changes to other Earth’s systems. NGSS-HS-ESS2-2.</a:t>
            </a:r>
          </a:p>
          <a:p>
            <a:pPr lvl="0"/>
            <a:r>
              <a:rPr lang="en-US" sz="1400" dirty="0"/>
              <a:t>Use a model to describe how variations in the flow of energy into and out of Earth’s systems result in changes in climate. NGSS-HS-ESS2-4.</a:t>
            </a:r>
          </a:p>
          <a:p>
            <a:pPr lvl="0"/>
            <a:r>
              <a:rPr lang="en-US" sz="1400" dirty="0"/>
              <a:t>Construct an explanation based on evidence for how the availability of natural resources, occurrence of natural hazards, and changes in climate have influenced human activity. NGSS-HS-ESS3-1.</a:t>
            </a:r>
          </a:p>
          <a:p>
            <a:pPr lvl="0"/>
            <a:r>
              <a:rPr lang="en-US" sz="1400" dirty="0"/>
              <a:t>Analyze geoscience data and the results from global climate models to make an evidence-based forecast of the current rate of global or regional climate change and associated future impacts to Earth systems. NGSS-HS-ESS3-5.</a:t>
            </a:r>
          </a:p>
          <a:p>
            <a:pPr lvl="0"/>
            <a:r>
              <a:rPr lang="en-US" sz="1400" dirty="0"/>
              <a:t>Research climate change and summarize evidence that climate change is occurring. AFNR-ESS.03.01.03.a.</a:t>
            </a:r>
          </a:p>
          <a:p>
            <a:pPr lvl="0"/>
            <a:r>
              <a:rPr lang="en-US" sz="1400" dirty="0"/>
              <a:t>Assess the environmental, economic and social consequences of climate change. AFNR-ESS.03.01.03.b.</a:t>
            </a:r>
          </a:p>
          <a:p>
            <a:pPr lvl="0"/>
            <a:r>
              <a:rPr lang="en-US" sz="1400" dirty="0"/>
              <a:t>Evaluate the predicted impacts of global climate change on environmental service systems. AFNR-ESS.03.01.03.c</a:t>
            </a:r>
            <a:r>
              <a:rPr lang="en-US" sz="1400" dirty="0" smtClean="0"/>
              <a:t>.</a:t>
            </a:r>
          </a:p>
          <a:p>
            <a:pPr marL="0" lvl="0" indent="0">
              <a:buNone/>
            </a:pPr>
            <a:endParaRPr lang="en-US" sz="1400" dirty="0"/>
          </a:p>
          <a:p>
            <a:r>
              <a:rPr lang="en-US" sz="1400" b="1" dirty="0" smtClean="0"/>
              <a:t> Technical Reading Resources</a:t>
            </a:r>
            <a:endParaRPr lang="en-US" sz="1400" dirty="0"/>
          </a:p>
          <a:p>
            <a:pPr lvl="0"/>
            <a:r>
              <a:rPr lang="en-US" sz="1400" dirty="0"/>
              <a:t>Ch. 6: Agriculture. Climate Change Impacts in the United States: The Third National Climate Assessment. doi:10.7930/J02Z13FR </a:t>
            </a:r>
            <a:r>
              <a:rPr lang="en-US" sz="1400" u="sng" dirty="0">
                <a:hlinkClick r:id="rId2"/>
              </a:rPr>
              <a:t>LINK</a:t>
            </a:r>
            <a:endParaRPr lang="en-US" sz="1400" dirty="0"/>
          </a:p>
          <a:p>
            <a:pPr lvl="0"/>
            <a:r>
              <a:rPr lang="en-US" sz="1400" dirty="0"/>
              <a:t>Ch. 21: Northwest. Climate Change Impacts in the United States: The Third National Climate Assessment. doi:10.7930/J04Q7RWX </a:t>
            </a:r>
            <a:r>
              <a:rPr lang="en-US" sz="1400" u="sng" dirty="0">
                <a:hlinkClick r:id="rId3"/>
              </a:rPr>
              <a:t>LINK</a:t>
            </a:r>
            <a:endParaRPr lang="en-US" sz="1400" dirty="0"/>
          </a:p>
          <a:p>
            <a:pPr lvl="0"/>
            <a:r>
              <a:rPr lang="en-US" sz="1400" dirty="0"/>
              <a:t>Climate Change and Agriculture in the United States: Effects and Adaptation. USDA Technical Bulletin 1935. Washington, DC. </a:t>
            </a:r>
            <a:r>
              <a:rPr lang="en-US" sz="1400" u="sng" dirty="0">
                <a:hlinkClick r:id="rId4" invalidUrl="http://www.usda.gov/oce/climate_change/effects_2012/CC and Agriculture Report (02-04-2013)b.pdf"/>
              </a:rPr>
              <a:t>LINK</a:t>
            </a:r>
            <a:endParaRPr lang="en-US" sz="1400" dirty="0"/>
          </a:p>
          <a:p>
            <a:pPr lvl="0"/>
            <a:r>
              <a:rPr lang="en-US" sz="1400" dirty="0"/>
              <a:t>Lambert, J. (2014). Global Climate Change: The Science Needed to Understand the Problem. </a:t>
            </a:r>
            <a:r>
              <a:rPr lang="en-US" sz="1400" u="sng" dirty="0">
                <a:hlinkClick r:id="rId5" invalidUrl="http://home.fau.edu/jlambert/web/resources for teching climate change-page 3/ClimateChangeBooklet3.31.10.pdf"/>
              </a:rPr>
              <a:t>LINK</a:t>
            </a:r>
            <a:r>
              <a:rPr lang="en-US" sz="1400" dirty="0"/>
              <a:t> </a:t>
            </a:r>
          </a:p>
          <a:p>
            <a:pPr lvl="0"/>
            <a:r>
              <a:rPr lang="en-US" sz="1400" dirty="0"/>
              <a:t>Climate Literacy Handbook. NOAA </a:t>
            </a:r>
            <a:r>
              <a:rPr lang="en-US" sz="1400" u="sng" dirty="0" smtClean="0">
                <a:hlinkClick r:id="rId6"/>
              </a:rPr>
              <a:t>LINK</a:t>
            </a:r>
            <a:endParaRPr lang="en-US" sz="1400" dirty="0"/>
          </a:p>
        </p:txBody>
      </p:sp>
      <p:sp>
        <p:nvSpPr>
          <p:cNvPr id="4" name="Footer Placeholder 3"/>
          <p:cNvSpPr>
            <a:spLocks noGrp="1"/>
          </p:cNvSpPr>
          <p:nvPr>
            <p:ph type="ftr" sz="quarter" idx="11"/>
          </p:nvPr>
        </p:nvSpPr>
        <p:spPr/>
        <p:txBody>
          <a:bodyPr/>
          <a:lstStyle/>
          <a:p>
            <a:pPr algn="r"/>
            <a:r>
              <a:rPr lang="en-US" smtClean="0"/>
              <a:t>Climate &amp; Pacific Northwest Agriculture</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2</a:t>
            </a:fld>
            <a:endParaRPr lang="en-US" dirty="0"/>
          </a:p>
        </p:txBody>
      </p:sp>
    </p:spTree>
    <p:extLst>
      <p:ext uri="{BB962C8B-B14F-4D97-AF65-F5344CB8AC3E}">
        <p14:creationId xmlns:p14="http://schemas.microsoft.com/office/powerpoint/2010/main" val="10754133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How is the Climate Changing?</a:t>
            </a:r>
            <a:endParaRPr lang="en-US" dirty="0">
              <a:solidFill>
                <a:schemeClr val="bg1"/>
              </a:solidFill>
            </a:endParaRPr>
          </a:p>
        </p:txBody>
      </p:sp>
      <p:sp>
        <p:nvSpPr>
          <p:cNvPr id="3" name="Text Placeholder 2"/>
          <p:cNvSpPr>
            <a:spLocks noGrp="1"/>
          </p:cNvSpPr>
          <p:nvPr>
            <p:ph type="body" idx="1"/>
          </p:nvPr>
        </p:nvSpPr>
        <p:spPr/>
        <p:txBody>
          <a:bodyPr/>
          <a:lstStyle/>
          <a:p>
            <a:r>
              <a:rPr lang="en-US" dirty="0" smtClean="0">
                <a:solidFill>
                  <a:schemeClr val="bg2"/>
                </a:solidFill>
              </a:rPr>
              <a:t>What do the following images tell us?</a:t>
            </a:r>
            <a:endParaRPr lang="en-US" dirty="0">
              <a:solidFill>
                <a:schemeClr val="bg2"/>
              </a:solidFill>
            </a:endParaRPr>
          </a:p>
        </p:txBody>
      </p:sp>
      <p:sp>
        <p:nvSpPr>
          <p:cNvPr id="4" name="Footer Placeholder 3"/>
          <p:cNvSpPr>
            <a:spLocks noGrp="1"/>
          </p:cNvSpPr>
          <p:nvPr>
            <p:ph type="ftr" sz="quarter" idx="11"/>
          </p:nvPr>
        </p:nvSpPr>
        <p:spPr/>
        <p:txBody>
          <a:bodyPr/>
          <a:lstStyle/>
          <a:p>
            <a:pPr algn="r"/>
            <a:r>
              <a:rPr lang="en-US" smtClean="0"/>
              <a:t>Climate &amp; Agro-Ecozones</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20</a:t>
            </a:fld>
            <a:endParaRPr lang="en-US"/>
          </a:p>
        </p:txBody>
      </p:sp>
    </p:spTree>
    <p:extLst>
      <p:ext uri="{BB962C8B-B14F-4D97-AF65-F5344CB8AC3E}">
        <p14:creationId xmlns:p14="http://schemas.microsoft.com/office/powerpoint/2010/main" val="19978907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1057274"/>
            <a:ext cx="9144000" cy="5800726"/>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524000" y="-11444"/>
            <a:ext cx="9144000" cy="6869443"/>
          </a:xfrm>
          <a:prstGeom prst="rect">
            <a:avLst/>
          </a:prstGeom>
          <a:solidFill>
            <a:schemeClr val="bg1">
              <a:alpha val="2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524001" y="-11444"/>
            <a:ext cx="9046332" cy="1143000"/>
          </a:xfrm>
        </p:spPr>
        <p:txBody>
          <a:bodyPr>
            <a:normAutofit/>
          </a:bodyPr>
          <a:lstStyle/>
          <a:p>
            <a:r>
              <a:rPr lang="en-US" sz="3200" dirty="0"/>
              <a:t>Projected Changes </a:t>
            </a:r>
            <a:r>
              <a:rPr lang="en-US" sz="2800" dirty="0"/>
              <a:t>2031-2060 vs. 1950-1999</a:t>
            </a:r>
            <a:endParaRPr lang="en-US" sz="3200" dirty="0"/>
          </a:p>
        </p:txBody>
      </p:sp>
      <p:pic>
        <p:nvPicPr>
          <p:cNvPr id="12" name="Content Placeholder 11" descr="CMIP5_85_20312060.png"/>
          <p:cNvPicPr>
            <a:picLocks noGrp="1" noChangeAspect="1"/>
          </p:cNvPicPr>
          <p:nvPr>
            <p:ph idx="1"/>
          </p:nvPr>
        </p:nvPicPr>
        <p:blipFill rotWithShape="1">
          <a:blip r:embed="rId3">
            <a:extLst>
              <a:ext uri="{28A0092B-C50C-407E-A947-70E740481C1C}">
                <a14:useLocalDpi xmlns:a14="http://schemas.microsoft.com/office/drawing/2010/main" val="0"/>
              </a:ext>
            </a:extLst>
          </a:blip>
          <a:srcRect l="5757" t="5461" r="1997" b="36598"/>
          <a:stretch/>
        </p:blipFill>
        <p:spPr>
          <a:xfrm>
            <a:off x="1754159" y="1131557"/>
            <a:ext cx="8816175" cy="5138233"/>
          </a:xfrm>
        </p:spPr>
      </p:pic>
      <p:sp>
        <p:nvSpPr>
          <p:cNvPr id="4" name="Slide Number Placeholder 3"/>
          <p:cNvSpPr>
            <a:spLocks noGrp="1"/>
          </p:cNvSpPr>
          <p:nvPr>
            <p:ph type="sldNum" sz="quarter" idx="12"/>
          </p:nvPr>
        </p:nvSpPr>
        <p:spPr/>
        <p:txBody>
          <a:bodyPr/>
          <a:lstStyle/>
          <a:p>
            <a:fld id="{2B046C46-EF11-DA4E-9468-B4EB6E148388}" type="slidenum">
              <a:rPr lang="en-US" smtClean="0"/>
              <a:pPr/>
              <a:t>21</a:t>
            </a:fld>
            <a:endParaRPr lang="en-US" dirty="0"/>
          </a:p>
        </p:txBody>
      </p:sp>
      <p:sp>
        <p:nvSpPr>
          <p:cNvPr id="7" name="TextBox 6"/>
          <p:cNvSpPr txBox="1"/>
          <p:nvPr/>
        </p:nvSpPr>
        <p:spPr>
          <a:xfrm>
            <a:off x="3948642" y="6405316"/>
            <a:ext cx="4336494" cy="461665"/>
          </a:xfrm>
          <a:prstGeom prst="rect">
            <a:avLst/>
          </a:prstGeom>
          <a:noFill/>
        </p:spPr>
        <p:txBody>
          <a:bodyPr wrap="none" rtlCol="0">
            <a:spAutoFit/>
          </a:bodyPr>
          <a:lstStyle/>
          <a:p>
            <a:r>
              <a:rPr lang="en-US" sz="2400" dirty="0">
                <a:latin typeface="Calibri"/>
              </a:rPr>
              <a:t>CMIP5, RCP85, 28 model average</a:t>
            </a:r>
          </a:p>
        </p:txBody>
      </p:sp>
    </p:spTree>
    <p:extLst>
      <p:ext uri="{BB962C8B-B14F-4D97-AF65-F5344CB8AC3E}">
        <p14:creationId xmlns:p14="http://schemas.microsoft.com/office/powerpoint/2010/main" val="28975240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781" t="29588" r="30589" b="36957"/>
          <a:stretch/>
        </p:blipFill>
        <p:spPr bwMode="auto">
          <a:xfrm>
            <a:off x="1524001" y="408000"/>
            <a:ext cx="7408785" cy="64500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5175704" y="6438900"/>
            <a:ext cx="3657600" cy="381000"/>
          </a:xfrm>
          <a:prstGeom prst="rect">
            <a:avLst/>
          </a:prstGeom>
          <a:noFill/>
        </p:spPr>
        <p:txBody>
          <a:bodyPr wrap="square" rtlCol="0">
            <a:spAutoFit/>
          </a:bodyPr>
          <a:lstStyle/>
          <a:p>
            <a:pPr algn="r"/>
            <a:r>
              <a:rPr lang="en-US" dirty="0"/>
              <a:t>Union of Concerned Scientists</a:t>
            </a:r>
          </a:p>
        </p:txBody>
      </p:sp>
    </p:spTree>
    <p:extLst>
      <p:ext uri="{BB962C8B-B14F-4D97-AF65-F5344CB8AC3E}">
        <p14:creationId xmlns:p14="http://schemas.microsoft.com/office/powerpoint/2010/main" val="3041240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524000" y="442124"/>
            <a:ext cx="8229600" cy="639763"/>
          </a:xfrm>
        </p:spPr>
        <p:txBody>
          <a:bodyPr>
            <a:noAutofit/>
          </a:bodyPr>
          <a:lstStyle/>
          <a:p>
            <a:pPr eaLnBrk="1" hangingPunct="1"/>
            <a:r>
              <a:rPr lang="en-US" dirty="0" smtClean="0">
                <a:latin typeface="Calibri"/>
                <a:cs typeface="ＭＳ Ｐゴシック" charset="0"/>
              </a:rPr>
              <a:t>Moscow </a:t>
            </a:r>
            <a:r>
              <a:rPr lang="en-US" dirty="0" smtClean="0">
                <a:latin typeface="Calibri"/>
                <a:ea typeface="ＭＳ Ｐゴシック" charset="0"/>
                <a:cs typeface="ＭＳ Ｐゴシック" charset="0"/>
              </a:rPr>
              <a:t>Summer </a:t>
            </a:r>
            <a:r>
              <a:rPr lang="en-US" dirty="0">
                <a:latin typeface="Calibri"/>
                <a:ea typeface="ＭＳ Ｐゴシック" charset="0"/>
                <a:cs typeface="ＭＳ Ｐゴシック" charset="0"/>
              </a:rPr>
              <a:t>Temperatures</a:t>
            </a:r>
          </a:p>
        </p:txBody>
      </p:sp>
      <p:sp>
        <p:nvSpPr>
          <p:cNvPr id="28675" name="Rectangle 3"/>
          <p:cNvSpPr>
            <a:spLocks noGrp="1" noChangeArrowheads="1"/>
          </p:cNvSpPr>
          <p:nvPr>
            <p:ph idx="1"/>
          </p:nvPr>
        </p:nvSpPr>
        <p:spPr>
          <a:xfrm>
            <a:off x="1524001" y="1210141"/>
            <a:ext cx="7417471" cy="4525963"/>
          </a:xfrm>
        </p:spPr>
        <p:txBody>
          <a:bodyPr/>
          <a:lstStyle/>
          <a:p>
            <a:pPr eaLnBrk="1" hangingPunct="1">
              <a:buFont typeface="Wingdings" charset="0"/>
              <a:buNone/>
            </a:pPr>
            <a:r>
              <a:rPr lang="en-US" sz="2800" dirty="0">
                <a:latin typeface="Calibri"/>
                <a:ea typeface="ＭＳ Ｐゴシック" charset="0"/>
                <a:cs typeface="ＭＳ Ｐゴシック" charset="0"/>
              </a:rPr>
              <a:t>Current Climate: July TMAX in Moscow ~ 83.5F			</a:t>
            </a:r>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1739372"/>
            <a:ext cx="6248400" cy="480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0" name="Oval 6"/>
          <p:cNvSpPr>
            <a:spLocks noChangeArrowheads="1"/>
          </p:cNvSpPr>
          <p:nvPr/>
        </p:nvSpPr>
        <p:spPr bwMode="auto">
          <a:xfrm>
            <a:off x="4604407" y="2030942"/>
            <a:ext cx="330377" cy="287364"/>
          </a:xfrm>
          <a:prstGeom prst="ellipse">
            <a:avLst/>
          </a:prstGeom>
          <a:solidFill>
            <a:srgbClr val="FF0000">
              <a:alpha val="30196"/>
            </a:srgbClr>
          </a:solidFill>
          <a:ln w="50800">
            <a:solidFill>
              <a:srgbClr val="FF0000"/>
            </a:solidFill>
            <a:round/>
            <a:headEnd/>
            <a:tailEnd/>
          </a:ln>
        </p:spPr>
        <p:txBody>
          <a:bodyPr wrap="none" anchor="ctr"/>
          <a:lstStyle/>
          <a:p>
            <a:endParaRPr lang="en-US" dirty="0">
              <a:latin typeface="Calibri"/>
            </a:endParaRPr>
          </a:p>
        </p:txBody>
      </p:sp>
    </p:spTree>
    <p:extLst>
      <p:ext uri="{BB962C8B-B14F-4D97-AF65-F5344CB8AC3E}">
        <p14:creationId xmlns:p14="http://schemas.microsoft.com/office/powerpoint/2010/main" val="2837320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981200" y="228601"/>
            <a:ext cx="8229600" cy="639763"/>
          </a:xfrm>
        </p:spPr>
        <p:txBody>
          <a:bodyPr/>
          <a:lstStyle/>
          <a:p>
            <a:pPr eaLnBrk="1" hangingPunct="1"/>
            <a:r>
              <a:rPr lang="en-US" sz="3200" dirty="0">
                <a:latin typeface="Calibri"/>
                <a:ea typeface="ＭＳ Ｐゴシック" charset="0"/>
                <a:cs typeface="ＭＳ Ｐゴシック" charset="0"/>
              </a:rPr>
              <a:t>Moscow Summer Temperatures</a:t>
            </a:r>
          </a:p>
        </p:txBody>
      </p:sp>
      <p:sp>
        <p:nvSpPr>
          <p:cNvPr id="29699" name="Rectangle 3"/>
          <p:cNvSpPr>
            <a:spLocks noGrp="1" noChangeArrowheads="1"/>
          </p:cNvSpPr>
          <p:nvPr>
            <p:ph idx="1"/>
          </p:nvPr>
        </p:nvSpPr>
        <p:spPr>
          <a:xfrm>
            <a:off x="1524001" y="1417818"/>
            <a:ext cx="7383755" cy="4525963"/>
          </a:xfrm>
        </p:spPr>
        <p:txBody>
          <a:bodyPr/>
          <a:lstStyle/>
          <a:p>
            <a:pPr eaLnBrk="1" hangingPunct="1">
              <a:buFont typeface="Wingdings" charset="0"/>
              <a:buNone/>
            </a:pPr>
            <a:r>
              <a:rPr lang="en-US" sz="2800" dirty="0">
                <a:latin typeface="Calibri"/>
                <a:ea typeface="ＭＳ Ｐゴシック" charset="0"/>
                <a:cs typeface="ＭＳ Ｐゴシック" charset="0"/>
              </a:rPr>
              <a:t>		2090s: July TMAX in Moscow ~ 91 F			</a:t>
            </a:r>
          </a:p>
        </p:txBody>
      </p:sp>
      <p:pic>
        <p:nvPicPr>
          <p:cNvPr id="1229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1897322"/>
            <a:ext cx="6248400" cy="480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2" name="Oval 6"/>
          <p:cNvSpPr>
            <a:spLocks noChangeArrowheads="1"/>
          </p:cNvSpPr>
          <p:nvPr/>
        </p:nvSpPr>
        <p:spPr bwMode="auto">
          <a:xfrm>
            <a:off x="4051586" y="2471250"/>
            <a:ext cx="226274" cy="255453"/>
          </a:xfrm>
          <a:prstGeom prst="ellipse">
            <a:avLst/>
          </a:prstGeom>
          <a:solidFill>
            <a:srgbClr val="FF0000">
              <a:alpha val="30196"/>
            </a:srgbClr>
          </a:solidFill>
          <a:ln w="50800">
            <a:solidFill>
              <a:srgbClr val="FF0000"/>
            </a:solidFill>
            <a:round/>
            <a:headEnd/>
            <a:tailEnd/>
          </a:ln>
        </p:spPr>
        <p:txBody>
          <a:bodyPr wrap="none" anchor="ctr"/>
          <a:lstStyle/>
          <a:p>
            <a:endParaRPr lang="en-US" dirty="0">
              <a:latin typeface="Calibri"/>
            </a:endParaRPr>
          </a:p>
        </p:txBody>
      </p:sp>
      <p:sp>
        <p:nvSpPr>
          <p:cNvPr id="29703" name="Oval 7"/>
          <p:cNvSpPr>
            <a:spLocks noChangeArrowheads="1"/>
          </p:cNvSpPr>
          <p:nvPr/>
        </p:nvSpPr>
        <p:spPr bwMode="auto">
          <a:xfrm>
            <a:off x="3866781" y="4843310"/>
            <a:ext cx="286994" cy="292099"/>
          </a:xfrm>
          <a:prstGeom prst="ellipse">
            <a:avLst/>
          </a:prstGeom>
          <a:solidFill>
            <a:srgbClr val="FF0000">
              <a:alpha val="30196"/>
            </a:srgbClr>
          </a:solidFill>
          <a:ln w="50800">
            <a:solidFill>
              <a:srgbClr val="FF0000"/>
            </a:solidFill>
            <a:round/>
            <a:headEnd/>
            <a:tailEnd/>
          </a:ln>
        </p:spPr>
        <p:txBody>
          <a:bodyPr wrap="none" anchor="ctr"/>
          <a:lstStyle/>
          <a:p>
            <a:endParaRPr lang="en-US" dirty="0">
              <a:latin typeface="Calibri"/>
            </a:endParaRPr>
          </a:p>
        </p:txBody>
      </p:sp>
      <p:sp>
        <p:nvSpPr>
          <p:cNvPr id="29705" name="Oval 9"/>
          <p:cNvSpPr>
            <a:spLocks noChangeArrowheads="1"/>
          </p:cNvSpPr>
          <p:nvPr/>
        </p:nvSpPr>
        <p:spPr bwMode="auto">
          <a:xfrm>
            <a:off x="4724401" y="3354387"/>
            <a:ext cx="363665" cy="360127"/>
          </a:xfrm>
          <a:prstGeom prst="ellipse">
            <a:avLst/>
          </a:prstGeom>
          <a:solidFill>
            <a:srgbClr val="FF0000">
              <a:alpha val="30196"/>
            </a:srgbClr>
          </a:solidFill>
          <a:ln w="50800">
            <a:solidFill>
              <a:srgbClr val="FF0000"/>
            </a:solidFill>
            <a:round/>
            <a:headEnd/>
            <a:tailEnd/>
          </a:ln>
        </p:spPr>
        <p:txBody>
          <a:bodyPr wrap="none" anchor="ctr"/>
          <a:lstStyle/>
          <a:p>
            <a:endParaRPr lang="en-US" dirty="0">
              <a:latin typeface="Calibri"/>
            </a:endParaRPr>
          </a:p>
        </p:txBody>
      </p:sp>
      <p:sp>
        <p:nvSpPr>
          <p:cNvPr id="9" name="Oval 7"/>
          <p:cNvSpPr>
            <a:spLocks noChangeArrowheads="1"/>
          </p:cNvSpPr>
          <p:nvPr/>
        </p:nvSpPr>
        <p:spPr bwMode="auto">
          <a:xfrm>
            <a:off x="3347660" y="5135409"/>
            <a:ext cx="286994" cy="292099"/>
          </a:xfrm>
          <a:prstGeom prst="ellipse">
            <a:avLst/>
          </a:prstGeom>
          <a:solidFill>
            <a:srgbClr val="FF0000">
              <a:alpha val="30196"/>
            </a:srgbClr>
          </a:solidFill>
          <a:ln w="50800">
            <a:solidFill>
              <a:srgbClr val="FF0000"/>
            </a:solidFill>
            <a:round/>
            <a:headEnd/>
            <a:tailEnd/>
          </a:ln>
        </p:spPr>
        <p:txBody>
          <a:bodyPr wrap="none" anchor="ctr"/>
          <a:lstStyle/>
          <a:p>
            <a:endParaRPr lang="en-US" dirty="0">
              <a:latin typeface="Calibri"/>
            </a:endParaRPr>
          </a:p>
        </p:txBody>
      </p:sp>
      <p:sp>
        <p:nvSpPr>
          <p:cNvPr id="2" name="TextBox 1"/>
          <p:cNvSpPr txBox="1"/>
          <p:nvPr/>
        </p:nvSpPr>
        <p:spPr>
          <a:xfrm>
            <a:off x="2368784" y="3414371"/>
            <a:ext cx="5752737" cy="2308324"/>
          </a:xfrm>
          <a:prstGeom prst="rect">
            <a:avLst/>
          </a:prstGeom>
          <a:solidFill>
            <a:schemeClr val="bg1">
              <a:alpha val="12000"/>
            </a:schemeClr>
          </a:solid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3600" b="1" spc="150" dirty="0">
                <a:ln w="11430"/>
                <a:solidFill>
                  <a:srgbClr val="FFFF00"/>
                </a:solidFill>
                <a:effectLst>
                  <a:outerShdw blurRad="25400" algn="tl" rotWithShape="0">
                    <a:srgbClr val="000000">
                      <a:alpha val="43000"/>
                    </a:srgbClr>
                  </a:outerShdw>
                </a:effectLst>
              </a:rPr>
              <a:t>Where do we currently find average high temperatures for July today around 91F?</a:t>
            </a:r>
          </a:p>
        </p:txBody>
      </p:sp>
    </p:spTree>
    <p:extLst>
      <p:ext uri="{BB962C8B-B14F-4D97-AF65-F5344CB8AC3E}">
        <p14:creationId xmlns:p14="http://schemas.microsoft.com/office/powerpoint/2010/main" val="1840497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702"/>
                                        </p:tgtEl>
                                        <p:attrNameLst>
                                          <p:attrName>style.visibility</p:attrName>
                                        </p:attrNameLst>
                                      </p:cBhvr>
                                      <p:to>
                                        <p:strVal val="visible"/>
                                      </p:to>
                                    </p:set>
                                    <p:anim calcmode="lin" valueType="num">
                                      <p:cBhvr additive="base">
                                        <p:cTn id="13" dur="500" fill="hold"/>
                                        <p:tgtEl>
                                          <p:spTgt spid="29702"/>
                                        </p:tgtEl>
                                        <p:attrNameLst>
                                          <p:attrName>ppt_x</p:attrName>
                                        </p:attrNameLst>
                                      </p:cBhvr>
                                      <p:tavLst>
                                        <p:tav tm="0">
                                          <p:val>
                                            <p:strVal val="#ppt_x"/>
                                          </p:val>
                                        </p:tav>
                                        <p:tav tm="100000">
                                          <p:val>
                                            <p:strVal val="#ppt_x"/>
                                          </p:val>
                                        </p:tav>
                                      </p:tavLst>
                                    </p:anim>
                                    <p:anim calcmode="lin" valueType="num">
                                      <p:cBhvr additive="base">
                                        <p:cTn id="14" dur="500" fill="hold"/>
                                        <p:tgtEl>
                                          <p:spTgt spid="29702"/>
                                        </p:tgtEl>
                                        <p:attrNameLst>
                                          <p:attrName>ppt_y</p:attrName>
                                        </p:attrNameLst>
                                      </p:cBhvr>
                                      <p:tavLst>
                                        <p:tav tm="0">
                                          <p:val>
                                            <p:strVal val="1+#ppt_h/2"/>
                                          </p:val>
                                        </p:tav>
                                        <p:tav tm="100000">
                                          <p:val>
                                            <p:strVal val="#ppt_y"/>
                                          </p:val>
                                        </p:tav>
                                      </p:tavLst>
                                    </p:anim>
                                  </p:childTnLst>
                                </p:cTn>
                              </p:par>
                              <p:par>
                                <p:cTn id="15" presetID="1" presetClass="exit" presetSubtype="0" fill="hold" grpId="1"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2" presetClass="entr" presetSubtype="4" fill="hold" grpId="0" nodeType="withEffect">
                                  <p:stCondLst>
                                    <p:cond delay="0"/>
                                  </p:stCondLst>
                                  <p:childTnLst>
                                    <p:set>
                                      <p:cBhvr>
                                        <p:cTn id="18" dur="1" fill="hold">
                                          <p:stCondLst>
                                            <p:cond delay="0"/>
                                          </p:stCondLst>
                                        </p:cTn>
                                        <p:tgtEl>
                                          <p:spTgt spid="29703"/>
                                        </p:tgtEl>
                                        <p:attrNameLst>
                                          <p:attrName>style.visibility</p:attrName>
                                        </p:attrNameLst>
                                      </p:cBhvr>
                                      <p:to>
                                        <p:strVal val="visible"/>
                                      </p:to>
                                    </p:set>
                                    <p:anim calcmode="lin" valueType="num">
                                      <p:cBhvr additive="base">
                                        <p:cTn id="19" dur="500" fill="hold"/>
                                        <p:tgtEl>
                                          <p:spTgt spid="29703"/>
                                        </p:tgtEl>
                                        <p:attrNameLst>
                                          <p:attrName>ppt_x</p:attrName>
                                        </p:attrNameLst>
                                      </p:cBhvr>
                                      <p:tavLst>
                                        <p:tav tm="0">
                                          <p:val>
                                            <p:strVal val="#ppt_x"/>
                                          </p:val>
                                        </p:tav>
                                        <p:tav tm="100000">
                                          <p:val>
                                            <p:strVal val="#ppt_x"/>
                                          </p:val>
                                        </p:tav>
                                      </p:tavLst>
                                    </p:anim>
                                    <p:anim calcmode="lin" valueType="num">
                                      <p:cBhvr additive="base">
                                        <p:cTn id="20" dur="500" fill="hold"/>
                                        <p:tgtEl>
                                          <p:spTgt spid="2970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705"/>
                                        </p:tgtEl>
                                        <p:attrNameLst>
                                          <p:attrName>style.visibility</p:attrName>
                                        </p:attrNameLst>
                                      </p:cBhvr>
                                      <p:to>
                                        <p:strVal val="visible"/>
                                      </p:to>
                                    </p:set>
                                    <p:anim calcmode="lin" valueType="num">
                                      <p:cBhvr additive="base">
                                        <p:cTn id="23" dur="500" fill="hold"/>
                                        <p:tgtEl>
                                          <p:spTgt spid="29705"/>
                                        </p:tgtEl>
                                        <p:attrNameLst>
                                          <p:attrName>ppt_x</p:attrName>
                                        </p:attrNameLst>
                                      </p:cBhvr>
                                      <p:tavLst>
                                        <p:tav tm="0">
                                          <p:val>
                                            <p:strVal val="#ppt_x"/>
                                          </p:val>
                                        </p:tav>
                                        <p:tav tm="100000">
                                          <p:val>
                                            <p:strVal val="#ppt_x"/>
                                          </p:val>
                                        </p:tav>
                                      </p:tavLst>
                                    </p:anim>
                                    <p:anim calcmode="lin" valueType="num">
                                      <p:cBhvr additive="base">
                                        <p:cTn id="24" dur="500" fill="hold"/>
                                        <p:tgtEl>
                                          <p:spTgt spid="2970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animBg="1"/>
      <p:bldP spid="29703" grpId="0" animBg="1"/>
      <p:bldP spid="29705" grpId="0" animBg="1"/>
      <p:bldP spid="9" grpId="0" animBg="1"/>
      <p:bldP spid="2" grpId="0" animBg="1"/>
      <p:bldP spid="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How will this impact Agriculture?</a:t>
            </a:r>
            <a:endParaRPr lang="en-US" dirty="0"/>
          </a:p>
        </p:txBody>
      </p:sp>
      <p:sp>
        <p:nvSpPr>
          <p:cNvPr id="7" name="Text Placeholder 6"/>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pPr algn="r"/>
            <a:r>
              <a:rPr lang="en-US" smtClean="0"/>
              <a:t>Climate &amp; Agro-Ecozones</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25</a:t>
            </a:fld>
            <a:endParaRPr lang="en-US"/>
          </a:p>
        </p:txBody>
      </p:sp>
    </p:spTree>
    <p:extLst>
      <p:ext uri="{BB962C8B-B14F-4D97-AF65-F5344CB8AC3E}">
        <p14:creationId xmlns:p14="http://schemas.microsoft.com/office/powerpoint/2010/main" val="19252705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lgn="r"/>
            <a:r>
              <a:rPr lang="en-US" smtClean="0"/>
              <a:t>Climate &amp; Agro-Ecozones</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26</a:t>
            </a:fld>
            <a:endParaRPr lang="en-US"/>
          </a:p>
        </p:txBody>
      </p:sp>
      <p:pic>
        <p:nvPicPr>
          <p:cNvPr id="9" name="Picture 8"/>
          <p:cNvPicPr>
            <a:picLocks noChangeAspect="1"/>
          </p:cNvPicPr>
          <p:nvPr/>
        </p:nvPicPr>
        <p:blipFill>
          <a:blip r:embed="rId3"/>
          <a:stretch>
            <a:fillRect/>
          </a:stretch>
        </p:blipFill>
        <p:spPr>
          <a:xfrm>
            <a:off x="1524000" y="0"/>
            <a:ext cx="6009200" cy="6858000"/>
          </a:xfrm>
          <a:prstGeom prst="rect">
            <a:avLst/>
          </a:prstGeom>
        </p:spPr>
      </p:pic>
    </p:spTree>
    <p:extLst>
      <p:ext uri="{BB962C8B-B14F-4D97-AF65-F5344CB8AC3E}">
        <p14:creationId xmlns:p14="http://schemas.microsoft.com/office/powerpoint/2010/main" val="39696765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will these changes affect Agriculture?</a:t>
            </a:r>
            <a:endParaRPr lang="en-US" dirty="0"/>
          </a:p>
        </p:txBody>
      </p:sp>
      <p:sp>
        <p:nvSpPr>
          <p:cNvPr id="3" name="Content Placeholder 2"/>
          <p:cNvSpPr>
            <a:spLocks noGrp="1"/>
          </p:cNvSpPr>
          <p:nvPr>
            <p:ph idx="1"/>
          </p:nvPr>
        </p:nvSpPr>
        <p:spPr/>
        <p:txBody>
          <a:bodyPr>
            <a:noAutofit/>
          </a:bodyPr>
          <a:lstStyle/>
          <a:p>
            <a:pPr>
              <a:lnSpc>
                <a:spcPct val="210000"/>
              </a:lnSpc>
            </a:pPr>
            <a:r>
              <a:rPr lang="en-US" sz="2800" dirty="0"/>
              <a:t>Yields?</a:t>
            </a:r>
          </a:p>
          <a:p>
            <a:pPr>
              <a:lnSpc>
                <a:spcPct val="210000"/>
              </a:lnSpc>
            </a:pPr>
            <a:r>
              <a:rPr lang="en-US" sz="2800" dirty="0"/>
              <a:t>Availability of Irrigation Water?</a:t>
            </a:r>
          </a:p>
          <a:p>
            <a:pPr>
              <a:lnSpc>
                <a:spcPct val="210000"/>
              </a:lnSpc>
            </a:pPr>
            <a:r>
              <a:rPr lang="en-US" sz="2800" dirty="0"/>
              <a:t>Changes in Pests and Diseases?</a:t>
            </a:r>
          </a:p>
          <a:p>
            <a:pPr>
              <a:lnSpc>
                <a:spcPct val="210000"/>
              </a:lnSpc>
            </a:pPr>
            <a:r>
              <a:rPr lang="en-US" sz="2800" dirty="0"/>
              <a:t>Profitability?</a:t>
            </a:r>
          </a:p>
          <a:p>
            <a:pPr>
              <a:lnSpc>
                <a:spcPct val="210000"/>
              </a:lnSpc>
            </a:pPr>
            <a:r>
              <a:rPr lang="en-US" sz="2800" i="1" dirty="0"/>
              <a:t>What else?</a:t>
            </a:r>
          </a:p>
        </p:txBody>
      </p:sp>
      <p:sp>
        <p:nvSpPr>
          <p:cNvPr id="4" name="Footer Placeholder 3"/>
          <p:cNvSpPr>
            <a:spLocks noGrp="1"/>
          </p:cNvSpPr>
          <p:nvPr>
            <p:ph type="ftr" sz="quarter" idx="11"/>
          </p:nvPr>
        </p:nvSpPr>
        <p:spPr/>
        <p:txBody>
          <a:bodyPr/>
          <a:lstStyle/>
          <a:p>
            <a:pPr algn="r"/>
            <a:r>
              <a:rPr lang="en-US" smtClean="0"/>
              <a:t>Climate &amp; Agro-Ecozones</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27</a:t>
            </a:fld>
            <a:endParaRPr lang="en-US"/>
          </a:p>
        </p:txBody>
      </p:sp>
    </p:spTree>
    <p:extLst>
      <p:ext uri="{BB962C8B-B14F-4D97-AF65-F5344CB8AC3E}">
        <p14:creationId xmlns:p14="http://schemas.microsoft.com/office/powerpoint/2010/main" val="1224526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1759" y="507602"/>
            <a:ext cx="5013651" cy="5479694"/>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612" y="4502014"/>
            <a:ext cx="2611063" cy="1112721"/>
          </a:xfrm>
          <a:prstGeom prst="rect">
            <a:avLst/>
          </a:prstGeom>
        </p:spPr>
      </p:pic>
      <p:pic>
        <p:nvPicPr>
          <p:cNvPr id="5" name="Picture 21"/>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64847" y="6079628"/>
            <a:ext cx="2661951" cy="717748"/>
          </a:xfrm>
          <a:prstGeom prst="rect">
            <a:avLst/>
          </a:prstGeom>
          <a:noFill/>
          <a:ln w="9525">
            <a:noFill/>
            <a:miter lim="800000"/>
            <a:headEnd/>
            <a:tailEnd/>
          </a:ln>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81823" y="6124200"/>
            <a:ext cx="1814010" cy="554770"/>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96576" y="6193102"/>
            <a:ext cx="2187655" cy="416968"/>
          </a:xfrm>
          <a:prstGeom prst="rect">
            <a:avLst/>
          </a:prstGeom>
        </p:spPr>
      </p:pic>
      <p:pic>
        <p:nvPicPr>
          <p:cNvPr id="10"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45705" y="5978165"/>
            <a:ext cx="1117600" cy="819211"/>
          </a:xfrm>
          <a:prstGeom prst="rect">
            <a:avLst/>
          </a:prstGeom>
          <a:noFill/>
          <a:ln w="9525">
            <a:noFill/>
            <a:miter lim="800000"/>
            <a:headEnd/>
            <a:tailEnd/>
          </a:ln>
        </p:spPr>
      </p:pic>
      <p:pic>
        <p:nvPicPr>
          <p:cNvPr id="11" name="Picture 22"/>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28339" y="5561620"/>
            <a:ext cx="2239906" cy="1679929"/>
          </a:xfrm>
          <a:prstGeom prst="rect">
            <a:avLst/>
          </a:prstGeom>
          <a:noFill/>
          <a:ln w="9525">
            <a:noFill/>
            <a:miter lim="800000"/>
            <a:headEnd/>
            <a:tailEnd/>
          </a:ln>
        </p:spPr>
      </p:pic>
      <p:pic>
        <p:nvPicPr>
          <p:cNvPr id="13" name="Picture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6697" y="2549893"/>
            <a:ext cx="2651979" cy="1905076"/>
          </a:xfrm>
          <a:prstGeom prst="rect">
            <a:avLst/>
          </a:prstGeom>
        </p:spPr>
      </p:pic>
      <p:sp>
        <p:nvSpPr>
          <p:cNvPr id="15" name="TextBox 14"/>
          <p:cNvSpPr txBox="1"/>
          <p:nvPr/>
        </p:nvSpPr>
        <p:spPr>
          <a:xfrm>
            <a:off x="-131180" y="5694593"/>
            <a:ext cx="4561683" cy="276999"/>
          </a:xfrm>
          <a:prstGeom prst="rect">
            <a:avLst/>
          </a:prstGeom>
          <a:noFill/>
        </p:spPr>
        <p:txBody>
          <a:bodyPr wrap="square" rtlCol="0">
            <a:spAutoFit/>
          </a:bodyPr>
          <a:lstStyle/>
          <a:p>
            <a:pPr algn="ctr"/>
            <a:r>
              <a:rPr lang="en-US" sz="1200" b="1" dirty="0">
                <a:solidFill>
                  <a:schemeClr val="accent5">
                    <a:lumMod val="75000"/>
                  </a:schemeClr>
                </a:solidFill>
              </a:rPr>
              <a:t>Project Director: Sanford Eigenbrode,  University of Idaho</a:t>
            </a:r>
          </a:p>
        </p:txBody>
      </p:sp>
      <p:sp>
        <p:nvSpPr>
          <p:cNvPr id="4" name="Title 3"/>
          <p:cNvSpPr>
            <a:spLocks noGrp="1"/>
          </p:cNvSpPr>
          <p:nvPr>
            <p:ph type="title"/>
          </p:nvPr>
        </p:nvSpPr>
        <p:spPr/>
        <p:txBody>
          <a:bodyPr>
            <a:noAutofit/>
          </a:bodyPr>
          <a:lstStyle/>
          <a:p>
            <a:r>
              <a:rPr lang="en-US" sz="4400" dirty="0"/>
              <a:t>Why should we care </a:t>
            </a:r>
            <a:r>
              <a:rPr lang="en-US" sz="4400" dirty="0" smtClean="0"/>
              <a:t>about</a:t>
            </a:r>
            <a:br>
              <a:rPr lang="en-US" sz="4400" dirty="0" smtClean="0"/>
            </a:br>
            <a:r>
              <a:rPr lang="en-US" sz="4400" dirty="0" smtClean="0"/>
              <a:t>Agriculture</a:t>
            </a:r>
            <a:r>
              <a:rPr lang="en-US" sz="4400" dirty="0"/>
              <a:t>?</a:t>
            </a:r>
          </a:p>
        </p:txBody>
      </p:sp>
      <p:sp>
        <p:nvSpPr>
          <p:cNvPr id="2" name="Content Placeholder 1"/>
          <p:cNvSpPr>
            <a:spLocks noGrp="1"/>
          </p:cNvSpPr>
          <p:nvPr>
            <p:ph idx="1"/>
          </p:nvPr>
        </p:nvSpPr>
        <p:spPr>
          <a:xfrm>
            <a:off x="1652982" y="2096031"/>
            <a:ext cx="4828841" cy="751341"/>
          </a:xfrm>
        </p:spPr>
        <p:txBody>
          <a:bodyPr/>
          <a:lstStyle/>
          <a:p>
            <a:pPr marL="0" indent="0">
              <a:buNone/>
            </a:pPr>
            <a:r>
              <a:rPr lang="en-US" sz="1800" b="1" dirty="0">
                <a:solidFill>
                  <a:srgbClr val="379C8E"/>
                </a:solidFill>
                <a:latin typeface="Arial"/>
                <a:cs typeface="Arial"/>
                <a:hlinkClick r:id="rId11"/>
              </a:rPr>
              <a:t>www.REACCHPNA.org</a:t>
            </a:r>
            <a:endParaRPr lang="en-US" sz="1800" b="1" dirty="0">
              <a:solidFill>
                <a:srgbClr val="379C8E"/>
              </a:solidFill>
              <a:latin typeface="Arial"/>
              <a:cs typeface="Arial"/>
            </a:endParaRPr>
          </a:p>
          <a:p>
            <a:pPr marL="45720" indent="0">
              <a:buNone/>
            </a:pPr>
            <a:endParaRPr lang="en-US" dirty="0"/>
          </a:p>
        </p:txBody>
      </p:sp>
    </p:spTree>
    <p:extLst>
      <p:ext uri="{BB962C8B-B14F-4D97-AF65-F5344CB8AC3E}">
        <p14:creationId xmlns:p14="http://schemas.microsoft.com/office/powerpoint/2010/main" val="38857837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84"/>
            <a:ext cx="9112170" cy="68683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9165074" y="6127052"/>
            <a:ext cx="1820361" cy="600164"/>
          </a:xfrm>
          <a:prstGeom prst="rect">
            <a:avLst/>
          </a:prstGeom>
          <a:noFill/>
        </p:spPr>
        <p:txBody>
          <a:bodyPr wrap="square" rtlCol="0">
            <a:spAutoFit/>
          </a:bodyPr>
          <a:lstStyle/>
          <a:p>
            <a:r>
              <a:rPr lang="en-US" sz="1100" dirty="0">
                <a:solidFill>
                  <a:schemeClr val="bg2"/>
                </a:solidFill>
              </a:rPr>
              <a:t>Hatfield et.al. 2014. National Climate Assessment: Agriculture.</a:t>
            </a:r>
          </a:p>
        </p:txBody>
      </p:sp>
    </p:spTree>
    <p:extLst>
      <p:ext uri="{BB962C8B-B14F-4D97-AF65-F5344CB8AC3E}">
        <p14:creationId xmlns:p14="http://schemas.microsoft.com/office/powerpoint/2010/main" val="2010390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1976" y="347472"/>
            <a:ext cx="10750024" cy="1138428"/>
          </a:xfrm>
        </p:spPr>
        <p:txBody>
          <a:bodyPr>
            <a:noAutofit/>
          </a:bodyPr>
          <a:lstStyle/>
          <a:p>
            <a:r>
              <a:rPr lang="en-US" sz="2400" b="1" dirty="0">
                <a:solidFill>
                  <a:schemeClr val="tx1"/>
                </a:solidFill>
                <a:effectLst>
                  <a:outerShdw blurRad="50800" dist="50800" dir="5400000" algn="ctr" rotWithShape="0">
                    <a:schemeClr val="bg1"/>
                  </a:outerShdw>
                </a:effectLst>
                <a:latin typeface="Times" charset="0"/>
                <a:ea typeface="Times" charset="0"/>
                <a:cs typeface="Times" charset="0"/>
              </a:rPr>
              <a:t>The REACCH Agronomy Curriculum supports the following AFNR Standards, NGSS, &amp; CCSS, however additional resources and time may be required to completely meet the intent of these standards</a:t>
            </a:r>
            <a:r>
              <a:rPr lang="en-US" sz="2400" b="1" dirty="0" smtClean="0">
                <a:solidFill>
                  <a:schemeClr val="tx1"/>
                </a:solidFill>
                <a:effectLst>
                  <a:outerShdw blurRad="50800" dist="50800" dir="5400000" algn="ctr" rotWithShape="0">
                    <a:schemeClr val="bg1"/>
                  </a:outerShdw>
                </a:effectLst>
                <a:latin typeface="Times" charset="0"/>
                <a:ea typeface="Times" charset="0"/>
                <a:cs typeface="Times" charset="0"/>
              </a:rPr>
              <a:t>.</a:t>
            </a:r>
            <a:endParaRPr lang="en-US" sz="2400" b="1" dirty="0">
              <a:solidFill>
                <a:schemeClr val="tx1"/>
              </a:solidFill>
              <a:effectLst>
                <a:outerShdw blurRad="50800" dist="50800" dir="5400000" algn="ctr" rotWithShape="0">
                  <a:schemeClr val="bg1"/>
                </a:outerShdw>
              </a:effectLst>
              <a:latin typeface="Times" charset="0"/>
              <a:ea typeface="Times" charset="0"/>
              <a:cs typeface="Times" charset="0"/>
            </a:endParaRPr>
          </a:p>
        </p:txBody>
      </p:sp>
      <p:sp>
        <p:nvSpPr>
          <p:cNvPr id="4" name="Footer Placeholder 3"/>
          <p:cNvSpPr>
            <a:spLocks noGrp="1"/>
          </p:cNvSpPr>
          <p:nvPr>
            <p:ph type="ftr" sz="quarter" idx="11"/>
          </p:nvPr>
        </p:nvSpPr>
        <p:spPr/>
        <p:txBody>
          <a:bodyPr/>
          <a:lstStyle/>
          <a:p>
            <a:pPr algn="r"/>
            <a:r>
              <a:rPr lang="en-US" smtClean="0"/>
              <a:t>Climate &amp; Pacific Northwest Agriculture</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3</a:t>
            </a:fld>
            <a:endParaRPr lang="en-US" dirty="0"/>
          </a:p>
        </p:txBody>
      </p:sp>
      <p:graphicFrame>
        <p:nvGraphicFramePr>
          <p:cNvPr id="9" name="Content Placeholder 8"/>
          <p:cNvGraphicFramePr>
            <a:graphicFrameLocks noGrp="1" noChangeAspect="1"/>
          </p:cNvGraphicFramePr>
          <p:nvPr>
            <p:ph idx="1"/>
            <p:extLst>
              <p:ext uri="{D42A27DB-BD31-4B8C-83A1-F6EECF244321}">
                <p14:modId xmlns:p14="http://schemas.microsoft.com/office/powerpoint/2010/main" val="2024674148"/>
              </p:ext>
            </p:extLst>
          </p:nvPr>
        </p:nvGraphicFramePr>
        <p:xfrm>
          <a:off x="432922" y="1548884"/>
          <a:ext cx="3800475" cy="4876800"/>
        </p:xfrm>
        <a:graphic>
          <a:graphicData uri="http://schemas.openxmlformats.org/presentationml/2006/ole">
            <mc:AlternateContent xmlns:mc="http://schemas.openxmlformats.org/markup-compatibility/2006">
              <mc:Choice xmlns:v="urn:schemas-microsoft-com:vml" Requires="v">
                <p:oleObj spid="_x0000_s1027" name="Document" r:id="rId4" imgW="6858000" imgH="8801100" progId="Word.Document.12">
                  <p:embed/>
                </p:oleObj>
              </mc:Choice>
              <mc:Fallback>
                <p:oleObj name="Document" r:id="rId4" imgW="6858000" imgH="8801100" progId="Word.Document.12">
                  <p:embed/>
                  <p:pic>
                    <p:nvPicPr>
                      <p:cNvPr id="0" name=""/>
                      <p:cNvPicPr/>
                      <p:nvPr/>
                    </p:nvPicPr>
                    <p:blipFill>
                      <a:blip r:embed="rId5"/>
                      <a:stretch>
                        <a:fillRect/>
                      </a:stretch>
                    </p:blipFill>
                    <p:spPr>
                      <a:xfrm>
                        <a:off x="432922" y="1548884"/>
                        <a:ext cx="3800475" cy="4876800"/>
                      </a:xfrm>
                      <a:prstGeom prst="rect">
                        <a:avLst/>
                      </a:prstGeom>
                    </p:spPr>
                  </p:pic>
                </p:oleObj>
              </mc:Fallback>
            </mc:AlternateContent>
          </a:graphicData>
        </a:graphic>
      </p:graphicFrame>
      <p:sp>
        <p:nvSpPr>
          <p:cNvPr id="7" name="TextBox 6"/>
          <p:cNvSpPr txBox="1"/>
          <p:nvPr/>
        </p:nvSpPr>
        <p:spPr>
          <a:xfrm>
            <a:off x="4648200" y="1376363"/>
            <a:ext cx="5791200" cy="1754326"/>
          </a:xfrm>
          <a:prstGeom prst="rect">
            <a:avLst/>
          </a:prstGeom>
          <a:noFill/>
        </p:spPr>
        <p:txBody>
          <a:bodyPr wrap="square" rtlCol="0">
            <a:spAutoFit/>
          </a:bodyPr>
          <a:lstStyle/>
          <a:p>
            <a:r>
              <a:rPr lang="en-US" dirty="0" smtClean="0"/>
              <a:t>The image to the left is an embedded MS Word Document. For many users you can simply </a:t>
            </a:r>
            <a:r>
              <a:rPr lang="en-US" b="1" dirty="0" smtClean="0"/>
              <a:t>double click </a:t>
            </a:r>
            <a:r>
              <a:rPr lang="en-US" dirty="0" smtClean="0"/>
              <a:t>on it to open it in a MS Word Editing window. If this does not work on your computer then right click on the image and go to “Document Object” and click “Open”</a:t>
            </a:r>
          </a:p>
        </p:txBody>
      </p:sp>
      <p:sp>
        <p:nvSpPr>
          <p:cNvPr id="8" name="TextBox 7"/>
          <p:cNvSpPr txBox="1"/>
          <p:nvPr/>
        </p:nvSpPr>
        <p:spPr>
          <a:xfrm>
            <a:off x="4648200" y="3430722"/>
            <a:ext cx="4930222" cy="646331"/>
          </a:xfrm>
          <a:prstGeom prst="rect">
            <a:avLst/>
          </a:prstGeom>
          <a:noFill/>
        </p:spPr>
        <p:txBody>
          <a:bodyPr wrap="square" rtlCol="0">
            <a:spAutoFit/>
          </a:bodyPr>
          <a:lstStyle/>
          <a:p>
            <a:r>
              <a:rPr lang="en-US" dirty="0" smtClean="0"/>
              <a:t>This is a “Hidden Slide.” Hidden slides will not show when the presentation is played.  </a:t>
            </a:r>
            <a:endParaRPr lang="en-US" dirty="0"/>
          </a:p>
        </p:txBody>
      </p:sp>
    </p:spTree>
    <p:extLst>
      <p:ext uri="{BB962C8B-B14F-4D97-AF65-F5344CB8AC3E}">
        <p14:creationId xmlns:p14="http://schemas.microsoft.com/office/powerpoint/2010/main" val="15679970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07-28 at 3.26.04 PM.png"/>
          <p:cNvPicPr>
            <a:picLocks noChangeAspect="1"/>
          </p:cNvPicPr>
          <p:nvPr/>
        </p:nvPicPr>
        <p:blipFill rotWithShape="1">
          <a:blip r:embed="rId3" cstate="screen">
            <a:alphaModFix amt="31000"/>
            <a:extLst>
              <a:ext uri="{28A0092B-C50C-407E-A947-70E740481C1C}">
                <a14:useLocalDpi xmlns:a14="http://schemas.microsoft.com/office/drawing/2010/main"/>
              </a:ext>
            </a:extLst>
          </a:blip>
          <a:srcRect/>
          <a:stretch/>
        </p:blipFill>
        <p:spPr>
          <a:xfrm>
            <a:off x="1524000" y="1413932"/>
            <a:ext cx="7397796" cy="5063068"/>
          </a:xfrm>
          <a:prstGeom prst="rect">
            <a:avLst/>
          </a:prstGeom>
          <a:solidFill>
            <a:schemeClr val="bg1">
              <a:alpha val="40000"/>
            </a:schemeClr>
          </a:solidFill>
        </p:spPr>
      </p:pic>
      <p:sp>
        <p:nvSpPr>
          <p:cNvPr id="51203" name="Rectangle 3"/>
          <p:cNvSpPr>
            <a:spLocks noGrp="1" noChangeArrowheads="1"/>
          </p:cNvSpPr>
          <p:nvPr>
            <p:ph type="title"/>
          </p:nvPr>
        </p:nvSpPr>
        <p:spPr/>
        <p:txBody>
          <a:bodyPr/>
          <a:lstStyle/>
          <a:p>
            <a:pPr eaLnBrk="1" hangingPunct="1">
              <a:defRPr/>
            </a:pPr>
            <a:r>
              <a:rPr lang="en-US" b="1" dirty="0" smtClean="0">
                <a:latin typeface="Calibri"/>
                <a:ea typeface="ＭＳ Ｐゴシック" charset="0"/>
                <a:cs typeface="ＭＳ Ｐゴシック" charset="0"/>
              </a:rPr>
              <a:t>Impacts: </a:t>
            </a:r>
            <a:r>
              <a:rPr lang="en-US" dirty="0" smtClean="0">
                <a:latin typeface="Calibri"/>
                <a:ea typeface="ＭＳ Ｐゴシック" charset="0"/>
                <a:cs typeface="ＭＳ Ｐゴシック" charset="0"/>
              </a:rPr>
              <a:t>Agriculture</a:t>
            </a:r>
            <a:endParaRPr lang="en-US" b="1" dirty="0">
              <a:latin typeface="Calibri"/>
              <a:ea typeface="ＭＳ Ｐゴシック" charset="0"/>
              <a:cs typeface="ＭＳ Ｐゴシック" charset="0"/>
            </a:endParaRPr>
          </a:p>
        </p:txBody>
      </p:sp>
      <p:sp>
        <p:nvSpPr>
          <p:cNvPr id="51202" name="Rectangle 2"/>
          <p:cNvSpPr>
            <a:spLocks noGrp="1" noChangeArrowheads="1"/>
          </p:cNvSpPr>
          <p:nvPr>
            <p:ph idx="1"/>
          </p:nvPr>
        </p:nvSpPr>
        <p:spPr>
          <a:xfrm>
            <a:off x="1981200" y="1600200"/>
            <a:ext cx="6940596" cy="4953000"/>
          </a:xfrm>
        </p:spPr>
        <p:txBody>
          <a:bodyPr/>
          <a:lstStyle/>
          <a:p>
            <a:pPr eaLnBrk="1" hangingPunct="1">
              <a:lnSpc>
                <a:spcPct val="90000"/>
              </a:lnSpc>
              <a:buFont typeface="Wingdings" charset="0"/>
              <a:buNone/>
              <a:defRPr/>
            </a:pPr>
            <a:r>
              <a:rPr lang="en-US" sz="2200" b="1" dirty="0">
                <a:latin typeface="Calibri"/>
                <a:cs typeface="ＭＳ Ｐゴシック" charset="0"/>
              </a:rPr>
              <a:t>Pros (for some crops)</a:t>
            </a:r>
          </a:p>
          <a:p>
            <a:pPr eaLnBrk="1" hangingPunct="1">
              <a:lnSpc>
                <a:spcPct val="90000"/>
              </a:lnSpc>
              <a:defRPr/>
            </a:pPr>
            <a:r>
              <a:rPr lang="en-US" sz="2200" dirty="0">
                <a:latin typeface="Calibri"/>
                <a:cs typeface="ＭＳ Ｐゴシック" charset="0"/>
              </a:rPr>
              <a:t>Increased growing season length (</a:t>
            </a:r>
            <a:r>
              <a:rPr lang="en-US" sz="2200" i="1" dirty="0">
                <a:latin typeface="Calibri"/>
                <a:cs typeface="ＭＳ Ｐゴシック" charset="0"/>
              </a:rPr>
              <a:t>3-months in Moscow!</a:t>
            </a:r>
            <a:r>
              <a:rPr lang="en-US" sz="2200" dirty="0">
                <a:latin typeface="Calibri"/>
                <a:cs typeface="ＭＳ Ｐゴシック" charset="0"/>
              </a:rPr>
              <a:t>)</a:t>
            </a:r>
          </a:p>
          <a:p>
            <a:pPr eaLnBrk="1" hangingPunct="1">
              <a:lnSpc>
                <a:spcPct val="90000"/>
              </a:lnSpc>
              <a:defRPr/>
            </a:pPr>
            <a:r>
              <a:rPr lang="en-US" sz="2200" dirty="0">
                <a:latin typeface="Calibri"/>
                <a:cs typeface="ＭＳ Ｐゴシック" charset="0"/>
              </a:rPr>
              <a:t>Potential Increase in yields </a:t>
            </a:r>
          </a:p>
          <a:p>
            <a:pPr eaLnBrk="1" hangingPunct="1">
              <a:lnSpc>
                <a:spcPct val="90000"/>
              </a:lnSpc>
              <a:defRPr/>
            </a:pPr>
            <a:r>
              <a:rPr lang="en-US" sz="2200" dirty="0">
                <a:latin typeface="Calibri"/>
                <a:cs typeface="ＭＳ Ｐゴシック" charset="0"/>
              </a:rPr>
              <a:t>Novel crops (vineyards)</a:t>
            </a:r>
          </a:p>
          <a:p>
            <a:pPr>
              <a:lnSpc>
                <a:spcPct val="90000"/>
              </a:lnSpc>
              <a:defRPr/>
            </a:pPr>
            <a:r>
              <a:rPr lang="en-US" sz="2200" dirty="0">
                <a:cs typeface="ＭＳ Ｐゴシック" charset="0"/>
              </a:rPr>
              <a:t>Higher CO</a:t>
            </a:r>
            <a:r>
              <a:rPr lang="en-US" sz="2200" baseline="-25000" dirty="0">
                <a:cs typeface="ＭＳ Ｐゴシック" charset="0"/>
              </a:rPr>
              <a:t>2</a:t>
            </a:r>
            <a:r>
              <a:rPr lang="en-US" sz="2200" dirty="0">
                <a:cs typeface="ＭＳ Ｐゴシック" charset="0"/>
              </a:rPr>
              <a:t> stimulate plant growth/water efficiency</a:t>
            </a:r>
            <a:endParaRPr lang="en-US" sz="2200" dirty="0">
              <a:latin typeface="Calibri"/>
              <a:cs typeface="ＭＳ Ｐゴシック" charset="0"/>
            </a:endParaRPr>
          </a:p>
          <a:p>
            <a:pPr eaLnBrk="1" hangingPunct="1">
              <a:lnSpc>
                <a:spcPct val="90000"/>
              </a:lnSpc>
              <a:defRPr/>
            </a:pPr>
            <a:endParaRPr lang="en-US" sz="2200" dirty="0">
              <a:latin typeface="Calibri"/>
              <a:cs typeface="ＭＳ Ｐゴシック" charset="0"/>
            </a:endParaRPr>
          </a:p>
          <a:p>
            <a:pPr eaLnBrk="1" hangingPunct="1">
              <a:lnSpc>
                <a:spcPct val="90000"/>
              </a:lnSpc>
              <a:buFont typeface="Wingdings" charset="0"/>
              <a:buNone/>
              <a:defRPr/>
            </a:pPr>
            <a:r>
              <a:rPr lang="en-US" sz="2200" b="1" dirty="0">
                <a:latin typeface="Calibri"/>
                <a:cs typeface="ＭＳ Ｐゴシック" charset="0"/>
              </a:rPr>
              <a:t>Cons</a:t>
            </a:r>
          </a:p>
          <a:p>
            <a:pPr eaLnBrk="1" hangingPunct="1">
              <a:lnSpc>
                <a:spcPct val="90000"/>
              </a:lnSpc>
              <a:defRPr/>
            </a:pPr>
            <a:r>
              <a:rPr lang="en-US" sz="2200" dirty="0">
                <a:latin typeface="Calibri"/>
                <a:cs typeface="ＭＳ Ｐゴシック" charset="0"/>
              </a:rPr>
              <a:t>Increased irrigation demands*</a:t>
            </a:r>
          </a:p>
          <a:p>
            <a:pPr eaLnBrk="1" hangingPunct="1">
              <a:lnSpc>
                <a:spcPct val="90000"/>
              </a:lnSpc>
              <a:defRPr/>
            </a:pPr>
            <a:r>
              <a:rPr lang="en-US" sz="2200" dirty="0">
                <a:latin typeface="Calibri"/>
                <a:cs typeface="ＭＳ Ｐゴシック" charset="0"/>
              </a:rPr>
              <a:t>Increased summer temperatures impact dairy industry and quality of grain proteins</a:t>
            </a:r>
          </a:p>
          <a:p>
            <a:pPr eaLnBrk="1" hangingPunct="1">
              <a:lnSpc>
                <a:spcPct val="90000"/>
              </a:lnSpc>
              <a:defRPr/>
            </a:pPr>
            <a:r>
              <a:rPr lang="en-US" sz="2200" dirty="0">
                <a:latin typeface="Calibri"/>
                <a:cs typeface="ＭＳ Ｐゴシック" charset="0"/>
              </a:rPr>
              <a:t>Potential changes in pests and weeds</a:t>
            </a:r>
          </a:p>
          <a:p>
            <a:pPr eaLnBrk="1" hangingPunct="1">
              <a:lnSpc>
                <a:spcPct val="90000"/>
              </a:lnSpc>
              <a:buFont typeface="Wingdings" charset="0"/>
              <a:buNone/>
              <a:defRPr/>
            </a:pPr>
            <a:endParaRPr lang="en-US" sz="2200" dirty="0">
              <a:latin typeface="Calibri"/>
              <a:cs typeface="ＭＳ Ｐゴシック" charset="0"/>
            </a:endParaRPr>
          </a:p>
          <a:p>
            <a:pPr eaLnBrk="1" hangingPunct="1">
              <a:lnSpc>
                <a:spcPct val="90000"/>
              </a:lnSpc>
              <a:defRPr/>
            </a:pPr>
            <a:endParaRPr lang="en-US" sz="2200" dirty="0">
              <a:latin typeface="Calibri"/>
              <a:cs typeface="ＭＳ Ｐゴシック" charset="0"/>
            </a:endParaRPr>
          </a:p>
        </p:txBody>
      </p:sp>
      <p:sp>
        <p:nvSpPr>
          <p:cNvPr id="74755" name="Text Box 4"/>
          <p:cNvSpPr txBox="1">
            <a:spLocks noChangeArrowheads="1"/>
          </p:cNvSpPr>
          <p:nvPr/>
        </p:nvSpPr>
        <p:spPr bwMode="auto">
          <a:xfrm>
            <a:off x="8610600" y="6553200"/>
            <a:ext cx="7848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dirty="0" err="1">
                <a:solidFill>
                  <a:srgbClr val="000000"/>
                </a:solidFill>
                <a:latin typeface="Calibri"/>
              </a:rPr>
              <a:t>Stöckle</a:t>
            </a:r>
            <a:r>
              <a:rPr lang="en-US" sz="1400" dirty="0">
                <a:solidFill>
                  <a:srgbClr val="000000"/>
                </a:solidFill>
                <a:latin typeface="Calibri"/>
              </a:rPr>
              <a:t> et al. 2009</a:t>
            </a:r>
          </a:p>
        </p:txBody>
      </p:sp>
    </p:spTree>
    <p:extLst>
      <p:ext uri="{BB962C8B-B14F-4D97-AF65-F5344CB8AC3E}">
        <p14:creationId xmlns:p14="http://schemas.microsoft.com/office/powerpoint/2010/main" val="7604455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407" r="6871"/>
          <a:stretch/>
        </p:blipFill>
        <p:spPr bwMode="auto">
          <a:xfrm>
            <a:off x="1361175" y="1440149"/>
            <a:ext cx="7544242" cy="4812654"/>
          </a:xfrm>
          <a:prstGeom prst="rect">
            <a:avLst/>
          </a:prstGeom>
          <a:noFill/>
          <a:ln>
            <a:noFill/>
          </a:ln>
        </p:spPr>
      </p:pic>
      <p:sp>
        <p:nvSpPr>
          <p:cNvPr id="3" name="TextBox 2"/>
          <p:cNvSpPr txBox="1"/>
          <p:nvPr/>
        </p:nvSpPr>
        <p:spPr>
          <a:xfrm>
            <a:off x="1524001" y="394870"/>
            <a:ext cx="7381417" cy="954107"/>
          </a:xfrm>
          <a:prstGeom prst="rect">
            <a:avLst/>
          </a:prstGeom>
          <a:noFill/>
        </p:spPr>
        <p:txBody>
          <a:bodyPr wrap="square" rtlCol="0">
            <a:spAutoFit/>
          </a:bodyPr>
          <a:lstStyle/>
          <a:p>
            <a:pPr algn="ctr"/>
            <a:r>
              <a:rPr lang="en-US" sz="2800" dirty="0">
                <a:solidFill>
                  <a:schemeClr val="accent5">
                    <a:lumMod val="75000"/>
                  </a:schemeClr>
                </a:solidFill>
              </a:rPr>
              <a:t>Projected Effect on Production by Commodity Group</a:t>
            </a:r>
          </a:p>
        </p:txBody>
      </p:sp>
      <p:sp>
        <p:nvSpPr>
          <p:cNvPr id="4" name="TextBox 3"/>
          <p:cNvSpPr txBox="1"/>
          <p:nvPr/>
        </p:nvSpPr>
        <p:spPr>
          <a:xfrm>
            <a:off x="6038189" y="6357005"/>
            <a:ext cx="2838733" cy="369332"/>
          </a:xfrm>
          <a:prstGeom prst="rect">
            <a:avLst/>
          </a:prstGeom>
          <a:noFill/>
        </p:spPr>
        <p:txBody>
          <a:bodyPr wrap="square" rtlCol="0">
            <a:spAutoFit/>
          </a:bodyPr>
          <a:lstStyle/>
          <a:p>
            <a:r>
              <a:rPr lang="en-US" dirty="0"/>
              <a:t>Eigenbrode et.al., 2013</a:t>
            </a:r>
          </a:p>
        </p:txBody>
      </p:sp>
    </p:spTree>
    <p:extLst>
      <p:ext uri="{BB962C8B-B14F-4D97-AF65-F5344CB8AC3E}">
        <p14:creationId xmlns:p14="http://schemas.microsoft.com/office/powerpoint/2010/main" val="555856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81" t="9783" r="4455"/>
          <a:stretch/>
        </p:blipFill>
        <p:spPr bwMode="auto">
          <a:xfrm>
            <a:off x="2114889" y="962548"/>
            <a:ext cx="6441744" cy="56714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ctrTitle"/>
          </p:nvPr>
        </p:nvSpPr>
        <p:spPr>
          <a:xfrm>
            <a:off x="0" y="154294"/>
            <a:ext cx="11065397" cy="702233"/>
          </a:xfrm>
        </p:spPr>
        <p:txBody>
          <a:bodyPr>
            <a:noAutofit/>
          </a:bodyPr>
          <a:lstStyle/>
          <a:p>
            <a:pPr algn="ctr"/>
            <a:r>
              <a:rPr lang="en-US" sz="2400" cap="none" dirty="0">
                <a:solidFill>
                  <a:srgbClr val="981E32"/>
                </a:solidFill>
              </a:rPr>
              <a:t>Projected Changes In Key Climate Variables Affecting Agricultural Productivity</a:t>
            </a:r>
          </a:p>
        </p:txBody>
      </p:sp>
      <p:sp>
        <p:nvSpPr>
          <p:cNvPr id="4" name="TextBox 3"/>
          <p:cNvSpPr txBox="1"/>
          <p:nvPr/>
        </p:nvSpPr>
        <p:spPr>
          <a:xfrm>
            <a:off x="2114889" y="6557449"/>
            <a:ext cx="6878472" cy="276999"/>
          </a:xfrm>
          <a:prstGeom prst="rect">
            <a:avLst/>
          </a:prstGeom>
          <a:noFill/>
        </p:spPr>
        <p:txBody>
          <a:bodyPr wrap="square" rtlCol="0">
            <a:spAutoFit/>
          </a:bodyPr>
          <a:lstStyle/>
          <a:p>
            <a:r>
              <a:rPr lang="en-US" sz="1200" dirty="0">
                <a:solidFill>
                  <a:schemeClr val="bg2"/>
                </a:solidFill>
              </a:rPr>
              <a:t>Hatfield et.al. 2014. National Climate Assessment: Agriculture.</a:t>
            </a:r>
          </a:p>
        </p:txBody>
      </p:sp>
    </p:spTree>
    <p:extLst>
      <p:ext uri="{BB962C8B-B14F-4D97-AF65-F5344CB8AC3E}">
        <p14:creationId xmlns:p14="http://schemas.microsoft.com/office/powerpoint/2010/main" val="557142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1" y="489793"/>
            <a:ext cx="7353622" cy="461665"/>
          </a:xfrm>
          <a:prstGeom prst="rect">
            <a:avLst/>
          </a:prstGeom>
          <a:noFill/>
        </p:spPr>
        <p:txBody>
          <a:bodyPr wrap="square" rtlCol="0">
            <a:spAutoFit/>
          </a:bodyPr>
          <a:lstStyle/>
          <a:p>
            <a:pPr algn="ctr"/>
            <a:r>
              <a:rPr lang="en-US" sz="2400" b="1" dirty="0">
                <a:solidFill>
                  <a:schemeClr val="accent1"/>
                </a:solidFill>
              </a:rPr>
              <a:t>Geographic focus for most REACCH results:</a:t>
            </a:r>
          </a:p>
        </p:txBody>
      </p:sp>
      <p:grpSp>
        <p:nvGrpSpPr>
          <p:cNvPr id="5" name="Group 4"/>
          <p:cNvGrpSpPr/>
          <p:nvPr/>
        </p:nvGrpSpPr>
        <p:grpSpPr>
          <a:xfrm>
            <a:off x="2089664" y="1320789"/>
            <a:ext cx="6123802" cy="5257222"/>
            <a:chOff x="0" y="1600778"/>
            <a:chExt cx="6123802" cy="5257222"/>
          </a:xfrm>
        </p:grpSpPr>
        <p:pic>
          <p:nvPicPr>
            <p:cNvPr id="4" name="Picture 46" descr="CDL.jpg"/>
            <p:cNvPicPr>
              <a:picLocks noChangeAspect="1"/>
            </p:cNvPicPr>
            <p:nvPr/>
          </p:nvPicPr>
          <p:blipFill>
            <a:blip r:embed="rId4" cstate="screen">
              <a:extLst>
                <a:ext uri="{28A0092B-C50C-407E-A947-70E740481C1C}">
                  <a14:useLocalDpi xmlns:a14="http://schemas.microsoft.com/office/drawing/2010/main" val="0"/>
                </a:ext>
              </a:extLst>
            </a:blip>
            <a:srcRect l="2921" t="1862" r="26325" b="19531"/>
            <a:stretch>
              <a:fillRect/>
            </a:stretch>
          </p:blipFill>
          <p:spPr bwMode="auto">
            <a:xfrm>
              <a:off x="0" y="1600778"/>
              <a:ext cx="6123802" cy="5257222"/>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 name="Oval 2"/>
            <p:cNvSpPr/>
            <p:nvPr/>
          </p:nvSpPr>
          <p:spPr>
            <a:xfrm>
              <a:off x="788164" y="3481743"/>
              <a:ext cx="1860331" cy="1844565"/>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alpha val="14000"/>
                  </a:schemeClr>
                </a:solidFill>
              </a:endParaRPr>
            </a:p>
          </p:txBody>
        </p:sp>
      </p:grpSp>
    </p:spTree>
    <p:custDataLst>
      <p:tags r:id="rId1"/>
    </p:custDataLst>
    <p:extLst>
      <p:ext uri="{BB962C8B-B14F-4D97-AF65-F5344CB8AC3E}">
        <p14:creationId xmlns:p14="http://schemas.microsoft.com/office/powerpoint/2010/main" val="26424766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Changes in Snowfall Accumulation</a:t>
            </a:r>
            <a:br>
              <a:rPr lang="en-US" dirty="0" smtClean="0"/>
            </a:br>
            <a:r>
              <a:rPr lang="en-US" sz="2400" dirty="0"/>
              <a:t>2031-2060 vs. 1950-2005 (14 model mean, RCP45)</a:t>
            </a:r>
          </a:p>
        </p:txBody>
      </p:sp>
      <p:sp>
        <p:nvSpPr>
          <p:cNvPr id="4" name="Slide Number Placeholder 3"/>
          <p:cNvSpPr>
            <a:spLocks noGrp="1"/>
          </p:cNvSpPr>
          <p:nvPr>
            <p:ph type="sldNum" sz="quarter" idx="12"/>
          </p:nvPr>
        </p:nvSpPr>
        <p:spPr/>
        <p:txBody>
          <a:bodyPr/>
          <a:lstStyle/>
          <a:p>
            <a:fld id="{2B046C46-EF11-DA4E-9468-B4EB6E148388}" type="slidenum">
              <a:rPr lang="en-US" smtClean="0">
                <a:solidFill>
                  <a:srgbClr val="404040"/>
                </a:solidFill>
              </a:rPr>
              <a:pPr/>
              <a:t>34</a:t>
            </a:fld>
            <a:endParaRPr lang="en-US" dirty="0">
              <a:solidFill>
                <a:srgbClr val="404040"/>
              </a:solidFill>
            </a:endParaRPr>
          </a:p>
        </p:txBody>
      </p:sp>
      <p:sp>
        <p:nvSpPr>
          <p:cNvPr id="5" name="TextBox 4"/>
          <p:cNvSpPr txBox="1"/>
          <p:nvPr/>
        </p:nvSpPr>
        <p:spPr>
          <a:xfrm>
            <a:off x="3408839" y="6488668"/>
            <a:ext cx="5160387" cy="369332"/>
          </a:xfrm>
          <a:prstGeom prst="rect">
            <a:avLst/>
          </a:prstGeom>
          <a:noFill/>
        </p:spPr>
        <p:txBody>
          <a:bodyPr wrap="none" rtlCol="0">
            <a:spAutoFit/>
          </a:bodyPr>
          <a:lstStyle/>
          <a:p>
            <a:r>
              <a:rPr lang="en-US" dirty="0">
                <a:latin typeface="Calibri"/>
              </a:rPr>
              <a:t>Regions with &lt; 25mm SFE accumulation masked out</a:t>
            </a:r>
          </a:p>
        </p:txBody>
      </p:sp>
      <p:pic>
        <p:nvPicPr>
          <p:cNvPr id="9" name="Picture 8" descr="Screen Shot 2012-09-21 at 2.13.49 PM.png"/>
          <p:cNvPicPr>
            <a:picLocks noChangeAspect="1"/>
          </p:cNvPicPr>
          <p:nvPr/>
        </p:nvPicPr>
        <p:blipFill rotWithShape="1">
          <a:blip r:embed="rId3">
            <a:extLst>
              <a:ext uri="{28A0092B-C50C-407E-A947-70E740481C1C}">
                <a14:useLocalDpi xmlns:a14="http://schemas.microsoft.com/office/drawing/2010/main" val="0"/>
              </a:ext>
            </a:extLst>
          </a:blip>
          <a:srcRect t="14537"/>
          <a:stretch/>
        </p:blipFill>
        <p:spPr>
          <a:xfrm>
            <a:off x="1524001" y="1501853"/>
            <a:ext cx="9010739" cy="4683310"/>
          </a:xfrm>
          <a:prstGeom prst="rect">
            <a:avLst/>
          </a:prstGeom>
        </p:spPr>
      </p:pic>
      <p:sp>
        <p:nvSpPr>
          <p:cNvPr id="3" name="TextBox 2"/>
          <p:cNvSpPr txBox="1"/>
          <p:nvPr/>
        </p:nvSpPr>
        <p:spPr>
          <a:xfrm>
            <a:off x="1524000" y="6135937"/>
            <a:ext cx="3687616" cy="369332"/>
          </a:xfrm>
          <a:prstGeom prst="rect">
            <a:avLst/>
          </a:prstGeom>
          <a:noFill/>
        </p:spPr>
        <p:txBody>
          <a:bodyPr wrap="none" rtlCol="0">
            <a:spAutoFit/>
          </a:bodyPr>
          <a:lstStyle/>
          <a:p>
            <a:r>
              <a:rPr lang="en-US" dirty="0"/>
              <a:t>Phase transformation of Dai, 2008</a:t>
            </a:r>
          </a:p>
        </p:txBody>
      </p:sp>
    </p:spTree>
    <p:extLst>
      <p:ext uri="{BB962C8B-B14F-4D97-AF65-F5344CB8AC3E}">
        <p14:creationId xmlns:p14="http://schemas.microsoft.com/office/powerpoint/2010/main" val="450774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Changes in Growing Season Length</a:t>
            </a:r>
            <a:br>
              <a:rPr lang="en-US" dirty="0"/>
            </a:br>
            <a:r>
              <a:rPr lang="en-US" sz="2700" dirty="0"/>
              <a:t>2031-2060 vs. 1950-2005 (14 model mean, RCP45)</a:t>
            </a:r>
            <a:br>
              <a:rPr lang="en-US" sz="2700" dirty="0"/>
            </a:br>
            <a:endParaRPr lang="en-US" sz="2700" dirty="0"/>
          </a:p>
        </p:txBody>
      </p:sp>
      <p:sp>
        <p:nvSpPr>
          <p:cNvPr id="3" name="Content Placeholder 2"/>
          <p:cNvSpPr>
            <a:spLocks noGrp="1"/>
          </p:cNvSpPr>
          <p:nvPr>
            <p:ph idx="1"/>
          </p:nvPr>
        </p:nvSpPr>
        <p:spPr/>
        <p:txBody>
          <a:bodyPr/>
          <a:lstStyle/>
          <a:p>
            <a:endParaRPr lang="en-US"/>
          </a:p>
        </p:txBody>
      </p:sp>
      <p:sp>
        <p:nvSpPr>
          <p:cNvPr id="7" name="Slide Number Placeholder 6"/>
          <p:cNvSpPr>
            <a:spLocks noGrp="1"/>
          </p:cNvSpPr>
          <p:nvPr>
            <p:ph type="sldNum" sz="quarter" idx="12"/>
          </p:nvPr>
        </p:nvSpPr>
        <p:spPr/>
        <p:txBody>
          <a:bodyPr/>
          <a:lstStyle/>
          <a:p>
            <a:fld id="{02D7CAFF-DD24-D74B-9A00-C4A64B6EE00E}" type="slidenum">
              <a:rPr lang="en-US" smtClean="0">
                <a:solidFill>
                  <a:srgbClr val="404040"/>
                </a:solidFill>
              </a:rPr>
              <a:pPr/>
              <a:t>35</a:t>
            </a:fld>
            <a:endParaRPr lang="en-US" dirty="0">
              <a:solidFill>
                <a:srgbClr val="404040"/>
              </a:solidFill>
            </a:endParaRPr>
          </a:p>
        </p:txBody>
      </p:sp>
      <p:pic>
        <p:nvPicPr>
          <p:cNvPr id="6" name="Picture 5" descr="extragrowingdays.png"/>
          <p:cNvPicPr>
            <a:picLocks noChangeAspect="1"/>
          </p:cNvPicPr>
          <p:nvPr/>
        </p:nvPicPr>
        <p:blipFill rotWithShape="1">
          <a:blip r:embed="rId3">
            <a:extLst>
              <a:ext uri="{28A0092B-C50C-407E-A947-70E740481C1C}">
                <a14:useLocalDpi xmlns:a14="http://schemas.microsoft.com/office/drawing/2010/main" val="0"/>
              </a:ext>
            </a:extLst>
          </a:blip>
          <a:srcRect l="21169" t="11586" r="19097" b="8115"/>
          <a:stretch/>
        </p:blipFill>
        <p:spPr>
          <a:xfrm>
            <a:off x="2229828" y="1524000"/>
            <a:ext cx="5693545" cy="4780436"/>
          </a:xfrm>
          <a:prstGeom prst="rect">
            <a:avLst/>
          </a:prstGeom>
        </p:spPr>
      </p:pic>
      <p:sp>
        <p:nvSpPr>
          <p:cNvPr id="8" name="TextBox 7"/>
          <p:cNvSpPr txBox="1"/>
          <p:nvPr/>
        </p:nvSpPr>
        <p:spPr>
          <a:xfrm>
            <a:off x="2525439" y="6477000"/>
            <a:ext cx="4467890" cy="369332"/>
          </a:xfrm>
          <a:prstGeom prst="rect">
            <a:avLst/>
          </a:prstGeom>
          <a:noFill/>
        </p:spPr>
        <p:txBody>
          <a:bodyPr wrap="none" rtlCol="0">
            <a:spAutoFit/>
          </a:bodyPr>
          <a:lstStyle/>
          <a:p>
            <a:r>
              <a:rPr lang="en-US" dirty="0">
                <a:latin typeface="Calibri"/>
              </a:rPr>
              <a:t>Regions with &lt; 60d season length masked out</a:t>
            </a:r>
          </a:p>
        </p:txBody>
      </p:sp>
    </p:spTree>
    <p:extLst>
      <p:ext uri="{BB962C8B-B14F-4D97-AF65-F5344CB8AC3E}">
        <p14:creationId xmlns:p14="http://schemas.microsoft.com/office/powerpoint/2010/main" val="20846903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Hardiness Zones vs. Agro-Ecozones</a:t>
            </a:r>
            <a:endParaRPr lang="en-US" dirty="0"/>
          </a:p>
        </p:txBody>
      </p:sp>
      <p:sp>
        <p:nvSpPr>
          <p:cNvPr id="3" name="Content Placeholder 2"/>
          <p:cNvSpPr>
            <a:spLocks noGrp="1"/>
          </p:cNvSpPr>
          <p:nvPr>
            <p:ph idx="1"/>
          </p:nvPr>
        </p:nvSpPr>
        <p:spPr/>
        <p:txBody>
          <a:bodyPr>
            <a:normAutofit/>
          </a:bodyPr>
          <a:lstStyle/>
          <a:p>
            <a:r>
              <a:rPr lang="en-US" dirty="0" smtClean="0"/>
              <a:t>Hardiness zones</a:t>
            </a:r>
          </a:p>
          <a:p>
            <a:pPr lvl="1"/>
            <a:r>
              <a:rPr lang="en-US" dirty="0" smtClean="0"/>
              <a:t>Average annual minimum temperature divided into 10-degree zones</a:t>
            </a:r>
          </a:p>
          <a:p>
            <a:pPr lvl="1"/>
            <a:r>
              <a:rPr lang="en-US" dirty="0" smtClean="0"/>
              <a:t>Used by gardeners and homeowners </a:t>
            </a:r>
          </a:p>
          <a:p>
            <a:r>
              <a:rPr lang="en-US" dirty="0" smtClean="0"/>
              <a:t>Agro-Ecological Classifications</a:t>
            </a:r>
          </a:p>
          <a:p>
            <a:pPr lvl="1"/>
            <a:r>
              <a:rPr lang="en-US" dirty="0"/>
              <a:t>Classification system which utilizes current climatic data and USDA cropland data imagery, in conjunction with downscaled future climatic scenarios (CMIP-5) to predict both future cultivation frequencies (annual, wheat-fallow, </a:t>
            </a:r>
            <a:r>
              <a:rPr lang="en-US" dirty="0" err="1"/>
              <a:t>etc</a:t>
            </a:r>
            <a:r>
              <a:rPr lang="en-US" dirty="0"/>
              <a:t>) and most prevalent type of agricultural commodity (barley, alfalfa, potatoes, wheat, beans, peas, </a:t>
            </a:r>
            <a:r>
              <a:rPr lang="en-US" dirty="0" err="1"/>
              <a:t>etc</a:t>
            </a:r>
            <a:r>
              <a:rPr lang="en-US" dirty="0"/>
              <a:t>) growing in a region.</a:t>
            </a:r>
          </a:p>
          <a:p>
            <a:pPr lvl="1"/>
            <a:endParaRPr lang="en-US" dirty="0" smtClean="0"/>
          </a:p>
          <a:p>
            <a:pPr lvl="1"/>
            <a:endParaRPr lang="en-US" dirty="0"/>
          </a:p>
        </p:txBody>
      </p:sp>
      <p:sp>
        <p:nvSpPr>
          <p:cNvPr id="4" name="Footer Placeholder 3"/>
          <p:cNvSpPr>
            <a:spLocks noGrp="1"/>
          </p:cNvSpPr>
          <p:nvPr>
            <p:ph type="ftr" sz="quarter" idx="11"/>
          </p:nvPr>
        </p:nvSpPr>
        <p:spPr/>
        <p:txBody>
          <a:bodyPr/>
          <a:lstStyle/>
          <a:p>
            <a:pPr algn="r"/>
            <a:r>
              <a:rPr lang="en-US" smtClean="0"/>
              <a:t>Climate &amp; Agro-Ecozones</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36</a:t>
            </a:fld>
            <a:endParaRPr lang="en-US"/>
          </a:p>
        </p:txBody>
      </p:sp>
    </p:spTree>
    <p:extLst>
      <p:ext uri="{BB962C8B-B14F-4D97-AF65-F5344CB8AC3E}">
        <p14:creationId xmlns:p14="http://schemas.microsoft.com/office/powerpoint/2010/main" val="37322443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Then and Now</a:t>
            </a:r>
            <a:endParaRPr lang="en-US" dirty="0"/>
          </a:p>
        </p:txBody>
      </p:sp>
      <p:sp>
        <p:nvSpPr>
          <p:cNvPr id="3" name="Text Placeholder 2"/>
          <p:cNvSpPr>
            <a:spLocks noGrp="1"/>
          </p:cNvSpPr>
          <p:nvPr>
            <p:ph type="body" idx="1"/>
          </p:nvPr>
        </p:nvSpPr>
        <p:spPr/>
        <p:txBody>
          <a:bodyPr/>
          <a:lstStyle/>
          <a:p>
            <a:r>
              <a:rPr lang="en-US" dirty="0" smtClean="0"/>
              <a:t>1990</a:t>
            </a:r>
            <a:endParaRPr lang="en-US" dirty="0"/>
          </a:p>
        </p:txBody>
      </p:sp>
      <p:pic>
        <p:nvPicPr>
          <p:cNvPr id="9" name="Content Placeholder 8"/>
          <p:cNvPicPr>
            <a:picLocks noGrp="1" noChangeAspect="1"/>
          </p:cNvPicPr>
          <p:nvPr>
            <p:ph sz="half" idx="2"/>
          </p:nvPr>
        </p:nvPicPr>
        <p:blipFill rotWithShape="1">
          <a:blip r:embed="rId3" cstate="email">
            <a:extLst>
              <a:ext uri="{28A0092B-C50C-407E-A947-70E740481C1C}">
                <a14:useLocalDpi xmlns:a14="http://schemas.microsoft.com/office/drawing/2010/main" val="0"/>
              </a:ext>
            </a:extLst>
          </a:blip>
          <a:srcRect l="4489" t="61187" r="49401" b="10503"/>
          <a:stretch/>
        </p:blipFill>
        <p:spPr>
          <a:xfrm>
            <a:off x="1697115" y="2316163"/>
            <a:ext cx="4307515" cy="3472079"/>
          </a:xfrm>
        </p:spPr>
      </p:pic>
      <p:sp>
        <p:nvSpPr>
          <p:cNvPr id="5" name="Text Placeholder 4"/>
          <p:cNvSpPr>
            <a:spLocks noGrp="1"/>
          </p:cNvSpPr>
          <p:nvPr>
            <p:ph type="body" sz="quarter" idx="3"/>
          </p:nvPr>
        </p:nvSpPr>
        <p:spPr/>
        <p:txBody>
          <a:bodyPr/>
          <a:lstStyle/>
          <a:p>
            <a:r>
              <a:rPr lang="en-US" dirty="0" smtClean="0"/>
              <a:t>2006</a:t>
            </a:r>
            <a:endParaRPr lang="en-US" dirty="0"/>
          </a:p>
        </p:txBody>
      </p:sp>
      <p:sp>
        <p:nvSpPr>
          <p:cNvPr id="7" name="Footer Placeholder 6"/>
          <p:cNvSpPr>
            <a:spLocks noGrp="1"/>
          </p:cNvSpPr>
          <p:nvPr>
            <p:ph type="ftr" sz="quarter" idx="11"/>
          </p:nvPr>
        </p:nvSpPr>
        <p:spPr/>
        <p:txBody>
          <a:bodyPr/>
          <a:lstStyle/>
          <a:p>
            <a:pPr algn="r"/>
            <a:r>
              <a:rPr lang="en-US" smtClean="0"/>
              <a:t>Climate &amp; Agro-Ecozones</a:t>
            </a:r>
            <a:endParaRPr lang="en-US" dirty="0"/>
          </a:p>
        </p:txBody>
      </p:sp>
      <p:pic>
        <p:nvPicPr>
          <p:cNvPr id="10" name="Content Placeholder 8"/>
          <p:cNvPicPr>
            <a:picLocks noChangeAspect="1"/>
          </p:cNvPicPr>
          <p:nvPr/>
        </p:nvPicPr>
        <p:blipFill rotWithShape="1">
          <a:blip r:embed="rId3" cstate="email">
            <a:extLst>
              <a:ext uri="{28A0092B-C50C-407E-A947-70E740481C1C}">
                <a14:useLocalDpi xmlns:a14="http://schemas.microsoft.com/office/drawing/2010/main" val="0"/>
              </a:ext>
            </a:extLst>
          </a:blip>
          <a:srcRect l="50000" t="61041" r="3890" b="10649"/>
          <a:stretch/>
        </p:blipFill>
        <p:spPr>
          <a:xfrm>
            <a:off x="6278881" y="2316163"/>
            <a:ext cx="4307515" cy="3472079"/>
          </a:xfrm>
          <a:prstGeom prst="rect">
            <a:avLst/>
          </a:prstGeom>
        </p:spPr>
      </p:pic>
      <p:pic>
        <p:nvPicPr>
          <p:cNvPr id="11" name="Content Placeholder 8"/>
          <p:cNvPicPr>
            <a:picLocks noGrp="1" noChangeAspect="1"/>
          </p:cNvPicPr>
          <p:nvPr>
            <p:ph sz="half" idx="2"/>
          </p:nvPr>
        </p:nvPicPr>
        <p:blipFill rotWithShape="1">
          <a:blip r:embed="rId3" cstate="email">
            <a:extLst>
              <a:ext uri="{28A0092B-C50C-407E-A947-70E740481C1C}">
                <a14:useLocalDpi xmlns:a14="http://schemas.microsoft.com/office/drawing/2010/main" val="0"/>
              </a:ext>
            </a:extLst>
          </a:blip>
          <a:srcRect l="26682" t="89827" r="27208" b="2028"/>
          <a:stretch/>
        </p:blipFill>
        <p:spPr>
          <a:xfrm>
            <a:off x="4125123" y="5859086"/>
            <a:ext cx="4307515" cy="998915"/>
          </a:xfrm>
        </p:spPr>
      </p:pic>
      <p:pic>
        <p:nvPicPr>
          <p:cNvPr id="12" name="Content Placeholder 8"/>
          <p:cNvPicPr>
            <a:picLocks noGrp="1" noChangeAspect="1"/>
          </p:cNvPicPr>
          <p:nvPr>
            <p:ph sz="half" idx="2"/>
          </p:nvPr>
        </p:nvPicPr>
        <p:blipFill rotWithShape="1">
          <a:blip r:embed="rId4" cstate="email">
            <a:extLst>
              <a:ext uri="{28A0092B-C50C-407E-A947-70E740481C1C}">
                <a14:useLocalDpi xmlns:a14="http://schemas.microsoft.com/office/drawing/2010/main" val="0"/>
              </a:ext>
            </a:extLst>
          </a:blip>
          <a:srcRect l="3889" t="10786" r="2587" b="41874"/>
          <a:stretch/>
        </p:blipFill>
        <p:spPr>
          <a:xfrm>
            <a:off x="1524000" y="781459"/>
            <a:ext cx="9144000" cy="6076542"/>
          </a:xfrm>
        </p:spPr>
      </p:pic>
      <p:sp>
        <p:nvSpPr>
          <p:cNvPr id="13" name="TextBox 12"/>
          <p:cNvSpPr txBox="1"/>
          <p:nvPr/>
        </p:nvSpPr>
        <p:spPr>
          <a:xfrm>
            <a:off x="7463162" y="477827"/>
            <a:ext cx="3140989" cy="276999"/>
          </a:xfrm>
          <a:prstGeom prst="rect">
            <a:avLst/>
          </a:prstGeom>
          <a:noFill/>
        </p:spPr>
        <p:txBody>
          <a:bodyPr wrap="square" rtlCol="0">
            <a:spAutoFit/>
          </a:bodyPr>
          <a:lstStyle/>
          <a:p>
            <a:r>
              <a:rPr lang="en-US" sz="1200" i="1" dirty="0"/>
              <a:t>“Maps courtesy The Arbor Day Foundation”</a:t>
            </a:r>
          </a:p>
        </p:txBody>
      </p:sp>
      <p:sp>
        <p:nvSpPr>
          <p:cNvPr id="6" name="Slide Number Placeholder 5"/>
          <p:cNvSpPr>
            <a:spLocks noGrp="1"/>
          </p:cNvSpPr>
          <p:nvPr>
            <p:ph type="sldNum" sz="quarter" idx="12"/>
          </p:nvPr>
        </p:nvSpPr>
        <p:spPr/>
        <p:txBody>
          <a:bodyPr/>
          <a:lstStyle/>
          <a:p>
            <a:fld id="{0CFEC368-1D7A-4F81-ABF6-AE0E36BAF64C}" type="slidenum">
              <a:rPr lang="en-US" smtClean="0"/>
              <a:pPr/>
              <a:t>37</a:t>
            </a:fld>
            <a:endParaRPr lang="en-US"/>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72187629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982" y="533400"/>
            <a:ext cx="6404360" cy="990600"/>
          </a:xfrm>
        </p:spPr>
        <p:txBody>
          <a:bodyPr>
            <a:normAutofit fontScale="90000"/>
          </a:bodyPr>
          <a:lstStyle/>
          <a:p>
            <a:r>
              <a:rPr lang="en-US" dirty="0" smtClean="0"/>
              <a:t>Dynamic vs. Stable Growing Agro-ecological Classes</a:t>
            </a:r>
            <a:endParaRPr lang="en-US" dirty="0"/>
          </a:p>
        </p:txBody>
      </p:sp>
      <p:sp>
        <p:nvSpPr>
          <p:cNvPr id="3" name="Content Placeholder 2"/>
          <p:cNvSpPr>
            <a:spLocks noGrp="1"/>
          </p:cNvSpPr>
          <p:nvPr>
            <p:ph idx="1"/>
          </p:nvPr>
        </p:nvSpPr>
        <p:spPr/>
        <p:txBody>
          <a:bodyPr/>
          <a:lstStyle/>
          <a:p>
            <a:pPr>
              <a:lnSpc>
                <a:spcPct val="130000"/>
              </a:lnSpc>
            </a:pPr>
            <a:endParaRPr lang="en-US" dirty="0" smtClean="0"/>
          </a:p>
          <a:p>
            <a:pPr>
              <a:lnSpc>
                <a:spcPct val="130000"/>
              </a:lnSpc>
            </a:pPr>
            <a:r>
              <a:rPr lang="en-US" dirty="0" smtClean="0"/>
              <a:t>Stable zones are those areas which are most likely to maintain their current crop rotations in the future</a:t>
            </a:r>
          </a:p>
          <a:p>
            <a:pPr>
              <a:lnSpc>
                <a:spcPct val="130000"/>
              </a:lnSpc>
            </a:pPr>
            <a:endParaRPr lang="en-US" dirty="0" smtClean="0"/>
          </a:p>
          <a:p>
            <a:pPr>
              <a:lnSpc>
                <a:spcPct val="130000"/>
              </a:lnSpc>
            </a:pPr>
            <a:endParaRPr lang="en-US" dirty="0"/>
          </a:p>
          <a:p>
            <a:pPr>
              <a:lnSpc>
                <a:spcPct val="130000"/>
              </a:lnSpc>
            </a:pPr>
            <a:r>
              <a:rPr lang="en-US" dirty="0" smtClean="0"/>
              <a:t>Dynamic zones are those areas whose classifications are most likely to be impacted by future climatic changes</a:t>
            </a:r>
          </a:p>
          <a:p>
            <a:endParaRPr lang="en-US" dirty="0"/>
          </a:p>
        </p:txBody>
      </p:sp>
      <p:sp>
        <p:nvSpPr>
          <p:cNvPr id="4" name="Footer Placeholder 3"/>
          <p:cNvSpPr>
            <a:spLocks noGrp="1"/>
          </p:cNvSpPr>
          <p:nvPr>
            <p:ph type="ftr" sz="quarter" idx="11"/>
          </p:nvPr>
        </p:nvSpPr>
        <p:spPr/>
        <p:txBody>
          <a:bodyPr/>
          <a:lstStyle/>
          <a:p>
            <a:pPr algn="r"/>
            <a:r>
              <a:rPr lang="en-US" smtClean="0"/>
              <a:t>Climate &amp; Agro-Ecozones</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38</a:t>
            </a:fld>
            <a:endParaRPr lang="en-US"/>
          </a:p>
        </p:txBody>
      </p:sp>
      <p:pic>
        <p:nvPicPr>
          <p:cNvPr id="6" name="Content Placeholder 5"/>
          <p:cNvPicPr>
            <a:picLocks noChangeAspect="1" noChangeArrowheads="1"/>
          </p:cNvPicPr>
          <p:nvPr/>
        </p:nvPicPr>
        <p:blipFill>
          <a:blip r:embed="rId3">
            <a:extLst>
              <a:ext uri="{28A0092B-C50C-407E-A947-70E740481C1C}">
                <a14:useLocalDpi xmlns:a14="http://schemas.microsoft.com/office/drawing/2010/main" val="0"/>
              </a:ext>
            </a:extLst>
          </a:blip>
          <a:srcRect t="2785" b="2785"/>
          <a:stretch>
            <a:fillRect/>
          </a:stretch>
        </p:blipFill>
        <p:spPr bwMode="auto">
          <a:xfrm>
            <a:off x="1805382" y="1752600"/>
            <a:ext cx="7268815" cy="487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19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516829" y="491067"/>
            <a:ext cx="7419473" cy="5714999"/>
          </a:xfrm>
          <a:prstGeom prst="rect">
            <a:avLst/>
          </a:prstGeom>
        </p:spPr>
      </p:pic>
      <p:grpSp>
        <p:nvGrpSpPr>
          <p:cNvPr id="3" name="Group 2"/>
          <p:cNvGrpSpPr/>
          <p:nvPr/>
        </p:nvGrpSpPr>
        <p:grpSpPr>
          <a:xfrm>
            <a:off x="2912534" y="1320800"/>
            <a:ext cx="5063067" cy="1587500"/>
            <a:chOff x="1388533" y="1320800"/>
            <a:chExt cx="5063067" cy="1587500"/>
          </a:xfrm>
        </p:grpSpPr>
        <p:sp>
          <p:nvSpPr>
            <p:cNvPr id="4" name="7-Point Star 3"/>
            <p:cNvSpPr/>
            <p:nvPr/>
          </p:nvSpPr>
          <p:spPr>
            <a:xfrm>
              <a:off x="1388533" y="1587500"/>
              <a:ext cx="1295400" cy="1320800"/>
            </a:xfrm>
            <a:prstGeom prst="star7">
              <a:avLst/>
            </a:prstGeom>
            <a:noFill/>
            <a:ln w="57150" cmpd="sng">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946400" y="1320800"/>
              <a:ext cx="3505200" cy="461665"/>
            </a:xfrm>
            <a:prstGeom prst="rect">
              <a:avLst/>
            </a:prstGeom>
            <a:noFill/>
          </p:spPr>
          <p:txBody>
            <a:bodyPr wrap="square" rtlCol="0">
              <a:spAutoFit/>
            </a:bodyPr>
            <a:lstStyle/>
            <a:p>
              <a:r>
                <a:rPr lang="en-US" sz="2400" dirty="0">
                  <a:solidFill>
                    <a:schemeClr val="accent3">
                      <a:lumMod val="50000"/>
                    </a:schemeClr>
                  </a:solidFill>
                </a:rPr>
                <a:t>REACCH Domain</a:t>
              </a:r>
            </a:p>
          </p:txBody>
        </p:sp>
      </p:grpSp>
      <p:pic>
        <p:nvPicPr>
          <p:cNvPr id="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470400" y="698741"/>
            <a:ext cx="4360558" cy="54605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9" name="Group 8"/>
          <p:cNvGrpSpPr/>
          <p:nvPr/>
        </p:nvGrpSpPr>
        <p:grpSpPr>
          <a:xfrm>
            <a:off x="1101524" y="491067"/>
            <a:ext cx="9528182" cy="5978934"/>
            <a:chOff x="457200" y="218810"/>
            <a:chExt cx="9528182" cy="5978934"/>
          </a:xfrm>
        </p:grpSpPr>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18810"/>
              <a:ext cx="9528182" cy="5978934"/>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5486400" y="781270"/>
              <a:ext cx="3130685" cy="7059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636146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Climate Change?</a:t>
            </a:r>
            <a:endParaRPr lang="en-US" dirty="0"/>
          </a:p>
        </p:txBody>
      </p:sp>
      <p:sp>
        <p:nvSpPr>
          <p:cNvPr id="5" name="Content Placeholder 4"/>
          <p:cNvSpPr>
            <a:spLocks noGrp="1"/>
          </p:cNvSpPr>
          <p:nvPr>
            <p:ph sz="half" idx="1"/>
          </p:nvPr>
        </p:nvSpPr>
        <p:spPr/>
        <p:txBody>
          <a:bodyPr>
            <a:normAutofit/>
          </a:bodyPr>
          <a:lstStyle/>
          <a:p>
            <a:r>
              <a:rPr lang="en-US" dirty="0" smtClean="0">
                <a:solidFill>
                  <a:srgbClr val="3366FF"/>
                </a:solidFill>
              </a:rPr>
              <a:t>Climate:</a:t>
            </a:r>
          </a:p>
          <a:p>
            <a:pPr marL="45720" indent="0">
              <a:buNone/>
            </a:pPr>
            <a:r>
              <a:rPr lang="en-US" dirty="0" smtClean="0"/>
              <a:t>Long term pattern of weather in a particular area</a:t>
            </a:r>
            <a:br>
              <a:rPr lang="en-US" dirty="0" smtClean="0"/>
            </a:br>
            <a:r>
              <a:rPr lang="en-US" dirty="0" smtClean="0"/>
              <a:t>(30 years)</a:t>
            </a:r>
          </a:p>
          <a:p>
            <a:r>
              <a:rPr lang="en-US" dirty="0" smtClean="0">
                <a:solidFill>
                  <a:srgbClr val="3366FF"/>
                </a:solidFill>
              </a:rPr>
              <a:t>Weather:</a:t>
            </a:r>
          </a:p>
          <a:p>
            <a:pPr marL="45720" indent="0">
              <a:buNone/>
            </a:pPr>
            <a:r>
              <a:rPr lang="en-US" dirty="0" smtClean="0"/>
              <a:t>Short term state of the atmosphere (wet/dry, hot/cold, calm/stormy, clear/cloudy) </a:t>
            </a:r>
          </a:p>
          <a:p>
            <a:pPr marL="45720" indent="0">
              <a:buNone/>
            </a:pPr>
            <a:r>
              <a:rPr lang="en-US" dirty="0" smtClean="0"/>
              <a:t>(minute by minute)</a:t>
            </a:r>
          </a:p>
          <a:p>
            <a:endParaRPr lang="en-US" dirty="0"/>
          </a:p>
        </p:txBody>
      </p:sp>
      <p:sp>
        <p:nvSpPr>
          <p:cNvPr id="6" name="Content Placeholder 5"/>
          <p:cNvSpPr>
            <a:spLocks noGrp="1"/>
          </p:cNvSpPr>
          <p:nvPr>
            <p:ph sz="half" idx="2"/>
          </p:nvPr>
        </p:nvSpPr>
        <p:spPr/>
        <p:txBody>
          <a:bodyPr>
            <a:normAutofit/>
          </a:bodyPr>
          <a:lstStyle/>
          <a:p>
            <a:r>
              <a:rPr lang="en-US" dirty="0" smtClean="0">
                <a:solidFill>
                  <a:srgbClr val="3366FF"/>
                </a:solidFill>
              </a:rPr>
              <a:t>Climate Change:</a:t>
            </a:r>
          </a:p>
          <a:p>
            <a:pPr marL="45720" indent="0">
              <a:buNone/>
            </a:pPr>
            <a:r>
              <a:rPr lang="en-US" dirty="0" smtClean="0"/>
              <a:t>Change in the distribution of weather patterns. (decades to millions of years)</a:t>
            </a:r>
          </a:p>
          <a:p>
            <a:pPr marL="45720" indent="0">
              <a:buNone/>
            </a:pPr>
            <a:endParaRPr lang="en-US" dirty="0"/>
          </a:p>
          <a:p>
            <a:pPr marL="45720" indent="0">
              <a:buNone/>
            </a:pPr>
            <a:r>
              <a:rPr lang="en-US" i="1" dirty="0" smtClean="0">
                <a:solidFill>
                  <a:srgbClr val="000090"/>
                </a:solidFill>
              </a:rPr>
              <a:t>“Climate is what you expect, weather is what you get”</a:t>
            </a:r>
            <a:r>
              <a:rPr lang="en-US" sz="1900" baseline="-25000" dirty="0"/>
              <a:t>—PNW Farmer</a:t>
            </a:r>
          </a:p>
        </p:txBody>
      </p:sp>
    </p:spTree>
    <p:extLst>
      <p:ext uri="{BB962C8B-B14F-4D97-AF65-F5344CB8AC3E}">
        <p14:creationId xmlns:p14="http://schemas.microsoft.com/office/powerpoint/2010/main" val="24611140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http://1.bp.blogspot.com/-d-6BUBrffvM/T2yhGqbsfSI/AAAAAAAACQU/huOHmQv1iSQ/s1600/wash_TMO_20092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3533" y="1454445"/>
            <a:ext cx="5915025" cy="5915026"/>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C:\Users\Chad Kruger\AppData\Local\Microsoft\Windows\Temporary Internet Files\Content.Outlook\6PCFHGFZ\WP_20130811_001.jpg"/>
          <p:cNvPicPr>
            <a:picLocks noChangeAspect="1" noChangeArrowheads="1"/>
          </p:cNvPicPr>
          <p:nvPr/>
        </p:nvPicPr>
        <p:blipFill rotWithShape="1">
          <a:blip r:embed="rId4">
            <a:extLst>
              <a:ext uri="{28A0092B-C50C-407E-A947-70E740481C1C}">
                <a14:useLocalDpi xmlns:a14="http://schemas.microsoft.com/office/drawing/2010/main" val="0"/>
              </a:ext>
            </a:extLst>
          </a:blip>
          <a:srcRect l="17952" t="5979" r="28929" b="8991"/>
          <a:stretch/>
        </p:blipFill>
        <p:spPr bwMode="auto">
          <a:xfrm>
            <a:off x="1524000" y="1854"/>
            <a:ext cx="5213268" cy="4694080"/>
          </a:xfrm>
          <a:prstGeom prst="rect">
            <a:avLst/>
          </a:prstGeom>
          <a:noFill/>
          <a:extLst>
            <a:ext uri="{909E8E84-426E-40dd-AFC4-6F175D3DCCD1}">
              <a14:hiddenFill xmlns:a14="http://schemas.microsoft.com/office/drawing/2010/main" xmlns="">
                <a:solidFill>
                  <a:srgbClr val="FFFFFF"/>
                </a:solidFill>
              </a14:hiddenFill>
            </a:ext>
          </a:extLst>
        </p:spPr>
      </p:pic>
      <p:pic>
        <p:nvPicPr>
          <p:cNvPr id="7174" name="Picture 6" descr="http://talk.newagtalk.com/forums/get-attachment.asp?action=view&amp;attachmentid=190721&amp;imagerotation=8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3366" y="1855"/>
            <a:ext cx="4384635" cy="246635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7711046" y="1810388"/>
            <a:ext cx="3309669" cy="369332"/>
          </a:xfrm>
          <a:prstGeom prst="rect">
            <a:avLst/>
          </a:prstGeom>
          <a:noFill/>
        </p:spPr>
        <p:txBody>
          <a:bodyPr wrap="square" rtlCol="0">
            <a:spAutoFit/>
          </a:bodyPr>
          <a:lstStyle/>
          <a:p>
            <a:r>
              <a:rPr lang="en-US" dirty="0"/>
              <a:t>talk.newagtalk.com</a:t>
            </a:r>
          </a:p>
        </p:txBody>
      </p:sp>
      <p:sp>
        <p:nvSpPr>
          <p:cNvPr id="7" name="TextBox 6"/>
          <p:cNvSpPr txBox="1"/>
          <p:nvPr/>
        </p:nvSpPr>
        <p:spPr>
          <a:xfrm>
            <a:off x="8008998" y="6133008"/>
            <a:ext cx="3075710" cy="369332"/>
          </a:xfrm>
          <a:prstGeom prst="rect">
            <a:avLst/>
          </a:prstGeom>
          <a:noFill/>
        </p:spPr>
        <p:txBody>
          <a:bodyPr wrap="square" rtlCol="0">
            <a:spAutoFit/>
          </a:bodyPr>
          <a:lstStyle/>
          <a:p>
            <a:r>
              <a:rPr lang="en-US" dirty="0"/>
              <a:t>NASA Earth Observatory</a:t>
            </a:r>
          </a:p>
        </p:txBody>
      </p:sp>
      <p:pic>
        <p:nvPicPr>
          <p:cNvPr id="7172" name="Picture 4" descr="http://3.bp.blogspot.com/-X1pL7o14ONc/UjkV3gpuIyI/AAAAAAAADAI/opsiO94DI5I/s1600/Storm+91513+004%255B1%255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4355142"/>
            <a:ext cx="3380096" cy="253507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611498" y="6209140"/>
            <a:ext cx="5023262" cy="646331"/>
          </a:xfrm>
          <a:prstGeom prst="rect">
            <a:avLst/>
          </a:prstGeom>
          <a:noFill/>
        </p:spPr>
        <p:txBody>
          <a:bodyPr wrap="square" rtlCol="0">
            <a:spAutoFit/>
          </a:bodyPr>
          <a:lstStyle/>
          <a:p>
            <a:r>
              <a:rPr lang="en-US" dirty="0"/>
              <a:t>Dennis L. Homan</a:t>
            </a:r>
          </a:p>
          <a:p>
            <a:r>
              <a:rPr lang="en-US" dirty="0"/>
              <a:t>Scablander.blogspot.com</a:t>
            </a:r>
          </a:p>
        </p:txBody>
      </p:sp>
      <p:sp>
        <p:nvSpPr>
          <p:cNvPr id="8" name="TextBox 7"/>
          <p:cNvSpPr txBox="1"/>
          <p:nvPr/>
        </p:nvSpPr>
        <p:spPr>
          <a:xfrm>
            <a:off x="1749631" y="2231484"/>
            <a:ext cx="8716488" cy="2123658"/>
          </a:xfrm>
          <a:prstGeom prst="rect">
            <a:avLst/>
          </a:prstGeom>
          <a:noFill/>
        </p:spPr>
        <p:txBody>
          <a:bodyPr wrap="square" rtlCol="0">
            <a:spAutoFit/>
          </a:bodyPr>
          <a:lstStyle/>
          <a:p>
            <a:pPr algn="ctr"/>
            <a:r>
              <a:rPr lang="en-US" sz="4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Extremes and Meteorological Events Are More Critical Than Average Climate Trends</a:t>
            </a:r>
          </a:p>
        </p:txBody>
      </p:sp>
    </p:spTree>
    <p:extLst>
      <p:ext uri="{BB962C8B-B14F-4D97-AF65-F5344CB8AC3E}">
        <p14:creationId xmlns:p14="http://schemas.microsoft.com/office/powerpoint/2010/main" val="337948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982" y="1344654"/>
            <a:ext cx="7006485" cy="50874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1652982" y="354054"/>
            <a:ext cx="7268815" cy="990600"/>
          </a:xfrm>
        </p:spPr>
        <p:txBody>
          <a:bodyPr>
            <a:normAutofit/>
          </a:bodyPr>
          <a:lstStyle/>
          <a:p>
            <a:r>
              <a:rPr lang="en-US" sz="2800" b="1" dirty="0">
                <a:solidFill>
                  <a:srgbClr val="981E32"/>
                </a:solidFill>
              </a:rPr>
              <a:t>Seasonal variability affects crop yields </a:t>
            </a:r>
            <a:r>
              <a:rPr lang="en-US" sz="2800" b="1" i="1" u="sng" dirty="0">
                <a:solidFill>
                  <a:srgbClr val="981E32"/>
                </a:solidFill>
              </a:rPr>
              <a:t>NOW</a:t>
            </a:r>
            <a:r>
              <a:rPr lang="en-US" sz="2800" b="1" dirty="0">
                <a:solidFill>
                  <a:srgbClr val="981E32"/>
                </a:solidFill>
              </a:rPr>
              <a:t>!</a:t>
            </a:r>
          </a:p>
        </p:txBody>
      </p:sp>
      <p:sp>
        <p:nvSpPr>
          <p:cNvPr id="5" name="TextBox 4"/>
          <p:cNvSpPr txBox="1"/>
          <p:nvPr/>
        </p:nvSpPr>
        <p:spPr>
          <a:xfrm>
            <a:off x="1652982" y="6432119"/>
            <a:ext cx="2825087" cy="307777"/>
          </a:xfrm>
          <a:prstGeom prst="rect">
            <a:avLst/>
          </a:prstGeom>
          <a:noFill/>
        </p:spPr>
        <p:txBody>
          <a:bodyPr wrap="square" rtlCol="0">
            <a:spAutoFit/>
          </a:bodyPr>
          <a:lstStyle/>
          <a:p>
            <a:r>
              <a:rPr lang="en-US" sz="1400" dirty="0"/>
              <a:t>NASS Yield Surveys</a:t>
            </a:r>
          </a:p>
        </p:txBody>
      </p:sp>
    </p:spTree>
    <p:extLst>
      <p:ext uri="{BB962C8B-B14F-4D97-AF65-F5344CB8AC3E}">
        <p14:creationId xmlns:p14="http://schemas.microsoft.com/office/powerpoint/2010/main" val="40605982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4527" y="403308"/>
            <a:ext cx="7535917" cy="867930"/>
          </a:xfrm>
        </p:spPr>
        <p:txBody>
          <a:bodyPr>
            <a:noAutofit/>
          </a:bodyPr>
          <a:lstStyle/>
          <a:p>
            <a:r>
              <a:rPr lang="en-US" sz="2800" dirty="0">
                <a:solidFill>
                  <a:schemeClr val="accent1"/>
                </a:solidFill>
              </a:rPr>
              <a:t>Year 2030 Projected Impacts on WA Crop Yield: GCM Ensemble</a:t>
            </a:r>
          </a:p>
        </p:txBody>
      </p:sp>
      <p:pic>
        <p:nvPicPr>
          <p:cNvPr id="8193" name="Picture 1" descr="C:\Users\Chad Kruger\Dropbox\CRB Reports\jenny presentations fall 2012\figures\Oct12_2012\MulripleGCMEmissionScenarioCombinations_boldgrid.jpeg"/>
          <p:cNvPicPr>
            <a:picLocks noChangeAspect="1" noChangeArrowheads="1"/>
          </p:cNvPicPr>
          <p:nvPr/>
        </p:nvPicPr>
        <p:blipFill>
          <a:blip r:embed="rId3" cstate="screen">
            <a:extLst>
              <a:ext uri="{28A0092B-C50C-407E-A947-70E740481C1C}">
                <a14:useLocalDpi xmlns:a14="http://schemas.microsoft.com/office/drawing/2010/main" val="0"/>
              </a:ext>
            </a:extLst>
          </a:blip>
          <a:srcRect b="3551"/>
          <a:stretch>
            <a:fillRect/>
          </a:stretch>
        </p:blipFill>
        <p:spPr bwMode="auto">
          <a:xfrm>
            <a:off x="1524001" y="1452662"/>
            <a:ext cx="7113543" cy="543159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524000" y="6581002"/>
            <a:ext cx="2434442" cy="276999"/>
          </a:xfrm>
          <a:prstGeom prst="rect">
            <a:avLst/>
          </a:prstGeom>
          <a:noFill/>
        </p:spPr>
        <p:txBody>
          <a:bodyPr wrap="square" rtlCol="0">
            <a:spAutoFit/>
          </a:bodyPr>
          <a:lstStyle/>
          <a:p>
            <a:r>
              <a:rPr lang="en-US" sz="1200" i="1" dirty="0" err="1"/>
              <a:t>Rajagopalan</a:t>
            </a:r>
            <a:r>
              <a:rPr lang="en-US" sz="1200" i="1" dirty="0"/>
              <a:t> et.al. in prep.</a:t>
            </a:r>
          </a:p>
        </p:txBody>
      </p:sp>
      <p:pic>
        <p:nvPicPr>
          <p:cNvPr id="5" name="Picture 2" descr="http://www.cereo.wsu.edu/bioearth/images/BioEarth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r="58929"/>
          <a:stretch/>
        </p:blipFill>
        <p:spPr bwMode="auto">
          <a:xfrm>
            <a:off x="7384350" y="6453188"/>
            <a:ext cx="1515907" cy="4048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72146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latin typeface="Calibri"/>
              </a:rPr>
              <a:t>What have we learned</a:t>
            </a:r>
            <a:r>
              <a:rPr lang="en-US" b="1" dirty="0" smtClean="0">
                <a:latin typeface="Calibri"/>
              </a:rPr>
              <a:t>?</a:t>
            </a:r>
            <a:endParaRPr lang="en-US" dirty="0"/>
          </a:p>
        </p:txBody>
      </p:sp>
      <p:sp>
        <p:nvSpPr>
          <p:cNvPr id="9" name="Subtitle 2"/>
          <p:cNvSpPr>
            <a:spLocks noGrp="1"/>
          </p:cNvSpPr>
          <p:nvPr>
            <p:ph idx="1"/>
          </p:nvPr>
        </p:nvSpPr>
        <p:spPr>
          <a:noFill/>
          <a:ln>
            <a:noFill/>
          </a:ln>
        </p:spPr>
        <p:txBody>
          <a:bodyPr>
            <a:noAutofit/>
          </a:bodyPr>
          <a:lstStyle/>
          <a:p>
            <a:pPr>
              <a:lnSpc>
                <a:spcPct val="80000"/>
              </a:lnSpc>
              <a:buFont typeface="Arial"/>
              <a:buChar char="•"/>
            </a:pPr>
            <a:r>
              <a:rPr lang="en-US" dirty="0" smtClean="0">
                <a:latin typeface="Calibri"/>
              </a:rPr>
              <a:t>Climate </a:t>
            </a:r>
            <a:r>
              <a:rPr lang="en-US" dirty="0">
                <a:latin typeface="Calibri"/>
              </a:rPr>
              <a:t>defines the western US</a:t>
            </a:r>
          </a:p>
          <a:p>
            <a:pPr>
              <a:lnSpc>
                <a:spcPct val="80000"/>
              </a:lnSpc>
              <a:buFont typeface="Arial"/>
              <a:buChar char="•"/>
            </a:pPr>
            <a:r>
              <a:rPr lang="en-US" dirty="0">
                <a:latin typeface="Calibri"/>
              </a:rPr>
              <a:t>Climate models provide best guidance on future climates</a:t>
            </a:r>
          </a:p>
          <a:p>
            <a:pPr>
              <a:lnSpc>
                <a:spcPct val="80000"/>
              </a:lnSpc>
              <a:buFont typeface="Arial"/>
              <a:buChar char="•"/>
            </a:pPr>
            <a:r>
              <a:rPr lang="en-US" dirty="0">
                <a:latin typeface="Calibri"/>
              </a:rPr>
              <a:t>Most models reasonably simulate climate of the region</a:t>
            </a:r>
          </a:p>
          <a:p>
            <a:pPr>
              <a:lnSpc>
                <a:spcPct val="80000"/>
              </a:lnSpc>
              <a:buFont typeface="Arial"/>
              <a:buChar char="•"/>
            </a:pPr>
            <a:r>
              <a:rPr lang="en-US" dirty="0">
                <a:latin typeface="Calibri"/>
              </a:rPr>
              <a:t>Regional warming by 2-7F by mid-21</a:t>
            </a:r>
            <a:r>
              <a:rPr lang="en-US" baseline="30000" dirty="0">
                <a:latin typeface="Calibri"/>
              </a:rPr>
              <a:t>st</a:t>
            </a:r>
            <a:r>
              <a:rPr lang="en-US" dirty="0">
                <a:latin typeface="Calibri"/>
              </a:rPr>
              <a:t> century</a:t>
            </a:r>
          </a:p>
          <a:p>
            <a:pPr>
              <a:lnSpc>
                <a:spcPct val="80000"/>
              </a:lnSpc>
              <a:buFont typeface="Arial"/>
              <a:buChar char="•"/>
            </a:pPr>
            <a:r>
              <a:rPr lang="en-US" dirty="0">
                <a:latin typeface="Calibri"/>
              </a:rPr>
              <a:t>Slight increase in precipitation, far less precipitation as snow</a:t>
            </a:r>
          </a:p>
          <a:p>
            <a:endParaRPr lang="en-US" b="1" dirty="0" smtClean="0">
              <a:solidFill>
                <a:schemeClr val="tx1"/>
              </a:solidFill>
            </a:endParaRPr>
          </a:p>
          <a:p>
            <a:endParaRPr lang="en-US" b="1" dirty="0" smtClean="0">
              <a:solidFill>
                <a:schemeClr val="tx1"/>
              </a:solidFill>
            </a:endParaRPr>
          </a:p>
          <a:p>
            <a:r>
              <a:rPr lang="en-US" b="1" dirty="0" smtClean="0"/>
              <a:t>Where can I find current regional information?</a:t>
            </a:r>
            <a:endParaRPr lang="en-US" b="1" dirty="0" smtClean="0">
              <a:solidFill>
                <a:schemeClr val="tx1"/>
              </a:solidFill>
            </a:endParaRPr>
          </a:p>
          <a:p>
            <a:r>
              <a:rPr lang="en-US" b="1" dirty="0" smtClean="0">
                <a:solidFill>
                  <a:schemeClr val="tx1"/>
                </a:solidFill>
              </a:rPr>
              <a:t>Dr. </a:t>
            </a:r>
            <a:r>
              <a:rPr lang="en-US" b="1" dirty="0" smtClean="0"/>
              <a:t>Abatzoglou, </a:t>
            </a:r>
            <a:r>
              <a:rPr lang="en-US" b="1" dirty="0" err="1" smtClean="0">
                <a:solidFill>
                  <a:schemeClr val="tx1"/>
                </a:solidFill>
              </a:rPr>
              <a:t>jabatzoglou@uidaho.edu</a:t>
            </a:r>
            <a:endParaRPr lang="en-US" b="1" dirty="0" smtClean="0">
              <a:solidFill>
                <a:schemeClr val="tx1"/>
              </a:solidFill>
            </a:endParaRPr>
          </a:p>
          <a:p>
            <a:r>
              <a:rPr lang="en-US" b="1" dirty="0" smtClean="0">
                <a:solidFill>
                  <a:schemeClr val="tx1"/>
                </a:solidFill>
              </a:rPr>
              <a:t>http://</a:t>
            </a:r>
            <a:r>
              <a:rPr lang="en-US" b="1" dirty="0" err="1" smtClean="0">
                <a:solidFill>
                  <a:schemeClr val="tx1"/>
                </a:solidFill>
              </a:rPr>
              <a:t>climateinw.wordpress.com</a:t>
            </a:r>
            <a:endParaRPr lang="en-US" b="1" dirty="0" smtClean="0">
              <a:solidFill>
                <a:schemeClr val="tx1"/>
              </a:solidFill>
            </a:endParaRPr>
          </a:p>
          <a:p>
            <a:endParaRPr lang="en-US" b="1" dirty="0" smtClean="0">
              <a:solidFill>
                <a:srgbClr val="0000FF"/>
              </a:solidFill>
            </a:endParaRPr>
          </a:p>
        </p:txBody>
      </p:sp>
      <p:sp>
        <p:nvSpPr>
          <p:cNvPr id="11" name="Slide Number Placeholder 10"/>
          <p:cNvSpPr>
            <a:spLocks noGrp="1"/>
          </p:cNvSpPr>
          <p:nvPr>
            <p:ph type="sldNum" sz="quarter" idx="12"/>
          </p:nvPr>
        </p:nvSpPr>
        <p:spPr/>
        <p:txBody>
          <a:bodyPr/>
          <a:lstStyle/>
          <a:p>
            <a:fld id="{02D7CAFF-DD24-D74B-9A00-C4A64B6EE00E}" type="slidenum">
              <a:rPr lang="en-US" smtClean="0"/>
              <a:pPr/>
              <a:t>43</a:t>
            </a:fld>
            <a:endParaRPr lang="en-US" dirty="0"/>
          </a:p>
        </p:txBody>
      </p:sp>
      <p:pic>
        <p:nvPicPr>
          <p:cNvPr id="7" name="Picture 6" descr="image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931" y="6158710"/>
            <a:ext cx="1573403" cy="699290"/>
          </a:xfrm>
          <a:prstGeom prst="rect">
            <a:avLst/>
          </a:prstGeom>
        </p:spPr>
      </p:pic>
      <p:pic>
        <p:nvPicPr>
          <p:cNvPr id="2" name="Picture 1" descr="NWCS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3936" y="6294635"/>
            <a:ext cx="2522530" cy="563365"/>
          </a:xfrm>
          <a:prstGeom prst="rect">
            <a:avLst/>
          </a:prstGeom>
        </p:spPr>
      </p:pic>
    </p:spTree>
    <p:extLst>
      <p:ext uri="{BB962C8B-B14F-4D97-AF65-F5344CB8AC3E}">
        <p14:creationId xmlns:p14="http://schemas.microsoft.com/office/powerpoint/2010/main" val="6417407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Scientific Consensus?</a:t>
            </a:r>
            <a:endParaRPr lang="en-US" dirty="0"/>
          </a:p>
        </p:txBody>
      </p:sp>
      <p:sp>
        <p:nvSpPr>
          <p:cNvPr id="7" name="Text Placeholder 6"/>
          <p:cNvSpPr>
            <a:spLocks noGrp="1"/>
          </p:cNvSpPr>
          <p:nvPr>
            <p:ph type="body" idx="1"/>
          </p:nvPr>
        </p:nvSpPr>
        <p:spPr/>
        <p:txBody>
          <a:bodyPr/>
          <a:lstStyle/>
          <a:p>
            <a:endParaRPr lang="en-US" dirty="0"/>
          </a:p>
        </p:txBody>
      </p:sp>
      <p:sp>
        <p:nvSpPr>
          <p:cNvPr id="4" name="Footer Placeholder 3"/>
          <p:cNvSpPr>
            <a:spLocks noGrp="1"/>
          </p:cNvSpPr>
          <p:nvPr>
            <p:ph type="ftr" sz="quarter" idx="11"/>
          </p:nvPr>
        </p:nvSpPr>
        <p:spPr/>
        <p:txBody>
          <a:bodyPr/>
          <a:lstStyle/>
          <a:p>
            <a:pPr algn="r"/>
            <a:r>
              <a:rPr lang="en-US" smtClean="0"/>
              <a:t>Climate &amp; Agro-Ecozones</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44</a:t>
            </a:fld>
            <a:endParaRPr lang="en-US"/>
          </a:p>
        </p:txBody>
      </p:sp>
    </p:spTree>
    <p:extLst>
      <p:ext uri="{BB962C8B-B14F-4D97-AF65-F5344CB8AC3E}">
        <p14:creationId xmlns:p14="http://schemas.microsoft.com/office/powerpoint/2010/main" val="752897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21033" y="914401"/>
            <a:ext cx="8749934" cy="5349081"/>
          </a:xfrm>
        </p:spPr>
      </p:pic>
    </p:spTree>
    <p:extLst>
      <p:ext uri="{BB962C8B-B14F-4D97-AF65-F5344CB8AC3E}">
        <p14:creationId xmlns:p14="http://schemas.microsoft.com/office/powerpoint/2010/main" val="20582474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lbernacchi\Documents\desktop 4.27.14\climate hoax.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05740" y="521825"/>
            <a:ext cx="8335971" cy="6203514"/>
          </a:xfrm>
          <a:prstGeom prst="round2DiagRect">
            <a:avLst>
              <a:gd name="adj1" fmla="val 32153"/>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204629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Still Skeptical?</a:t>
            </a:r>
            <a:endParaRPr lang="en-US" dirty="0"/>
          </a:p>
        </p:txBody>
      </p:sp>
      <p:sp>
        <p:nvSpPr>
          <p:cNvPr id="3" name="Content Placeholder 2"/>
          <p:cNvSpPr>
            <a:spLocks noGrp="1"/>
          </p:cNvSpPr>
          <p:nvPr>
            <p:ph idx="1"/>
          </p:nvPr>
        </p:nvSpPr>
        <p:spPr/>
        <p:txBody>
          <a:bodyPr/>
          <a:lstStyle/>
          <a:p>
            <a:r>
              <a:rPr lang="en-US" dirty="0" smtClean="0"/>
              <a:t>Even if you are a skeptic of long term forecasts:</a:t>
            </a:r>
          </a:p>
          <a:p>
            <a:pPr lvl="1"/>
            <a:r>
              <a:rPr lang="en-US" dirty="0" smtClean="0"/>
              <a:t>Seasonal changes in the short term greatly impact the bottom line</a:t>
            </a:r>
          </a:p>
          <a:p>
            <a:pPr lvl="1"/>
            <a:r>
              <a:rPr lang="en-US" dirty="0" smtClean="0"/>
              <a:t>Knowing what to expect over the next 5 years could make/break your farm/ranch.</a:t>
            </a:r>
          </a:p>
          <a:p>
            <a:pPr lvl="1"/>
            <a:r>
              <a:rPr lang="en-US" dirty="0" smtClean="0"/>
              <a:t>Planning properly could improve yields and add more money to your bank accounts.</a:t>
            </a:r>
          </a:p>
          <a:p>
            <a:pPr lvl="1"/>
            <a:endParaRPr lang="en-US" dirty="0"/>
          </a:p>
          <a:p>
            <a:r>
              <a:rPr lang="en-US" dirty="0" smtClean="0"/>
              <a:t>Understanding </a:t>
            </a:r>
            <a:r>
              <a:rPr lang="en-US" sz="1800" u="sng" dirty="0">
                <a:solidFill>
                  <a:schemeClr val="tx2">
                    <a:lumMod val="60000"/>
                    <a:lumOff val="40000"/>
                  </a:schemeClr>
                </a:solidFill>
              </a:rPr>
              <a:t>(regardless of belief) </a:t>
            </a:r>
            <a:r>
              <a:rPr lang="en-US" dirty="0" smtClean="0"/>
              <a:t>directly impacts the farmers’ bottom line!</a:t>
            </a:r>
          </a:p>
          <a:p>
            <a:pPr marL="274320" lvl="1" indent="0">
              <a:buNone/>
            </a:pPr>
            <a:endParaRPr lang="en-US" dirty="0"/>
          </a:p>
        </p:txBody>
      </p:sp>
      <p:sp>
        <p:nvSpPr>
          <p:cNvPr id="4" name="Footer Placeholder 3"/>
          <p:cNvSpPr>
            <a:spLocks noGrp="1"/>
          </p:cNvSpPr>
          <p:nvPr>
            <p:ph type="ftr" sz="quarter" idx="11"/>
          </p:nvPr>
        </p:nvSpPr>
        <p:spPr/>
        <p:txBody>
          <a:bodyPr/>
          <a:lstStyle/>
          <a:p>
            <a:pPr algn="r"/>
            <a:r>
              <a:rPr lang="en-US" smtClean="0"/>
              <a:t>Climate &amp; Agro-Ecozones</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47</a:t>
            </a:fld>
            <a:endParaRPr lang="en-US"/>
          </a:p>
        </p:txBody>
      </p:sp>
    </p:spTree>
    <p:extLst>
      <p:ext uri="{BB962C8B-B14F-4D97-AF65-F5344CB8AC3E}">
        <p14:creationId xmlns:p14="http://schemas.microsoft.com/office/powerpoint/2010/main" val="28656429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171977" y="1600200"/>
            <a:ext cx="8057624" cy="4876800"/>
          </a:xfrm>
        </p:spPr>
        <p:txBody>
          <a:bodyPr>
            <a:normAutofit fontScale="70000" lnSpcReduction="20000"/>
          </a:bodyPr>
          <a:lstStyle/>
          <a:p>
            <a:r>
              <a:rPr lang="en-US" b="1" dirty="0"/>
              <a:t>Review</a:t>
            </a:r>
            <a:endParaRPr lang="en-US" sz="1200" dirty="0"/>
          </a:p>
          <a:p>
            <a:pPr lvl="0"/>
            <a:r>
              <a:rPr lang="en-US" dirty="0"/>
              <a:t>All four of the references included at the beginning of this plan are excellent. Choosing one or two to have the students read during the time spent teaching the unit could greatly improve student participation. </a:t>
            </a:r>
            <a:endParaRPr lang="en-US" sz="1600" dirty="0"/>
          </a:p>
          <a:p>
            <a:pPr lvl="0"/>
            <a:r>
              <a:rPr lang="en-US" dirty="0"/>
              <a:t>Invite a scientist into your classroom. Given current Skype technology, any scientist can easily be in your classroom with little effort. If you need a suggestion, or would like to use a REACCH scientist, contact Dr. Kattlyn Wolf, </a:t>
            </a:r>
            <a:r>
              <a:rPr lang="en-US" u="sng" dirty="0">
                <a:hlinkClick r:id="rId3"/>
              </a:rPr>
              <a:t>kwolf@uidaho.edu</a:t>
            </a:r>
            <a:r>
              <a:rPr lang="en-US" dirty="0"/>
              <a:t> or Dr. Jodi Johnson-Maynard, </a:t>
            </a:r>
            <a:r>
              <a:rPr lang="en-US" u="sng" dirty="0">
                <a:hlinkClick r:id="rId4"/>
              </a:rPr>
              <a:t>jmaynard@uidaho.edu</a:t>
            </a:r>
            <a:r>
              <a:rPr lang="en-US" dirty="0"/>
              <a:t> to help arrange an expert Skype or possibly an in-person presenter.</a:t>
            </a:r>
            <a:endParaRPr lang="en-US" sz="1600" dirty="0"/>
          </a:p>
          <a:p>
            <a:pPr marL="0" indent="0">
              <a:buNone/>
            </a:pPr>
            <a:r>
              <a:rPr lang="en-US" dirty="0"/>
              <a:t> </a:t>
            </a:r>
            <a:endParaRPr lang="en-US" sz="1600" dirty="0"/>
          </a:p>
          <a:p>
            <a:r>
              <a:rPr lang="en-US" b="1" dirty="0"/>
              <a:t>Evaluation</a:t>
            </a:r>
            <a:endParaRPr lang="en-US" sz="1200" dirty="0"/>
          </a:p>
          <a:p>
            <a:pPr lvl="0"/>
            <a:r>
              <a:rPr lang="en-US" dirty="0"/>
              <a:t>Several lab activities are available to enhance student understanding:</a:t>
            </a:r>
            <a:endParaRPr lang="en-US" sz="1600" dirty="0"/>
          </a:p>
          <a:p>
            <a:pPr lvl="1"/>
            <a:r>
              <a:rPr lang="en-US" dirty="0"/>
              <a:t>Climate Change Greenhouse Effect Lab</a:t>
            </a:r>
            <a:endParaRPr lang="en-US" sz="1400" dirty="0"/>
          </a:p>
          <a:p>
            <a:pPr lvl="0"/>
            <a:r>
              <a:rPr lang="en-US" dirty="0"/>
              <a:t>Opinion Papers before and after, “What do you think?”</a:t>
            </a:r>
            <a:endParaRPr lang="en-US" sz="1600" dirty="0"/>
          </a:p>
          <a:p>
            <a:pPr lvl="1"/>
            <a:r>
              <a:rPr lang="en-US" dirty="0"/>
              <a:t>Before teaching the unit: 1-page essay outlining students beliefs relating to climate change</a:t>
            </a:r>
            <a:endParaRPr lang="en-US" sz="1400" dirty="0"/>
          </a:p>
          <a:p>
            <a:pPr lvl="1"/>
            <a:r>
              <a:rPr lang="en-US" dirty="0"/>
              <a:t>After teaching the unit, 2-page essay: “How have your opinions been impacted by this information?”</a:t>
            </a:r>
            <a:endParaRPr lang="en-US" sz="1400" dirty="0"/>
          </a:p>
          <a:p>
            <a:pPr lvl="1"/>
            <a:r>
              <a:rPr lang="en-US" dirty="0"/>
              <a:t>To increase student autonomy, it is recommended that you don’t give any suggestions about your own beliefs, what you think they should include, or explaining what </a:t>
            </a:r>
            <a:r>
              <a:rPr lang="en-US" dirty="0" smtClean="0"/>
              <a:t>is climate </a:t>
            </a:r>
            <a:r>
              <a:rPr lang="en-US" dirty="0"/>
              <a:t>change.</a:t>
            </a:r>
          </a:p>
        </p:txBody>
      </p:sp>
      <p:sp>
        <p:nvSpPr>
          <p:cNvPr id="4" name="Footer Placeholder 3"/>
          <p:cNvSpPr>
            <a:spLocks noGrp="1"/>
          </p:cNvSpPr>
          <p:nvPr>
            <p:ph type="ftr" sz="quarter" idx="11"/>
          </p:nvPr>
        </p:nvSpPr>
        <p:spPr/>
        <p:txBody>
          <a:bodyPr/>
          <a:lstStyle/>
          <a:p>
            <a:pPr algn="r"/>
            <a:r>
              <a:rPr lang="en-US" smtClean="0"/>
              <a:t>Climate &amp; Pacific Northwest Agriculture</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48</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447743864"/>
              </p:ext>
            </p:extLst>
          </p:nvPr>
        </p:nvGraphicFramePr>
        <p:xfrm>
          <a:off x="8361203" y="3568700"/>
          <a:ext cx="2470310" cy="3101975"/>
        </p:xfrm>
        <a:graphic>
          <a:graphicData uri="http://schemas.openxmlformats.org/presentationml/2006/ole">
            <mc:AlternateContent xmlns:mc="http://schemas.openxmlformats.org/markup-compatibility/2006">
              <mc:Choice xmlns:v="urn:schemas-microsoft-com:vml" Requires="v">
                <p:oleObj spid="_x0000_s2051" name="Document" r:id="rId6" imgW="7302500" imgH="9169400" progId="Word.Document.12">
                  <p:embed/>
                </p:oleObj>
              </mc:Choice>
              <mc:Fallback>
                <p:oleObj name="Document" r:id="rId6" imgW="7302500" imgH="9169400" progId="Word.Document.12">
                  <p:embed/>
                  <p:pic>
                    <p:nvPicPr>
                      <p:cNvPr id="0" name=""/>
                      <p:cNvPicPr/>
                      <p:nvPr/>
                    </p:nvPicPr>
                    <p:blipFill>
                      <a:blip r:embed="rId7"/>
                      <a:stretch>
                        <a:fillRect/>
                      </a:stretch>
                    </p:blipFill>
                    <p:spPr>
                      <a:xfrm>
                        <a:off x="8361203" y="3568700"/>
                        <a:ext cx="2470310" cy="3101975"/>
                      </a:xfrm>
                      <a:prstGeom prst="rect">
                        <a:avLst/>
                      </a:prstGeom>
                    </p:spPr>
                  </p:pic>
                </p:oleObj>
              </mc:Fallback>
            </mc:AlternateContent>
          </a:graphicData>
        </a:graphic>
      </p:graphicFrame>
      <p:sp>
        <p:nvSpPr>
          <p:cNvPr id="7" name="TextBox 6"/>
          <p:cNvSpPr txBox="1"/>
          <p:nvPr/>
        </p:nvSpPr>
        <p:spPr>
          <a:xfrm>
            <a:off x="8361203" y="3161268"/>
            <a:ext cx="2743059" cy="307777"/>
          </a:xfrm>
          <a:prstGeom prst="rect">
            <a:avLst/>
          </a:prstGeom>
          <a:noFill/>
        </p:spPr>
        <p:txBody>
          <a:bodyPr wrap="none" rtlCol="0">
            <a:spAutoFit/>
          </a:bodyPr>
          <a:lstStyle/>
          <a:p>
            <a:r>
              <a:rPr lang="en-US" sz="1400" dirty="0" smtClean="0"/>
              <a:t>Double click to open Lab activity</a:t>
            </a:r>
            <a:endParaRPr lang="en-US" sz="1400" dirty="0"/>
          </a:p>
        </p:txBody>
      </p:sp>
      <p:sp>
        <p:nvSpPr>
          <p:cNvPr id="8" name="TextBox 7"/>
          <p:cNvSpPr txBox="1"/>
          <p:nvPr/>
        </p:nvSpPr>
        <p:spPr>
          <a:xfrm>
            <a:off x="8496903" y="914499"/>
            <a:ext cx="2471658" cy="2246769"/>
          </a:xfrm>
          <a:prstGeom prst="rect">
            <a:avLst/>
          </a:prstGeom>
          <a:noFill/>
        </p:spPr>
        <p:txBody>
          <a:bodyPr wrap="square" rtlCol="0">
            <a:spAutoFit/>
          </a:bodyPr>
          <a:lstStyle/>
          <a:p>
            <a:r>
              <a:rPr lang="en-US" sz="1400" dirty="0" smtClean="0"/>
              <a:t>The image below is an embedded MS Word Document. For many users you can simply </a:t>
            </a:r>
            <a:r>
              <a:rPr lang="en-US" sz="1400" b="1" dirty="0" smtClean="0"/>
              <a:t>double click </a:t>
            </a:r>
            <a:r>
              <a:rPr lang="en-US" sz="1400" dirty="0" smtClean="0"/>
              <a:t>on it to open it in a MS Word Editing window. If this does not work on your computer then right click on the image and go to “Document Object” and click “Open”</a:t>
            </a:r>
          </a:p>
        </p:txBody>
      </p:sp>
    </p:spTree>
    <p:extLst>
      <p:ext uri="{BB962C8B-B14F-4D97-AF65-F5344CB8AC3E}">
        <p14:creationId xmlns:p14="http://schemas.microsoft.com/office/powerpoint/2010/main" val="6833716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Seasons</a:t>
            </a:r>
            <a:endParaRPr lang="en-US" dirty="0"/>
          </a:p>
        </p:txBody>
      </p:sp>
      <p:sp>
        <p:nvSpPr>
          <p:cNvPr id="8" name="Text Placeholder 7"/>
          <p:cNvSpPr>
            <a:spLocks noGrp="1"/>
          </p:cNvSpPr>
          <p:nvPr>
            <p:ph type="body" idx="1"/>
          </p:nvPr>
        </p:nvSpPr>
        <p:spPr/>
        <p:txBody>
          <a:bodyPr/>
          <a:lstStyle/>
          <a:p>
            <a:endParaRPr lang="en-US"/>
          </a:p>
        </p:txBody>
      </p:sp>
      <p:sp>
        <p:nvSpPr>
          <p:cNvPr id="5" name="Footer Placeholder 4"/>
          <p:cNvSpPr>
            <a:spLocks noGrp="1"/>
          </p:cNvSpPr>
          <p:nvPr>
            <p:ph type="ftr" sz="quarter" idx="11"/>
          </p:nvPr>
        </p:nvSpPr>
        <p:spPr/>
        <p:txBody>
          <a:bodyPr/>
          <a:lstStyle/>
          <a:p>
            <a:pPr algn="r"/>
            <a:r>
              <a:rPr lang="en-US" smtClean="0"/>
              <a:t>Climate &amp; Agro-Ecozones</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5</a:t>
            </a:fld>
            <a:endParaRPr lang="en-US"/>
          </a:p>
        </p:txBody>
      </p:sp>
    </p:spTree>
    <p:extLst>
      <p:ext uri="{BB962C8B-B14F-4D97-AF65-F5344CB8AC3E}">
        <p14:creationId xmlns:p14="http://schemas.microsoft.com/office/powerpoint/2010/main" val="13587960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Tilting Of The Earth Causes Seasons</a:t>
            </a:r>
            <a:endParaRPr lang="en-US" dirty="0"/>
          </a:p>
        </p:txBody>
      </p:sp>
      <p:sp>
        <p:nvSpPr>
          <p:cNvPr id="2" name="Content Placeholder 1"/>
          <p:cNvSpPr>
            <a:spLocks noGrp="1"/>
          </p:cNvSpPr>
          <p:nvPr>
            <p:ph idx="1"/>
          </p:nvPr>
        </p:nvSpPr>
        <p:spPr/>
        <p:txBody>
          <a:bodyPr/>
          <a:lstStyle/>
          <a:p>
            <a:endParaRPr lang="en-US" dirty="0"/>
          </a:p>
        </p:txBody>
      </p:sp>
      <p:pic>
        <p:nvPicPr>
          <p:cNvPr id="16386" name="Picture 2" descr="C:\Users\lbernacchi\Documents\Dropbox\EdREACCH leigh private\HOIST\2015 science and climate\three_rads_web.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19388" y="1676400"/>
            <a:ext cx="6753225" cy="48196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12571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76997" y="403133"/>
            <a:ext cx="7268815" cy="990600"/>
          </a:xfrm>
        </p:spPr>
        <p:txBody>
          <a:bodyPr>
            <a:normAutofit fontScale="90000"/>
          </a:bodyPr>
          <a:lstStyle/>
          <a:p>
            <a:r>
              <a:rPr lang="en-US" dirty="0" smtClean="0"/>
              <a:t>The Strange Relationship between the Earth and the Sun</a:t>
            </a:r>
            <a:endParaRPr lang="en-US" dirty="0"/>
          </a:p>
        </p:txBody>
      </p:sp>
      <p:pic>
        <p:nvPicPr>
          <p:cNvPr id="4" name="Picture 3"/>
          <p:cNvPicPr>
            <a:picLocks noChangeAspect="1"/>
          </p:cNvPicPr>
          <p:nvPr/>
        </p:nvPicPr>
        <p:blipFill rotWithShape="1">
          <a:blip r:embed="rId3"/>
          <a:srcRect t="18428"/>
          <a:stretch/>
        </p:blipFill>
        <p:spPr>
          <a:xfrm>
            <a:off x="2251286" y="2021288"/>
            <a:ext cx="5829147" cy="1863939"/>
          </a:xfrm>
          <a:prstGeom prst="rect">
            <a:avLst/>
          </a:prstGeom>
        </p:spPr>
      </p:pic>
      <p:sp>
        <p:nvSpPr>
          <p:cNvPr id="5" name="Rectangle 4"/>
          <p:cNvSpPr/>
          <p:nvPr/>
        </p:nvSpPr>
        <p:spPr>
          <a:xfrm>
            <a:off x="3028598" y="6396336"/>
            <a:ext cx="4655729" cy="461665"/>
          </a:xfrm>
          <a:prstGeom prst="rect">
            <a:avLst/>
          </a:prstGeom>
        </p:spPr>
        <p:txBody>
          <a:bodyPr wrap="square">
            <a:spAutoFit/>
          </a:bodyPr>
          <a:lstStyle/>
          <a:p>
            <a:r>
              <a:rPr lang="en-US" sz="1200" i="1" dirty="0" err="1"/>
              <a:t>Vostok</a:t>
            </a:r>
            <a:r>
              <a:rPr lang="en-US" sz="1200" i="1" dirty="0"/>
              <a:t> Antarctic ice core records for carbon dioxide concentration (Petit 2000) and temperature change </a:t>
            </a:r>
            <a:r>
              <a:rPr lang="en-US" sz="1200" i="1" dirty="0">
                <a:hlinkClick r:id="rId4"/>
              </a:rPr>
              <a:t>(</a:t>
            </a:r>
            <a:r>
              <a:rPr lang="en-US" sz="1200" i="1" dirty="0">
                <a:hlinkClick r:id="rId5"/>
              </a:rPr>
              <a:t>Barnola 2003).</a:t>
            </a:r>
            <a:endParaRPr lang="en-US" sz="1200" dirty="0"/>
          </a:p>
        </p:txBody>
      </p:sp>
      <p:pic>
        <p:nvPicPr>
          <p:cNvPr id="7" name="Picture 6"/>
          <p:cNvPicPr>
            <a:picLocks noChangeAspect="1"/>
          </p:cNvPicPr>
          <p:nvPr/>
        </p:nvPicPr>
        <p:blipFill>
          <a:blip r:embed="rId6"/>
          <a:stretch>
            <a:fillRect/>
          </a:stretch>
        </p:blipFill>
        <p:spPr>
          <a:xfrm>
            <a:off x="2699544" y="4049124"/>
            <a:ext cx="5310433" cy="2347211"/>
          </a:xfrm>
          <a:prstGeom prst="rect">
            <a:avLst/>
          </a:prstGeom>
        </p:spPr>
      </p:pic>
      <p:sp>
        <p:nvSpPr>
          <p:cNvPr id="8" name="TextBox 7"/>
          <p:cNvSpPr txBox="1"/>
          <p:nvPr/>
        </p:nvSpPr>
        <p:spPr>
          <a:xfrm>
            <a:off x="2110172" y="1489365"/>
            <a:ext cx="6122233" cy="523220"/>
          </a:xfrm>
          <a:prstGeom prst="rect">
            <a:avLst/>
          </a:prstGeom>
          <a:noFill/>
        </p:spPr>
        <p:txBody>
          <a:bodyPr wrap="square" rtlCol="0">
            <a:spAutoFit/>
          </a:bodyPr>
          <a:lstStyle/>
          <a:p>
            <a:r>
              <a:rPr lang="en-US" sz="2800" dirty="0"/>
              <a:t>Milankovitch Cycles ~41,000 yr. cycle</a:t>
            </a:r>
          </a:p>
        </p:txBody>
      </p:sp>
    </p:spTree>
    <p:extLst>
      <p:ext uri="{BB962C8B-B14F-4D97-AF65-F5344CB8AC3E}">
        <p14:creationId xmlns:p14="http://schemas.microsoft.com/office/powerpoint/2010/main" val="8406150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a:p>
        </p:txBody>
      </p:sp>
      <p:pic>
        <p:nvPicPr>
          <p:cNvPr id="18435" name="Picture 3" descr="C:\Users\lbernacchi\Documents\Dropbox\EdREACCH leigh private\HOIST\2015 science and climate\SFMGMilankovitch2-Tilt01.jpg"/>
          <p:cNvPicPr>
            <a:picLocks noChangeAspect="1" noChangeArrowheads="1"/>
          </p:cNvPicPr>
          <p:nvPr/>
        </p:nvPicPr>
        <p:blipFill rotWithShape="1">
          <a:blip r:embed="rId3">
            <a:extLst>
              <a:ext uri="{28A0092B-C50C-407E-A947-70E740481C1C}">
                <a14:useLocalDpi xmlns:a14="http://schemas.microsoft.com/office/drawing/2010/main" val="0"/>
              </a:ext>
            </a:extLst>
          </a:blip>
          <a:srcRect l="1616" r="3277"/>
          <a:stretch/>
        </p:blipFill>
        <p:spPr bwMode="auto">
          <a:xfrm>
            <a:off x="1533577" y="522392"/>
            <a:ext cx="7388220" cy="58026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174427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The Atmosphere</a:t>
            </a:r>
            <a:endParaRPr lang="en-US" dirty="0"/>
          </a:p>
        </p:txBody>
      </p:sp>
      <p:sp>
        <p:nvSpPr>
          <p:cNvPr id="7" name="Text Placeholder 6"/>
          <p:cNvSpPr>
            <a:spLocks noGrp="1"/>
          </p:cNvSpPr>
          <p:nvPr>
            <p:ph type="body" idx="1"/>
          </p:nvPr>
        </p:nvSpPr>
        <p:spPr/>
        <p:txBody>
          <a:bodyPr/>
          <a:lstStyle/>
          <a:p>
            <a:endParaRPr lang="en-US" dirty="0"/>
          </a:p>
        </p:txBody>
      </p:sp>
      <p:sp>
        <p:nvSpPr>
          <p:cNvPr id="4" name="Footer Placeholder 3"/>
          <p:cNvSpPr>
            <a:spLocks noGrp="1"/>
          </p:cNvSpPr>
          <p:nvPr>
            <p:ph type="ftr" sz="quarter" idx="11"/>
          </p:nvPr>
        </p:nvSpPr>
        <p:spPr/>
        <p:txBody>
          <a:bodyPr/>
          <a:lstStyle/>
          <a:p>
            <a:pPr algn="r"/>
            <a:r>
              <a:rPr lang="en-US" smtClean="0"/>
              <a:t>Climate &amp; Agro-Ecozones</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9</a:t>
            </a:fld>
            <a:endParaRPr lang="en-US"/>
          </a:p>
        </p:txBody>
      </p:sp>
    </p:spTree>
    <p:extLst>
      <p:ext uri="{BB962C8B-B14F-4D97-AF65-F5344CB8AC3E}">
        <p14:creationId xmlns:p14="http://schemas.microsoft.com/office/powerpoint/2010/main" val="146468933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EACCH PowerPoint Template (1)">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7956</TotalTime>
  <Words>3794</Words>
  <Application>Microsoft Macintosh PowerPoint</Application>
  <PresentationFormat>Widescreen</PresentationFormat>
  <Paragraphs>429</Paragraphs>
  <Slides>48</Slides>
  <Notes>45</Notes>
  <HiddenSlides>3</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5" baseType="lpstr">
      <vt:lpstr>Calibri</vt:lpstr>
      <vt:lpstr>ＭＳ Ｐゴシック</vt:lpstr>
      <vt:lpstr>Times</vt:lpstr>
      <vt:lpstr>Wingdings</vt:lpstr>
      <vt:lpstr>Arial</vt:lpstr>
      <vt:lpstr>REACCH PowerPoint Template (1)</vt:lpstr>
      <vt:lpstr>Document</vt:lpstr>
      <vt:lpstr>Climate and  Agriculture</vt:lpstr>
      <vt:lpstr>Objectives</vt:lpstr>
      <vt:lpstr>The REACCH Agronomy Curriculum supports the following AFNR Standards, NGSS, &amp; CCSS, however additional resources and time may be required to completely meet the intent of these standards.</vt:lpstr>
      <vt:lpstr>What IS Climate Change?</vt:lpstr>
      <vt:lpstr>Seasons</vt:lpstr>
      <vt:lpstr>Tilting Of The Earth Causes Seasons</vt:lpstr>
      <vt:lpstr>The Strange Relationship between the Earth and the Sun</vt:lpstr>
      <vt:lpstr>PowerPoint Presentation</vt:lpstr>
      <vt:lpstr>The Atmosphere</vt:lpstr>
      <vt:lpstr>The Atmosphere Stores Heat</vt:lpstr>
      <vt:lpstr>Greenhouse Gas Warming Potential</vt:lpstr>
      <vt:lpstr>Natural vs. Enhanced CO2</vt:lpstr>
      <vt:lpstr>Global CO2 Concentrations are at Historic Levels</vt:lpstr>
      <vt:lpstr>What are the sources of greenhouse gasses?</vt:lpstr>
      <vt:lpstr>Total U.S. Greenhouse Gas Emissions</vt:lpstr>
      <vt:lpstr>Observed Temperature Changes</vt:lpstr>
      <vt:lpstr>How is the Weather Changing?</vt:lpstr>
      <vt:lpstr>May 2015 was wettest month ever recorded in U.S.</vt:lpstr>
      <vt:lpstr>PowerPoint Presentation</vt:lpstr>
      <vt:lpstr>How is the Climate Changing?</vt:lpstr>
      <vt:lpstr>Projected Changes 2031-2060 vs. 1950-1999</vt:lpstr>
      <vt:lpstr>PowerPoint Presentation</vt:lpstr>
      <vt:lpstr>Moscow Summer Temperatures</vt:lpstr>
      <vt:lpstr>Moscow Summer Temperatures</vt:lpstr>
      <vt:lpstr>How will this impact Agriculture?</vt:lpstr>
      <vt:lpstr>PowerPoint Presentation</vt:lpstr>
      <vt:lpstr>How will these changes affect Agriculture?</vt:lpstr>
      <vt:lpstr>Why should we care about Agriculture?</vt:lpstr>
      <vt:lpstr>PowerPoint Presentation</vt:lpstr>
      <vt:lpstr>Impacts: Agriculture</vt:lpstr>
      <vt:lpstr>PowerPoint Presentation</vt:lpstr>
      <vt:lpstr>Projected Changes In Key Climate Variables Affecting Agricultural Productivity</vt:lpstr>
      <vt:lpstr>PowerPoint Presentation</vt:lpstr>
      <vt:lpstr>Changes in Snowfall Accumulation 2031-2060 vs. 1950-2005 (14 model mean, RCP45)</vt:lpstr>
      <vt:lpstr>Changes in Growing Season Length 2031-2060 vs. 1950-2005 (14 model mean, RCP45) </vt:lpstr>
      <vt:lpstr>Hardiness Zones vs. Agro-Ecozones</vt:lpstr>
      <vt:lpstr>Then and Now</vt:lpstr>
      <vt:lpstr>Dynamic vs. Stable Growing Agro-ecological Classes</vt:lpstr>
      <vt:lpstr>PowerPoint Presentation</vt:lpstr>
      <vt:lpstr>PowerPoint Presentation</vt:lpstr>
      <vt:lpstr>Seasonal variability affects crop yields NOW!</vt:lpstr>
      <vt:lpstr>Year 2030 Projected Impacts on WA Crop Yield: GCM Ensemble</vt:lpstr>
      <vt:lpstr>What have we learned?</vt:lpstr>
      <vt:lpstr>Scientific Consensus?</vt:lpstr>
      <vt:lpstr>PowerPoint Presentation</vt:lpstr>
      <vt:lpstr>PowerPoint Presentation</vt:lpstr>
      <vt:lpstr>Still Skeptical?</vt:lpstr>
      <vt:lpstr>Conclusion</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 Elliott;Peter Troy White</dc:creator>
  <cp:lastModifiedBy>White, Troy</cp:lastModifiedBy>
  <cp:revision>90</cp:revision>
  <cp:lastPrinted>2016-05-25T16:45:38Z</cp:lastPrinted>
  <dcterms:created xsi:type="dcterms:W3CDTF">2012-07-16T17:09:53Z</dcterms:created>
  <dcterms:modified xsi:type="dcterms:W3CDTF">2016-08-22T19:53:18Z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FolderId">
    <vt:lpwstr/>
  </property>
  <property fmtid="{D5CDD505-2E9C-101B-9397-08002B2CF9AE}" pid="3" name="Offisync_SaveTime">
    <vt:lpwstr/>
  </property>
  <property fmtid="{D5CDD505-2E9C-101B-9397-08002B2CF9AE}" pid="4" name="Offisync_IsSaved">
    <vt:lpwstr>False</vt:lpwstr>
  </property>
  <property fmtid="{D5CDD505-2E9C-101B-9397-08002B2CF9AE}" pid="5" name="Offisync_UniqueId">
    <vt:lpwstr>226163;19742944</vt:lpwstr>
  </property>
  <property fmtid="{D5CDD505-2E9C-101B-9397-08002B2CF9AE}" pid="6" name="CentralDesktop_MDAdded">
    <vt:lpwstr>True</vt:lpwstr>
  </property>
  <property fmtid="{D5CDD505-2E9C-101B-9397-08002B2CF9AE}" pid="7" name="Offisync_FileTitle">
    <vt:lpwstr/>
  </property>
  <property fmtid="{D5CDD505-2E9C-101B-9397-08002B2CF9AE}" pid="8" name="Offisync_UpdateToken">
    <vt:lpwstr>2012-07-16T11:19:11-0700</vt:lpwstr>
  </property>
  <property fmtid="{D5CDD505-2E9C-101B-9397-08002B2CF9AE}" pid="9" name="Offisync_ProviderName">
    <vt:lpwstr>Central Desktop</vt:lpwstr>
  </property>
</Properties>
</file>